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65"/>
  </p:notesMasterIdLst>
  <p:handoutMasterIdLst>
    <p:handoutMasterId r:id="rId66"/>
  </p:handoutMasterIdLst>
  <p:sldIdLst>
    <p:sldId id="2076137199" r:id="rId5"/>
    <p:sldId id="2141411526" r:id="rId6"/>
    <p:sldId id="2141411516" r:id="rId7"/>
    <p:sldId id="2141411515" r:id="rId8"/>
    <p:sldId id="264" r:id="rId9"/>
    <p:sldId id="2076138536" r:id="rId10"/>
    <p:sldId id="2076138534" r:id="rId11"/>
    <p:sldId id="2076138572" r:id="rId12"/>
    <p:sldId id="2076138574" r:id="rId13"/>
    <p:sldId id="302" r:id="rId14"/>
    <p:sldId id="2141411525" r:id="rId15"/>
    <p:sldId id="2141411532" r:id="rId16"/>
    <p:sldId id="8394" r:id="rId17"/>
    <p:sldId id="2076138584" r:id="rId18"/>
    <p:sldId id="2076138585" r:id="rId19"/>
    <p:sldId id="2076138575" r:id="rId20"/>
    <p:sldId id="2076138588" r:id="rId21"/>
    <p:sldId id="2076138587" r:id="rId22"/>
    <p:sldId id="276" r:id="rId23"/>
    <p:sldId id="2076138569" r:id="rId24"/>
    <p:sldId id="332" r:id="rId25"/>
    <p:sldId id="2076138590" r:id="rId26"/>
    <p:sldId id="2141411533" r:id="rId27"/>
    <p:sldId id="2076138600" r:id="rId28"/>
    <p:sldId id="2076138598" r:id="rId29"/>
    <p:sldId id="2076138599" r:id="rId30"/>
    <p:sldId id="2076138591" r:id="rId31"/>
    <p:sldId id="2076138589" r:id="rId32"/>
    <p:sldId id="2076138592" r:id="rId33"/>
    <p:sldId id="280" r:id="rId34"/>
    <p:sldId id="284" r:id="rId35"/>
    <p:sldId id="2141411528" r:id="rId36"/>
    <p:sldId id="292" r:id="rId37"/>
    <p:sldId id="2076138557" r:id="rId38"/>
    <p:sldId id="2076138558" r:id="rId39"/>
    <p:sldId id="2076138559" r:id="rId40"/>
    <p:sldId id="2076138560" r:id="rId41"/>
    <p:sldId id="2076138561" r:id="rId42"/>
    <p:sldId id="304" r:id="rId43"/>
    <p:sldId id="2141411534" r:id="rId44"/>
    <p:sldId id="308" r:id="rId45"/>
    <p:sldId id="310" r:id="rId46"/>
    <p:sldId id="312" r:id="rId47"/>
    <p:sldId id="2076138594" r:id="rId48"/>
    <p:sldId id="2076138595" r:id="rId49"/>
    <p:sldId id="316" r:id="rId50"/>
    <p:sldId id="318" r:id="rId51"/>
    <p:sldId id="2076137205" r:id="rId52"/>
    <p:sldId id="2076138552" r:id="rId53"/>
    <p:sldId id="2076138553" r:id="rId54"/>
    <p:sldId id="2076138554" r:id="rId55"/>
    <p:sldId id="2141411527" r:id="rId56"/>
    <p:sldId id="330" r:id="rId57"/>
    <p:sldId id="2141411535" r:id="rId58"/>
    <p:sldId id="2076138596" r:id="rId59"/>
    <p:sldId id="334" r:id="rId60"/>
    <p:sldId id="336" r:id="rId61"/>
    <p:sldId id="2076138597" r:id="rId62"/>
    <p:sldId id="2076137180" r:id="rId63"/>
    <p:sldId id="340" r:id="rId6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10"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C21"/>
    <a:srgbClr val="1B1A20"/>
    <a:srgbClr val="1F1F1F"/>
    <a:srgbClr val="BFBFBF"/>
    <a:srgbClr val="243A5E"/>
    <a:srgbClr val="666666"/>
    <a:srgbClr val="000000"/>
    <a:srgbClr val="FFFFFF"/>
    <a:srgbClr val="8661C5"/>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34" autoAdjust="0"/>
    <p:restoredTop sz="78064" autoAdjust="0"/>
  </p:normalViewPr>
  <p:slideViewPr>
    <p:cSldViewPr snapToGrid="0">
      <p:cViewPr varScale="1">
        <p:scale>
          <a:sx n="93" d="100"/>
          <a:sy n="93" d="100"/>
        </p:scale>
        <p:origin x="924" y="84"/>
      </p:cViewPr>
      <p:guideLst/>
    </p:cSldViewPr>
  </p:slideViewPr>
  <p:outlineViewPr>
    <p:cViewPr>
      <p:scale>
        <a:sx n="33" d="100"/>
        <a:sy n="33" d="100"/>
      </p:scale>
      <p:origin x="0" y="-20340"/>
    </p:cViewPr>
  </p:outlineViewPr>
  <p:notesTextViewPr>
    <p:cViewPr>
      <p:scale>
        <a:sx n="125" d="100"/>
        <a:sy n="125" d="100"/>
      </p:scale>
      <p:origin x="0" y="0"/>
    </p:cViewPr>
  </p:notesTextViewPr>
  <p:sorterViewPr>
    <p:cViewPr varScale="1">
      <p:scale>
        <a:sx n="1" d="1"/>
        <a:sy n="1" d="1"/>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9/8/2021 7:29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9/8/2021 7:29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Anna then Davide introduce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9/8/2021 7:29 AM</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838178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Anna </a:t>
            </a:r>
          </a:p>
          <a:p>
            <a:pPr>
              <a:spcBef>
                <a:spcPct val="43750"/>
              </a:spcBef>
              <a:spcAft>
                <a:spcPct val="43750"/>
              </a:spcAft>
            </a:pPr>
            <a:r>
              <a:rPr lang="en-US"/>
              <a:t>At the end, asks Davide: Can you tell us more about how Azure SQL meets the requirements for our bus app and other modern apps?</a:t>
            </a:r>
          </a:p>
          <a:p>
            <a:pPr>
              <a:spcBef>
                <a:spcPct val="43750"/>
              </a:spcBef>
              <a:spcAft>
                <a:spcPct val="43750"/>
              </a:spcAft>
            </a:pPr>
            <a:endParaRPr lang="en-US"/>
          </a:p>
          <a:p>
            <a:pPr>
              <a:spcBef>
                <a:spcPct val="43750"/>
              </a:spcBef>
              <a:spcAft>
                <a:spcPct val="43750"/>
              </a:spcAft>
            </a:pP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80257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Davide but be brief, pick a few</a:t>
            </a:r>
          </a:p>
          <a:p>
            <a:r>
              <a:rPr lang="en-US"/>
              <a:t>Anna to ask him to dive deeper into JSON / geospatial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9/8/2021 7:29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1856005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Davide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9/8/2021 7:29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06368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Davide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9/8/2021 7:29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4208004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Anna demo part 1:</a:t>
            </a:r>
          </a:p>
          <a:p>
            <a:r>
              <a:rPr lang="en-US"/>
              <a:t>Go through module 3 first exercise</a:t>
            </a:r>
          </a:p>
          <a:p>
            <a:r>
              <a:rPr lang="en-US"/>
              <a:t>Explain Serverless while it’s deploying</a:t>
            </a:r>
          </a:p>
          <a:p>
            <a:endParaRPr lang="en-US"/>
          </a:p>
          <a:p>
            <a:r>
              <a:rPr lang="en-US"/>
              <a:t>Davide demo part 2:</a:t>
            </a:r>
          </a:p>
          <a:p>
            <a:r>
              <a:rPr lang="en-US"/>
              <a:t>THEN go through notebook 02-json-gepspatial-sql-db.ipynb Parts 1 and 2 only</a:t>
            </a:r>
          </a:p>
          <a:p>
            <a:endParaRPr lang="en-US"/>
          </a:p>
          <a:p>
            <a:endParaRPr lang="en-US"/>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781040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Anna demo part 1:</a:t>
            </a:r>
          </a:p>
          <a:p>
            <a:r>
              <a:rPr lang="en-US"/>
              <a:t>Go through module 3 first exercise</a:t>
            </a:r>
          </a:p>
          <a:p>
            <a:r>
              <a:rPr lang="en-US"/>
              <a:t>Explain Serverless while it’s deploying</a:t>
            </a:r>
          </a:p>
          <a:p>
            <a:endParaRPr lang="en-US"/>
          </a:p>
          <a:p>
            <a:r>
              <a:rPr lang="en-US"/>
              <a:t>Davide demo part 2:</a:t>
            </a:r>
          </a:p>
          <a:p>
            <a:r>
              <a:rPr lang="en-US"/>
              <a:t>THEN go through notebook 02-json-gepspatial-sql-db.ipynb Parts 1 and 2 only</a:t>
            </a:r>
          </a:p>
          <a:p>
            <a:endParaRPr lang="en-US"/>
          </a:p>
          <a:p>
            <a:endParaRPr lang="en-US"/>
          </a:p>
          <a:p>
            <a:endParaRPr lang="en-US"/>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668547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Anna explain what we have so far and what the next steps are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Anna</a:t>
            </a: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72275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Anna to recap the requirements. Then to ask Davide: What do you think we should use?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673069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Davide to explain that we might be able to use Azure Functions and explain what Azure Functions are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2940203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Anna</a:t>
            </a:r>
          </a:p>
          <a:p>
            <a:endParaRPr lang="en-US" dirty="0"/>
          </a:p>
          <a:p>
            <a:endParaRPr lang="en-US" dirty="0"/>
          </a:p>
          <a:p>
            <a:r>
              <a:rPr lang="en-US" b="0" i="0" dirty="0">
                <a:solidFill>
                  <a:srgbClr val="171717"/>
                </a:solidFill>
                <a:effectLst/>
                <a:latin typeface="Segoe UI" panose="020B0502040204020203" pitchFamily="34" charset="0"/>
              </a:rPr>
              <a:t>Learn how to create, build, and deploy modern full stack applications in Azure by using the language of your choice (Python, Node.js, or .NET) and with a Vue.js frontend. Topics covered include modern database capabilities, CI/CD and DevOps, backend API development, REST, and more. Using a real-world scenario of trying to catch the bus, you will learn how to build a solution that uses Azure SQL Database, Azure Functions, Azure Static Web Apps, Logic Apps, Visual Studio Code, and GitHub Actions.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3DD60-5BF3-472B-A9C6-4FE1EFCD92B4}"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843417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Davide to explain the different things we’ll use Azure Functions for and the integrations with Azure SQL Database. </a:t>
            </a:r>
          </a:p>
          <a:p>
            <a:pPr>
              <a:spcBef>
                <a:spcPct val="43750"/>
              </a:spcBef>
              <a:spcAft>
                <a:spcPct val="43750"/>
              </a:spcAft>
            </a:pPr>
            <a:r>
              <a:rPr lang="en-US"/>
              <a:t>At the end, Davide to ask Anna: Finally, we want to send a notification so people know when their bus is </a:t>
            </a:r>
            <a:r>
              <a:rPr lang="en-US" err="1"/>
              <a:t>closeby</a:t>
            </a:r>
            <a:r>
              <a:rPr lang="en-US"/>
              <a:t> and they should head to the bus stop. Have any ideas what we can use for that?</a:t>
            </a:r>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610084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Anna: Well we could probably code something up that connects to Outlook and Azure Functions and then set up an additional endpoint. However, I think Azure Logic Apps is going to be great for this. </a:t>
            </a:r>
          </a:p>
          <a:p>
            <a:pPr>
              <a:spcBef>
                <a:spcPct val="43750"/>
              </a:spcBef>
              <a:spcAft>
                <a:spcPct val="43750"/>
              </a:spcAft>
            </a:pPr>
            <a:r>
              <a:rPr lang="en-US"/>
              <a:t>Explains Logic Apps. Explains how it will work in the solution</a:t>
            </a:r>
          </a:p>
          <a:p>
            <a:pPr>
              <a:spcBef>
                <a:spcPct val="43750"/>
              </a:spcBef>
              <a:spcAft>
                <a:spcPct val="43750"/>
              </a:spcAft>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2319870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Demo how the Azure Functions code works and runs locally – Davide </a:t>
            </a:r>
          </a:p>
          <a:p>
            <a:r>
              <a:rPr lang="en-US"/>
              <a:t>Demo GitHub Actions Azure Logic Apps / monitor and show incoming emails – Anna </a:t>
            </a: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865188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Demo how the Azure Functions code works and runs locally – Davide </a:t>
            </a:r>
          </a:p>
          <a:p>
            <a:r>
              <a:rPr lang="en-US" dirty="0"/>
              <a:t>Demo GitHub Actions Azure Logic Apps / monitor and show incoming emails – Anna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2714639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Anna to lead and then ask Davide what he thinks the answer is (it is D)</a:t>
            </a: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Anna to lead and then ask Davide what he thinks the answer is (it is D)</a:t>
            </a:r>
          </a:p>
          <a:p>
            <a:endParaRPr lang="en-US"/>
          </a:p>
          <a:p>
            <a:endParaRPr lang="en-US"/>
          </a:p>
          <a:p>
            <a:r>
              <a:rPr lang="en-US"/>
              <a:t>Explanation: That's correct! Azure Static Web Apps is a combination of a static web app and Azure Functions.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387933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Anna to lead and then ask Davide what he thinks the answer is (it is D)</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876201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Anna to ask Davide to review the architecture of what we have so far.</a:t>
            </a:r>
          </a:p>
          <a:p>
            <a:pPr>
              <a:spcBef>
                <a:spcPct val="43750"/>
              </a:spcBef>
              <a:spcAft>
                <a:spcPct val="43750"/>
              </a:spcAft>
            </a:pPr>
            <a:r>
              <a:rPr lang="en-US"/>
              <a:t>Davide: *explains* and ends by talking about how the next step is to have an application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788924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Hopefully we’re at the 30-35 min mark here (so it should be around 4PM, otherwise, speed up!)</a:t>
            </a:r>
          </a:p>
          <a:p>
            <a:pPr>
              <a:spcBef>
                <a:spcPct val="43750"/>
              </a:spcBef>
              <a:spcAft>
                <a:spcPct val="43750"/>
              </a:spcAft>
            </a:pPr>
            <a:endParaRPr lang="en-US"/>
          </a:p>
          <a:p>
            <a:pPr>
              <a:spcBef>
                <a:spcPct val="43750"/>
              </a:spcBef>
              <a:spcAft>
                <a:spcPct val="43750"/>
              </a:spcAft>
            </a:pPr>
            <a:r>
              <a:rPr lang="en-US"/>
              <a:t>Anna to exclaim how we’ve reviewed everything and now it’s time to build our web application!</a:t>
            </a:r>
          </a:p>
          <a:p>
            <a:pPr>
              <a:spcBef>
                <a:spcPct val="43750"/>
              </a:spcBef>
              <a:spcAft>
                <a:spcPct val="43750"/>
              </a:spcAft>
            </a:pPr>
            <a:endParaRPr lang="en-US"/>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374362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Anna to recap the solution requirements and web app requirements</a:t>
            </a:r>
          </a:p>
          <a:p>
            <a:pPr>
              <a:spcBef>
                <a:spcPct val="43750"/>
              </a:spcBef>
              <a:spcAft>
                <a:spcPct val="43750"/>
              </a:spcAft>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4275915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Before animating, Anna to ask Davide: It’s kind of a funny story how this all started. Davide, can you tell folks the reason behind the scenario for today’s session?</a:t>
            </a:r>
          </a:p>
          <a:p>
            <a:r>
              <a:rPr lang="en-US"/>
              <a:t>Davide: *explains*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3DD60-5BF3-472B-A9C6-4FE1EFCD92B4}"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824349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Anna to explain what Azure Static Web Apps is. It’s been selected as the best option for our app. Let’s explore why. </a:t>
            </a:r>
          </a:p>
          <a:p>
            <a:pPr>
              <a:spcBef>
                <a:spcPct val="43750"/>
              </a:spcBef>
              <a:spcAft>
                <a:spcPct val="43750"/>
              </a:spcAft>
            </a:pPr>
            <a:r>
              <a:rPr lang="en-US"/>
              <a:t>Davide, can you tell us what languages static web apps support and if that’s good enough for our scenario?</a:t>
            </a:r>
          </a:p>
          <a:p>
            <a:pPr>
              <a:spcBef>
                <a:spcPct val="43750"/>
              </a:spcBef>
              <a:spcAft>
                <a:spcPct val="43750"/>
              </a:spcAft>
            </a:pP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Davide to explain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Davide to start by talking about how Azure Static Web Apps combines static web application hosting and Azure Functions</a:t>
            </a:r>
          </a:p>
          <a:p>
            <a:pPr>
              <a:spcBef>
                <a:spcPct val="43750"/>
              </a:spcBef>
              <a:spcAft>
                <a:spcPct val="43750"/>
              </a:spcAft>
            </a:pPr>
            <a:r>
              <a:rPr lang="en-US"/>
              <a:t>Davide to ask Anna if there’s support for GitHub automation like we’ve seen with Azure Functions and Azure SQL Database?</a:t>
            </a:r>
          </a:p>
          <a:p>
            <a:pPr>
              <a:spcBef>
                <a:spcPct val="43750"/>
              </a:spcBef>
              <a:spcAft>
                <a:spcPct val="43750"/>
              </a:spcAft>
            </a:pPr>
            <a:r>
              <a:rPr lang="en-US"/>
              <a:t>Anna to answer and explain how it works with diagram.</a:t>
            </a:r>
          </a:p>
          <a:p>
            <a:pPr>
              <a:spcBef>
                <a:spcPct val="43750"/>
              </a:spcBef>
              <a:spcAft>
                <a:spcPct val="43750"/>
              </a:spcAft>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2625867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lang="en-US"/>
              <a:t>Anna</a:t>
            </a:r>
          </a:p>
          <a:p>
            <a:pPr>
              <a:spcBef>
                <a:spcPct val="43750"/>
              </a:spcBef>
              <a:spcAft>
                <a:spcPct val="43750"/>
              </a:spcAft>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560765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Anna to lead and then ask Davide what he thinks the answer is (D)</a:t>
            </a: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Anna to lead and then ask Davide what he thinks the answer is (D)</a:t>
            </a:r>
          </a:p>
          <a:p>
            <a:endParaRPr lang="en-US"/>
          </a:p>
          <a:p>
            <a:endParaRPr lang="en-US"/>
          </a:p>
          <a:p>
            <a:r>
              <a:rPr lang="en-US"/>
              <a:t>Explanation: That's correct! Azure Static Web Apps is a combination of a static web app and Azure Functions.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Anna to lead and then ask Davide what he thinks the answer is (D)</a:t>
            </a:r>
          </a:p>
          <a:p>
            <a:endParaRPr lang="en-US"/>
          </a:p>
          <a:p>
            <a:r>
              <a:rPr lang="en-US"/>
              <a:t>Explanation: That's correct! Azure Static Web Apps is a combination of a static web app and Azure Functions.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6483967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Anna to lead and then ask Davide what the answer is ©</a:t>
            </a:r>
          </a:p>
          <a:p>
            <a:endParaRPr lang="en-US"/>
          </a:p>
          <a:p>
            <a:r>
              <a:rPr lang="en-US"/>
              <a:t>Explanation: Correct! Secrets are stored in the repository, but not in plain text in the workflow file.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733898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Anna to lead and then ask Davide what the answer is ©</a:t>
            </a:r>
          </a:p>
          <a:p>
            <a:endParaRPr lang="en-US"/>
          </a:p>
          <a:p>
            <a:r>
              <a:rPr lang="en-US"/>
              <a:t>Explanation: Correct! Secrets are stored in the repository, but not in plain text in the workflow file.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40133427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Anna to show in portal but also flash up that you can do it with commands</a:t>
            </a: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Davide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3DD60-5BF3-472B-A9C6-4FE1EFCD92B4}"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23798980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Anna to show in portal but also flash up that you can do it with commands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823581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dirty="0"/>
              <a:t>Anna to start to explain but then ask David how it works for Azure SQL for the front end?</a:t>
            </a:r>
          </a:p>
          <a:p>
            <a:pPr>
              <a:spcBef>
                <a:spcPct val="43750"/>
              </a:spcBef>
              <a:spcAft>
                <a:spcPct val="43750"/>
              </a:spcAft>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NOTE THIS ANIMATES, two code blocks!</a:t>
            </a:r>
          </a:p>
          <a:p>
            <a:pPr>
              <a:spcBef>
                <a:spcPct val="43750"/>
              </a:spcBef>
              <a:spcAft>
                <a:spcPct val="43750"/>
              </a:spcAft>
            </a:pPr>
            <a:r>
              <a:rPr lang="en-US"/>
              <a:t>Davide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The front end, a static web page, has been created with a popular framework Vue.js. It's a simple application with goals to display a map, real-time bus data points, and geofence(s).</a:t>
            </a:r>
          </a:p>
          <a:p>
            <a:endParaRPr/>
          </a:p>
          <a:p>
            <a:pPr>
              <a:spcBef>
                <a:spcPct val="43750"/>
              </a:spcBef>
              <a:spcAft>
                <a:spcPct val="43750"/>
              </a:spcAft>
            </a:pPr>
            <a:r>
              <a:t>[!NOTE] The code created was inspired by </a:t>
            </a:r>
            <a:r>
              <a:rPr>
                <a:hlinkClick r:id="" action="ppaction://noaction"/>
              </a:rPr>
              <a:t>https://github.com/clydedacruz/openstreetmap-wkt-playground</a:t>
            </a:r>
          </a:p>
          <a:p>
            <a:endParaRPr>
              <a:hlinkClick r:id="" action="ppaction://noaction"/>
            </a:endParaRPr>
          </a:p>
          <a:p>
            <a:pPr>
              <a:spcBef>
                <a:spcPct val="43750"/>
              </a:spcBef>
              <a:spcAft>
                <a:spcPct val="43750"/>
              </a:spcAft>
            </a:pPr>
            <a:r>
              <a:t>In this application, an important part is getting the route ID and geofence ID parameters that will be passed through the URL via the rid and gid URL parameters.</a:t>
            </a:r>
          </a:p>
          <a:p>
            <a:endParaRPr/>
          </a:p>
          <a:p>
            <a:r>
              <a:t> const params = new </a:t>
            </a:r>
            <a:r>
              <a:rPr err="1"/>
              <a:t>URLSearchParams</a:t>
            </a:r>
            <a:r>
              <a:t>(</a:t>
            </a:r>
            <a:r>
              <a:rPr err="1"/>
              <a:t>location.search</a:t>
            </a:r>
            <a:r>
              <a:t>); const rid = </a:t>
            </a:r>
            <a:r>
              <a:rPr err="1"/>
              <a:t>params.get</a:t>
            </a:r>
            <a:r>
              <a:t>('rid'); const gid = </a:t>
            </a:r>
            <a:r>
              <a:rPr err="1"/>
              <a:t>params.get</a:t>
            </a:r>
            <a:r>
              <a:t>('gid'); const </a:t>
            </a:r>
            <a:r>
              <a:rPr err="1"/>
              <a:t>apiUrl</a:t>
            </a:r>
            <a:r>
              <a:t> = `/</a:t>
            </a:r>
            <a:r>
              <a:rPr err="1"/>
              <a:t>api</a:t>
            </a:r>
            <a:r>
              <a:t>/</a:t>
            </a:r>
            <a:r>
              <a:rPr err="1"/>
              <a:t>bus-data?rid</a:t>
            </a:r>
            <a:r>
              <a:t>=${rid}&amp;gid=${gid}`; </a:t>
            </a:r>
          </a:p>
          <a:p>
            <a:endParaRPr/>
          </a:p>
          <a:p>
            <a:pPr>
              <a:spcBef>
                <a:spcPct val="43750"/>
              </a:spcBef>
              <a:spcAft>
                <a:spcPct val="43750"/>
              </a:spcAft>
            </a:pPr>
            <a:r>
              <a:t>After that, it's easy to call the </a:t>
            </a:r>
            <a:r>
              <a:rPr err="1"/>
              <a:t>apiUrl</a:t>
            </a:r>
            <a:r>
              <a:t> that calls the Azure Function that fetches the corresponding bus and geofence data from Azure SQL Database to be displayed in real time.</a:t>
            </a:r>
          </a:p>
          <a:p>
            <a:endParaRPr/>
          </a:p>
          <a:p>
            <a:r>
              <a:t>$.</a:t>
            </a:r>
            <a:r>
              <a:rPr err="1"/>
              <a:t>getJSON</a:t>
            </a:r>
            <a:r>
              <a:t>(</a:t>
            </a:r>
            <a:r>
              <a:rPr err="1"/>
              <a:t>apiUrl</a:t>
            </a:r>
            <a:r>
              <a:t>, function (data) { </a:t>
            </a:r>
            <a:r>
              <a:rPr err="1"/>
              <a:t>plotWKT</a:t>
            </a:r>
            <a:r>
              <a:t>(data); }); } </a:t>
            </a:r>
          </a:p>
          <a:p>
            <a:endParaRPr/>
          </a:p>
          <a:p>
            <a:pPr>
              <a:spcBef>
                <a:spcPct val="43750"/>
              </a:spcBef>
              <a:spcAft>
                <a:spcPct val="43750"/>
              </a:spcAft>
            </a:pPr>
            <a:r>
              <a:t>Once the data is returned in Well-Known Text (WKT) format, the function </a:t>
            </a:r>
            <a:r>
              <a:rPr err="1"/>
              <a:t>plotWKT</a:t>
            </a:r>
            <a:r>
              <a:t> simply gathers </a:t>
            </a:r>
            <a:r>
              <a:rPr err="1"/>
              <a:t>data.geoFence</a:t>
            </a:r>
            <a:r>
              <a:t> and </a:t>
            </a:r>
            <a:r>
              <a:rPr err="1"/>
              <a:t>data.busData</a:t>
            </a:r>
            <a:r>
              <a:t> and plots them accordingly. Part of that function is shown below.</a:t>
            </a:r>
          </a:p>
          <a:p>
            <a:endParaRPr/>
          </a:p>
          <a:p>
            <a:r>
              <a:t>function </a:t>
            </a:r>
            <a:r>
              <a:rPr err="1"/>
              <a:t>plotWKT</a:t>
            </a:r>
            <a:r>
              <a:t>(data) { var f1, f2; if (</a:t>
            </a:r>
            <a:r>
              <a:rPr err="1"/>
              <a:t>data.busData</a:t>
            </a:r>
            <a:r>
              <a:t> == [] || </a:t>
            </a:r>
            <a:r>
              <a:rPr err="1"/>
              <a:t>data.geoFence</a:t>
            </a:r>
            <a:r>
              <a:t> == []) return; try { f1 = </a:t>
            </a:r>
            <a:r>
              <a:rPr err="1"/>
              <a:t>format.readFeature</a:t>
            </a:r>
            <a:r>
              <a:t>(</a:t>
            </a:r>
            <a:r>
              <a:rPr err="1"/>
              <a:t>data.geoFence</a:t>
            </a:r>
            <a:r>
              <a:t>); f2 = </a:t>
            </a:r>
            <a:r>
              <a:rPr err="1"/>
              <a:t>format.readFeature</a:t>
            </a:r>
            <a:r>
              <a:t>(</a:t>
            </a:r>
            <a:r>
              <a:rPr err="1"/>
              <a:t>data.busData</a:t>
            </a:r>
            <a:r>
              <a:t>); } catch (err) { } </a:t>
            </a:r>
            <a:r>
              <a:rPr err="1"/>
              <a:t>features.clear</a:t>
            </a:r>
            <a:r>
              <a:t>(); // </a:t>
            </a:r>
            <a:r>
              <a:rPr err="1"/>
              <a:t>geoFence</a:t>
            </a:r>
            <a:r>
              <a:t> if (f1) { f1.getGeometry().transform('EPSG:4326', 'EPSG:3857'); </a:t>
            </a:r>
            <a:r>
              <a:rPr err="1"/>
              <a:t>features.push</a:t>
            </a:r>
            <a:r>
              <a:t>(f1); } // </a:t>
            </a:r>
            <a:r>
              <a:rPr err="1"/>
              <a:t>busData</a:t>
            </a:r>
            <a:r>
              <a:t> if (f2) { f2.getGeometry().transform('EPSG:4326', 'EPSG:3857'); </a:t>
            </a:r>
            <a:r>
              <a:rPr err="1"/>
              <a:t>features.push</a:t>
            </a:r>
            <a:r>
              <a:t>(f2); } ...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554624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Anna. </a:t>
            </a:r>
          </a:p>
          <a:p>
            <a:pPr>
              <a:spcBef>
                <a:spcPct val="43750"/>
              </a:spcBef>
              <a:spcAft>
                <a:spcPct val="43750"/>
              </a:spcAft>
            </a:pPr>
            <a:r>
              <a:rPr lang="en-US"/>
              <a:t>At the end, to ask Davide: Davide, we built this sample using several different languages. Can you tell folks some of the things to consider when connecting to Azure SQL Database from applications?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796774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lang="en-US"/>
              <a:t>Davide to explain and share any tips and tricks about the libraries or connecting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Anna: Cool thanks Davide. Yeah and once you’re connected it’s really just a matter of calling the stored procedure that returns the data to surface in the app!</a:t>
            </a:r>
          </a:p>
          <a:p>
            <a:pPr>
              <a:spcBef>
                <a:spcPct val="43750"/>
              </a:spcBef>
              <a:spcAft>
                <a:spcPct val="43750"/>
              </a:spcAft>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Anna to lead and then ask Davide what he thinks the answer is</a:t>
            </a: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Anna to lead and then ask Davide what he thinks the answer is</a:t>
            </a:r>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Davide (can be brief and just describe the ultimate goal)</a:t>
            </a: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Anna to lead and then ask Davide what he thinks the answer is</a:t>
            </a:r>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Anna to lead and then ask Davide what he thinks the answer is</a:t>
            </a:r>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Anna to lead and then ask Davide what he thinks the answer is</a:t>
            </a:r>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29433805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Anna to revisit application (configure azure sql connection strings) and show Davide final 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Then review </a:t>
            </a:r>
            <a:r>
              <a:rPr lang="en-US" err="1"/>
              <a:t>github</a:t>
            </a:r>
            <a:r>
              <a:rPr lang="en-US"/>
              <a:t> actions</a:t>
            </a:r>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Anna to revisit application (configure azure </a:t>
            </a:r>
            <a:r>
              <a:rPr lang="en-US" dirty="0" err="1"/>
              <a:t>sql</a:t>
            </a:r>
            <a:r>
              <a:rPr lang="en-US" dirty="0"/>
              <a:t> connection strings) and show Davide final 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review </a:t>
            </a:r>
            <a:r>
              <a:rPr lang="en-US" dirty="0" err="1"/>
              <a:t>github</a:t>
            </a:r>
            <a:r>
              <a:rPr lang="en-US" dirty="0"/>
              <a:t> actions</a:t>
            </a:r>
          </a:p>
          <a:p>
            <a:endParaRPr lang="en-US" dirty="0"/>
          </a:p>
          <a:p>
            <a:endParaRPr lang="en-US" dirty="0"/>
          </a:p>
          <a:p>
            <a:r>
              <a:rPr lang="en-US" dirty="0"/>
              <a:t>Anna to Review what we did then ask Davide: Davide, we’ve seen a lot of services but I think we can finally put together the solution. Can you take us through it?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28795166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Davide to review the entire architecture’s solution</a:t>
            </a:r>
          </a:p>
          <a:p>
            <a:pPr>
              <a:spcBef>
                <a:spcPct val="43750"/>
              </a:spcBef>
              <a:spcAft>
                <a:spcPct val="43750"/>
              </a:spcAft>
            </a:pPr>
            <a:endParaRPr lang="en-US"/>
          </a:p>
          <a:p>
            <a:pPr>
              <a:spcBef>
                <a:spcPct val="43750"/>
              </a:spcBef>
              <a:spcAft>
                <a:spcPct val="43750"/>
              </a:spcAft>
            </a:pPr>
            <a:r>
              <a:t>Let's review a possible architecture that would support the challenges and goals discussed.</a:t>
            </a:r>
          </a:p>
          <a:p>
            <a:endParaRPr/>
          </a:p>
          <a:p>
            <a:pPr>
              <a:spcBef>
                <a:spcPct val="43750"/>
              </a:spcBef>
              <a:spcAft>
                <a:spcPct val="43750"/>
              </a:spcAft>
            </a:pPr>
            <a:r>
              <a:t>The architecture uses several different services to minimize the amount of code you need to write, and to take advantage of the scalability and infrastructure benefits provided by Azure.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21457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dirty="0"/>
              <a:t>Anna</a:t>
            </a:r>
          </a:p>
          <a:p>
            <a:pPr>
              <a:spcBef>
                <a:spcPct val="43750"/>
              </a:spcBef>
              <a:spcAft>
                <a:spcPct val="43750"/>
              </a:spcAft>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Anna but to end by asking Davide about the book</a:t>
            </a: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42752507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Anna to present this one and then Davide to wrap by thanking attendees and telling them to enjoy the rest of Microsoft Build</a:t>
            </a:r>
          </a:p>
          <a:p>
            <a:endParaRPr lang="en-US"/>
          </a:p>
          <a:p>
            <a:endParaRPr lang="en-US"/>
          </a:p>
          <a:p>
            <a:r>
              <a:rPr lang="en-US"/>
              <a:t>Again thank you all for joining us today at these Learn Live at Build Sessions.</a:t>
            </a:r>
          </a:p>
          <a:p>
            <a:endParaRPr lang="en-US"/>
          </a:p>
          <a:p>
            <a:r>
              <a:rPr lang="en-US"/>
              <a:t>But as they say, "that's not all".</a:t>
            </a:r>
          </a:p>
          <a:p>
            <a:endParaRPr lang="en-US"/>
          </a:p>
          <a:p>
            <a:r>
              <a:rPr lang="en-US"/>
              <a:t>If you enjoyed this session today, we hope you come back for Learn Live every week. Each episode will cover a Learn Module and work with experts to cover the Learn content in depth, with live Q &amp; A.</a:t>
            </a:r>
          </a:p>
          <a:p>
            <a:endParaRPr lang="en-US"/>
          </a:p>
          <a:p>
            <a:r>
              <a:rPr lang="en-US"/>
              <a:t>With over 2,000 topics in Microsoft Learn, we will be covering all manner of things going forward.</a:t>
            </a:r>
          </a:p>
          <a:p>
            <a:endParaRPr lang="en-US"/>
          </a:p>
          <a:p>
            <a:r>
              <a:rPr lang="en-US"/>
              <a:t>Learn Live airs every Monday on Learn TV, so mark your calendars, and come join 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A27C8D-33C1-4626-8F95-02D95AFA6479}"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838910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Anna</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9/8/2021 7:29 AM</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517061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Bef>
                <a:spcPct val="43750"/>
              </a:spcBef>
              <a:spcAft>
                <a:spcPct val="43750"/>
              </a:spcAft>
            </a:pPr>
            <a:r>
              <a:rPr lang="en-US"/>
              <a:t>Anna</a:t>
            </a:r>
          </a:p>
          <a:p>
            <a:pPr>
              <a:spcBef>
                <a:spcPct val="43750"/>
              </a:spcBef>
              <a:spcAft>
                <a:spcPct val="43750"/>
              </a:spcAft>
            </a:pPr>
            <a:endParaRPr lang="en-US"/>
          </a:p>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3DD60-5BF3-472B-A9C6-4FE1EFCD92B4}" type="slidenum">
              <a:rPr kumimoji="0" lang="en-AU"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583829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Anna:</a:t>
            </a: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dirty="0"/>
              <a:t>Anna:</a:t>
            </a:r>
          </a:p>
          <a:p>
            <a:pPr>
              <a:spcBef>
                <a:spcPct val="43750"/>
              </a:spcBef>
              <a:spcAft>
                <a:spcPct val="43750"/>
              </a:spcAft>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10.jpg"/><Relationship Id="rId4" Type="http://schemas.openxmlformats.org/officeDocument/2006/relationships/image" Target="../media/image9.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20.jpg"/><Relationship Id="rId5" Type="http://schemas.openxmlformats.org/officeDocument/2006/relationships/image" Target="../media/image10.jpg"/><Relationship Id="rId4" Type="http://schemas.openxmlformats.org/officeDocument/2006/relationships/image" Target="../media/image9.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10.jpg"/><Relationship Id="rId4" Type="http://schemas.openxmlformats.org/officeDocument/2006/relationships/image" Target="../media/image9.jp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20.jpg"/><Relationship Id="rId5" Type="http://schemas.openxmlformats.org/officeDocument/2006/relationships/image" Target="../media/image10.jpg"/><Relationship Id="rId4" Type="http://schemas.openxmlformats.org/officeDocument/2006/relationships/image" Target="../media/image9.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794241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dirty="0"/>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19471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dirty="0"/>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4702845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dirty="0"/>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91" r:id="rId1"/>
    <p:sldLayoutId id="2147484710" r:id="rId2"/>
    <p:sldLayoutId id="2147484240" r:id="rId3"/>
    <p:sldLayoutId id="2147484910" r:id="rId4"/>
    <p:sldLayoutId id="2147484911" r:id="rId5"/>
    <p:sldLayoutId id="2147485050" r:id="rId6"/>
    <p:sldLayoutId id="2147485165" r:id="rId7"/>
    <p:sldLayoutId id="2147484941" r:id="rId8"/>
    <p:sldLayoutId id="2147484942" r:id="rId9"/>
    <p:sldLayoutId id="2147485162" r:id="rId10"/>
    <p:sldLayoutId id="2147484639" r:id="rId11"/>
    <p:sldLayoutId id="2147484943" r:id="rId12"/>
    <p:sldLayoutId id="2147484603" r:id="rId13"/>
    <p:sldLayoutId id="2147484833" r:id="rId14"/>
    <p:sldLayoutId id="2147484934" r:id="rId15"/>
    <p:sldLayoutId id="2147484834" r:id="rId16"/>
    <p:sldLayoutId id="2147484935" r:id="rId17"/>
    <p:sldLayoutId id="2147484835" r:id="rId18"/>
    <p:sldLayoutId id="2147484922" r:id="rId19"/>
    <p:sldLayoutId id="2147484923" r:id="rId20"/>
    <p:sldLayoutId id="2147484924" r:id="rId21"/>
    <p:sldLayoutId id="2147484839" r:id="rId22"/>
    <p:sldLayoutId id="2147484840" r:id="rId23"/>
    <p:sldLayoutId id="2147484841" r:id="rId24"/>
    <p:sldLayoutId id="2147484842" r:id="rId25"/>
    <p:sldLayoutId id="2147484843" r:id="rId26"/>
    <p:sldLayoutId id="2147484938" r:id="rId27"/>
    <p:sldLayoutId id="2147484939" r:id="rId28"/>
    <p:sldLayoutId id="2147484940" r:id="rId29"/>
    <p:sldLayoutId id="2147485161" r:id="rId30"/>
    <p:sldLayoutId id="2147485152" r:id="rId31"/>
    <p:sldLayoutId id="2147485153" r:id="rId32"/>
    <p:sldLayoutId id="2147485154" r:id="rId33"/>
    <p:sldLayoutId id="2147484944" r:id="rId34"/>
    <p:sldLayoutId id="2147484945" r:id="rId35"/>
    <p:sldLayoutId id="2147485137" r:id="rId36"/>
    <p:sldLayoutId id="2147485138" r:id="rId37"/>
    <p:sldLayoutId id="2147485139" r:id="rId38"/>
    <p:sldLayoutId id="2147485140" r:id="rId39"/>
    <p:sldLayoutId id="2147485141" r:id="rId40"/>
    <p:sldLayoutId id="2147485142" r:id="rId41"/>
    <p:sldLayoutId id="2147484249" r:id="rId42"/>
    <p:sldLayoutId id="2147484584" r:id="rId43"/>
    <p:sldLayoutId id="2147484671" r:id="rId44"/>
    <p:sldLayoutId id="2147484673" r:id="rId45"/>
    <p:sldLayoutId id="2147484299" r:id="rId46"/>
    <p:sldLayoutId id="2147484263"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3.sv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41.sv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3.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4.xml"/><Relationship Id="rId4" Type="http://schemas.openxmlformats.org/officeDocument/2006/relationships/image" Target="../media/image27.sv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4.xml"/><Relationship Id="rId4" Type="http://schemas.openxmlformats.org/officeDocument/2006/relationships/image" Target="../media/image27.sv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8.svg"/><Relationship Id="rId11" Type="http://schemas.openxmlformats.org/officeDocument/2006/relationships/image" Target="../media/image53.sv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svg"/><Relationship Id="rId9"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39.svg"/></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34.xml"/><Relationship Id="rId4"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34.xml"/><Relationship Id="rId4" Type="http://schemas.openxmlformats.org/officeDocument/2006/relationships/image" Target="../media/image27.sv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34.xml"/><Relationship Id="rId4" Type="http://schemas.openxmlformats.org/officeDocument/2006/relationships/image" Target="../media/image27.sv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34.xml"/><Relationship Id="rId4" Type="http://schemas.openxmlformats.org/officeDocument/2006/relationships/image" Target="../media/image27.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3.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9.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34.xml"/><Relationship Id="rId4" Type="http://schemas.openxmlformats.org/officeDocument/2006/relationships/image" Target="../media/image2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34.xml"/><Relationship Id="rId4" Type="http://schemas.openxmlformats.org/officeDocument/2006/relationships/image" Target="../media/image27.sv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34.xml"/><Relationship Id="rId4" Type="http://schemas.openxmlformats.org/officeDocument/2006/relationships/image" Target="../media/image27.sv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34.xml"/><Relationship Id="rId4" Type="http://schemas.openxmlformats.org/officeDocument/2006/relationships/image" Target="../media/image27.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33.svg"/></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3.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aka.ms/azuresqlfordevelopers"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hyperlink" Target="https://aka.ms/AzureModernapps" TargetMode="External"/><Relationship Id="rId5" Type="http://schemas.openxmlformats.org/officeDocument/2006/relationships/hyperlink" Target="https://aka.ms/azuresqlyt" TargetMode="External"/><Relationship Id="rId4" Type="http://schemas.openxmlformats.org/officeDocument/2006/relationships/image" Target="../media/image33.sv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7.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9.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2A84B8B8-AE7A-4D8B-A7A2-8A24BA6DFE3F}"/>
              </a:ext>
            </a:extLst>
          </p:cNvPr>
          <p:cNvSpPr>
            <a:spLocks noGrp="1"/>
          </p:cNvSpPr>
          <p:nvPr>
            <p:ph type="title"/>
          </p:nvPr>
        </p:nvSpPr>
        <p:spPr>
          <a:xfrm>
            <a:off x="584199" y="2672002"/>
            <a:ext cx="10168681" cy="861774"/>
          </a:xfrm>
        </p:spPr>
        <p:txBody>
          <a:bodyPr/>
          <a:lstStyle/>
          <a:p>
            <a:r>
              <a:rPr lang="en-US" dirty="0"/>
              <a:t>Build serverless, full stack applications in Azure</a:t>
            </a:r>
            <a:br>
              <a:rPr lang="en-US" dirty="0"/>
            </a:br>
            <a:r>
              <a:rPr kumimoji="0" lang="en-US" sz="2000" b="0" i="0" u="none" strike="noStrike" kern="1200" cap="none" spc="0" normalizeH="0" baseline="0" noProof="0" dirty="0">
                <a:ln>
                  <a:noFill/>
                </a:ln>
                <a:solidFill>
                  <a:schemeClr val="accent3"/>
                </a:solidFill>
                <a:effectLst/>
                <a:uLnTx/>
                <a:uFillTx/>
                <a:latin typeface="Segoe UI"/>
                <a:cs typeface="Segoe UI" pitchFamily="34" charset="0"/>
              </a:rPr>
              <a:t>https://aka.ms/azuremodernapps</a:t>
            </a:r>
            <a:endParaRPr lang="en-US" dirty="0">
              <a:solidFill>
                <a:schemeClr val="accent3"/>
              </a:solidFill>
            </a:endParaRPr>
          </a:p>
        </p:txBody>
      </p:sp>
      <p:sp>
        <p:nvSpPr>
          <p:cNvPr id="8" name="Text Placeholder 4">
            <a:extLst>
              <a:ext uri="{FF2B5EF4-FFF2-40B4-BE49-F238E27FC236}">
                <a16:creationId xmlns:a16="http://schemas.microsoft.com/office/drawing/2014/main" id="{D906BE79-5E61-421D-8087-1707B8F8DC14}"/>
              </a:ext>
            </a:extLst>
          </p:cNvPr>
          <p:cNvSpPr>
            <a:spLocks noGrp="1"/>
          </p:cNvSpPr>
          <p:nvPr>
            <p:ph type="body" sz="quarter" idx="12"/>
          </p:nvPr>
        </p:nvSpPr>
        <p:spPr>
          <a:xfrm>
            <a:off x="584200" y="3962400"/>
            <a:ext cx="9144000" cy="338554"/>
          </a:xfrm>
        </p:spPr>
        <p:txBody>
          <a:bodyPr/>
          <a:lstStyle/>
          <a:p>
            <a:r>
              <a:rPr lang="en-US" dirty="0"/>
              <a:t>Speaker</a:t>
            </a:r>
            <a:r>
              <a:rPr lang="en-US"/>
              <a:t>/title</a:t>
            </a:r>
            <a:endParaRPr lang="en-US" dirty="0"/>
          </a:p>
        </p:txBody>
      </p:sp>
    </p:spTree>
    <p:extLst>
      <p:ext uri="{BB962C8B-B14F-4D97-AF65-F5344CB8AC3E}">
        <p14:creationId xmlns:p14="http://schemas.microsoft.com/office/powerpoint/2010/main" val="291174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53998"/>
          </a:xfrm>
        </p:spPr>
        <p:txBody>
          <a:bodyPr/>
          <a:lstStyle>
            <a:lvl1pPr>
              <a:defRPr>
                <a:solidFill>
                  <a:schemeClr val="tx1"/>
                </a:solidFill>
              </a:defRPr>
            </a:lvl1pPr>
          </a:lstStyle>
          <a:p>
            <a:r>
              <a:rPr lang="en-US"/>
              <a:t>Modern database requirements</a:t>
            </a:r>
          </a:p>
        </p:txBody>
      </p:sp>
      <p:sp>
        <p:nvSpPr>
          <p:cNvPr id="3" name="Subtitle"/>
          <p:cNvSpPr>
            <a:spLocks noGrp="1"/>
          </p:cNvSpPr>
          <p:nvPr>
            <p:ph sz="quarter" idx="10"/>
          </p:nvPr>
        </p:nvSpPr>
        <p:spPr>
          <a:xfrm>
            <a:off x="584200" y="1435100"/>
            <a:ext cx="11018838" cy="16989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sz="2400" dirty="0"/>
              <a:t>Pay only for what you need, when you need it (serverless)</a:t>
            </a:r>
          </a:p>
          <a:p>
            <a:r>
              <a:rPr lang="en-US" sz="2400" dirty="0"/>
              <a:t>Support development workflows</a:t>
            </a:r>
          </a:p>
          <a:p>
            <a:r>
              <a:rPr lang="en-US" sz="2400" dirty="0"/>
              <a:t>JSON and geospatial support by default</a:t>
            </a:r>
          </a:p>
          <a:p>
            <a:r>
              <a:rPr lang="en-US" sz="2400" dirty="0"/>
              <a:t>Future-proof applications</a:t>
            </a:r>
          </a:p>
        </p:txBody>
      </p:sp>
      <p:grpSp>
        <p:nvGrpSpPr>
          <p:cNvPr id="9" name="Group 8">
            <a:extLst>
              <a:ext uri="{FF2B5EF4-FFF2-40B4-BE49-F238E27FC236}">
                <a16:creationId xmlns:a16="http://schemas.microsoft.com/office/drawing/2014/main" id="{D22E9D08-8C4F-4729-9F94-654136CC599C}"/>
              </a:ext>
            </a:extLst>
          </p:cNvPr>
          <p:cNvGrpSpPr/>
          <p:nvPr/>
        </p:nvGrpSpPr>
        <p:grpSpPr>
          <a:xfrm>
            <a:off x="584200" y="3422453"/>
            <a:ext cx="4176197" cy="2147265"/>
            <a:chOff x="764412" y="3275635"/>
            <a:chExt cx="4176197" cy="2147265"/>
          </a:xfrm>
        </p:grpSpPr>
        <p:pic>
          <p:nvPicPr>
            <p:cNvPr id="5" name="Picture 4" descr="Graphical user interface, application&#10;&#10;Description automatically generated">
              <a:extLst>
                <a:ext uri="{FF2B5EF4-FFF2-40B4-BE49-F238E27FC236}">
                  <a16:creationId xmlns:a16="http://schemas.microsoft.com/office/drawing/2014/main" id="{FC7790A4-1DAE-41CC-89EB-9B2AD6AC2BD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261" b="15353"/>
            <a:stretch/>
          </p:blipFill>
          <p:spPr>
            <a:xfrm>
              <a:off x="764412" y="3275635"/>
              <a:ext cx="4176197" cy="2147265"/>
            </a:xfrm>
            <a:prstGeom prst="rect">
              <a:avLst/>
            </a:prstGeom>
            <a:solidFill>
              <a:srgbClr val="1D1C21"/>
            </a:solidFill>
          </p:spPr>
        </p:pic>
        <p:sp>
          <p:nvSpPr>
            <p:cNvPr id="6" name="Title">
              <a:extLst>
                <a:ext uri="{FF2B5EF4-FFF2-40B4-BE49-F238E27FC236}">
                  <a16:creationId xmlns:a16="http://schemas.microsoft.com/office/drawing/2014/main" id="{ECB4081A-5E98-4B46-B530-53E375BAEF60}"/>
                </a:ext>
              </a:extLst>
            </p:cNvPr>
            <p:cNvSpPr txBox="1">
              <a:spLocks/>
            </p:cNvSpPr>
            <p:nvPr/>
          </p:nvSpPr>
          <p:spPr>
            <a:xfrm>
              <a:off x="764412" y="3364738"/>
              <a:ext cx="4176197"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chemeClr val="bg1"/>
                  </a:solidFill>
                  <a:effectLst/>
                  <a:uLnTx/>
                  <a:uFillTx/>
                  <a:latin typeface="Segoe UI Semibold"/>
                  <a:cs typeface="Segoe UI" pitchFamily="34" charset="0"/>
                </a:rPr>
                <a:t>Azure SQL</a:t>
              </a:r>
            </a:p>
          </p:txBody>
        </p:sp>
      </p:grpSp>
      <p:grpSp>
        <p:nvGrpSpPr>
          <p:cNvPr id="21" name="Group 20">
            <a:extLst>
              <a:ext uri="{FF2B5EF4-FFF2-40B4-BE49-F238E27FC236}">
                <a16:creationId xmlns:a16="http://schemas.microsoft.com/office/drawing/2014/main" id="{1CB229F6-B641-48AA-B93B-6A820F8D4DB2}"/>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2" name="Straight Arrow Connector 21">
              <a:extLst>
                <a:ext uri="{FF2B5EF4-FFF2-40B4-BE49-F238E27FC236}">
                  <a16:creationId xmlns:a16="http://schemas.microsoft.com/office/drawing/2014/main" id="{AD070691-B945-48D8-8892-D790A0B44BC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62CFCD0-013B-43A4-A3F9-947E24D97163}"/>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0EF38275-35A3-43D4-BADA-B3BB174992A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7A17F63A-059A-432D-8573-E9D8C152E12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0C41022-F93C-4D0E-BA55-CAD79BC4E4B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6CF3E733-A820-49D7-B047-806C6D904ADA}"/>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01C9D6D1-E901-4DB2-9004-F11E499F89DA}"/>
                </a:ext>
              </a:extLst>
            </p:cNvPr>
            <p:cNvSpPr txBox="1"/>
            <p:nvPr/>
          </p:nvSpPr>
          <p:spPr>
            <a:xfrm>
              <a:off x="593156" y="6244646"/>
              <a:ext cx="474489"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cs typeface="Arial" pitchFamily="34" charset="0"/>
                </a:rPr>
                <a:t>Database</a:t>
              </a:r>
            </a:p>
          </p:txBody>
        </p:sp>
        <p:sp>
          <p:nvSpPr>
            <p:cNvPr id="29" name="TextBox 28">
              <a:extLst>
                <a:ext uri="{FF2B5EF4-FFF2-40B4-BE49-F238E27FC236}">
                  <a16:creationId xmlns:a16="http://schemas.microsoft.com/office/drawing/2014/main" id="{B30BAE74-66AC-4911-9069-5B3043CDF802}"/>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API</a:t>
              </a:r>
            </a:p>
          </p:txBody>
        </p:sp>
        <p:sp>
          <p:nvSpPr>
            <p:cNvPr id="30" name="TextBox 29">
              <a:extLst>
                <a:ext uri="{FF2B5EF4-FFF2-40B4-BE49-F238E27FC236}">
                  <a16:creationId xmlns:a16="http://schemas.microsoft.com/office/drawing/2014/main" id="{D2594CAB-B0C7-4A00-91B6-918DD9E1D6D1}"/>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Application</a:t>
              </a:r>
            </a:p>
          </p:txBody>
        </p:sp>
        <p:sp>
          <p:nvSpPr>
            <p:cNvPr id="31" name="TextBox 30">
              <a:extLst>
                <a:ext uri="{FF2B5EF4-FFF2-40B4-BE49-F238E27FC236}">
                  <a16:creationId xmlns:a16="http://schemas.microsoft.com/office/drawing/2014/main" id="{7EEC6707-4680-4D9A-8407-7250760357A6}"/>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Solution</a:t>
              </a:r>
            </a:p>
          </p:txBody>
        </p:sp>
        <p:sp>
          <p:nvSpPr>
            <p:cNvPr id="32" name="TextBox 31">
              <a:extLst>
                <a:ext uri="{FF2B5EF4-FFF2-40B4-BE49-F238E27FC236}">
                  <a16:creationId xmlns:a16="http://schemas.microsoft.com/office/drawing/2014/main" id="{C90BDB1B-190C-4291-8B86-692A4C621126}"/>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Summary</a:t>
              </a:r>
            </a:p>
          </p:txBody>
        </p:sp>
      </p:grpSp>
    </p:spTree>
    <p:extLst>
      <p:ext uri="{BB962C8B-B14F-4D97-AF65-F5344CB8AC3E}">
        <p14:creationId xmlns:p14="http://schemas.microsoft.com/office/powerpoint/2010/main" val="310206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B1FF5-0BCD-4565-8B61-CE8EFBEF9D18}"/>
              </a:ext>
            </a:extLst>
          </p:cNvPr>
          <p:cNvSpPr>
            <a:spLocks noGrp="1"/>
          </p:cNvSpPr>
          <p:nvPr>
            <p:ph type="title"/>
          </p:nvPr>
        </p:nvSpPr>
        <p:spPr/>
        <p:txBody>
          <a:bodyPr wrap="square" anchor="t">
            <a:normAutofit fontScale="90000"/>
          </a:bodyPr>
          <a:lstStyle/>
          <a:p>
            <a:r>
              <a:rPr lang="en-US"/>
              <a:t>Azure SQL Database is the best database for modern apps</a:t>
            </a:r>
          </a:p>
        </p:txBody>
      </p:sp>
      <p:sp>
        <p:nvSpPr>
          <p:cNvPr id="7" name="Freeform: Shape 6">
            <a:extLst>
              <a:ext uri="{FF2B5EF4-FFF2-40B4-BE49-F238E27FC236}">
                <a16:creationId xmlns:a16="http://schemas.microsoft.com/office/drawing/2014/main" id="{1ECE6ED7-F779-4873-A10A-FC15EE4A0167}"/>
              </a:ext>
            </a:extLst>
          </p:cNvPr>
          <p:cNvSpPr/>
          <p:nvPr/>
        </p:nvSpPr>
        <p:spPr>
          <a:xfrm>
            <a:off x="764412" y="2802923"/>
            <a:ext cx="2286000" cy="663750"/>
          </a:xfrm>
          <a:custGeom>
            <a:avLst/>
            <a:gdLst>
              <a:gd name="connsiteX0" fmla="*/ 0 w 1659374"/>
              <a:gd name="connsiteY0" fmla="*/ 0 h 663750"/>
              <a:gd name="connsiteX1" fmla="*/ 1659374 w 1659374"/>
              <a:gd name="connsiteY1" fmla="*/ 0 h 663750"/>
              <a:gd name="connsiteX2" fmla="*/ 1659374 w 1659374"/>
              <a:gd name="connsiteY2" fmla="*/ 663750 h 663750"/>
              <a:gd name="connsiteX3" fmla="*/ 0 w 1659374"/>
              <a:gd name="connsiteY3" fmla="*/ 663750 h 663750"/>
              <a:gd name="connsiteX4" fmla="*/ 0 w 1659374"/>
              <a:gd name="connsiteY4" fmla="*/ 0 h 66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74" h="663750">
                <a:moveTo>
                  <a:pt x="0" y="0"/>
                </a:moveTo>
                <a:lnTo>
                  <a:pt x="1659374" y="0"/>
                </a:lnTo>
                <a:lnTo>
                  <a:pt x="1659374" y="663750"/>
                </a:lnTo>
                <a:lnTo>
                  <a:pt x="0" y="66375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baseline="0" dirty="0"/>
              <a:t>Built-in security</a:t>
            </a:r>
            <a:endParaRPr lang="en-US" sz="1200" kern="1200" dirty="0"/>
          </a:p>
        </p:txBody>
      </p:sp>
      <p:sp>
        <p:nvSpPr>
          <p:cNvPr id="11" name="Freeform: Shape 10">
            <a:extLst>
              <a:ext uri="{FF2B5EF4-FFF2-40B4-BE49-F238E27FC236}">
                <a16:creationId xmlns:a16="http://schemas.microsoft.com/office/drawing/2014/main" id="{F4DF3813-CE61-4DA0-A40F-9D6884A92A83}"/>
              </a:ext>
            </a:extLst>
          </p:cNvPr>
          <p:cNvSpPr/>
          <p:nvPr/>
        </p:nvSpPr>
        <p:spPr>
          <a:xfrm>
            <a:off x="3452537" y="2802923"/>
            <a:ext cx="2286000" cy="663750"/>
          </a:xfrm>
          <a:custGeom>
            <a:avLst/>
            <a:gdLst>
              <a:gd name="connsiteX0" fmla="*/ 0 w 1659374"/>
              <a:gd name="connsiteY0" fmla="*/ 0 h 663750"/>
              <a:gd name="connsiteX1" fmla="*/ 1659374 w 1659374"/>
              <a:gd name="connsiteY1" fmla="*/ 0 h 663750"/>
              <a:gd name="connsiteX2" fmla="*/ 1659374 w 1659374"/>
              <a:gd name="connsiteY2" fmla="*/ 663750 h 663750"/>
              <a:gd name="connsiteX3" fmla="*/ 0 w 1659374"/>
              <a:gd name="connsiteY3" fmla="*/ 663750 h 663750"/>
              <a:gd name="connsiteX4" fmla="*/ 0 w 1659374"/>
              <a:gd name="connsiteY4" fmla="*/ 0 h 66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74" h="663750">
                <a:moveTo>
                  <a:pt x="0" y="0"/>
                </a:moveTo>
                <a:lnTo>
                  <a:pt x="1659374" y="0"/>
                </a:lnTo>
                <a:lnTo>
                  <a:pt x="1659374" y="663750"/>
                </a:lnTo>
                <a:lnTo>
                  <a:pt x="0" y="66375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err="1"/>
              <a:t>Versionless</a:t>
            </a:r>
            <a:endParaRPr lang="en-US" sz="1200" kern="1200" dirty="0"/>
          </a:p>
        </p:txBody>
      </p:sp>
      <p:sp>
        <p:nvSpPr>
          <p:cNvPr id="14" name="Freeform: Shape 13">
            <a:extLst>
              <a:ext uri="{FF2B5EF4-FFF2-40B4-BE49-F238E27FC236}">
                <a16:creationId xmlns:a16="http://schemas.microsoft.com/office/drawing/2014/main" id="{86092CC1-375B-495C-B7D6-4DE87F176549}"/>
              </a:ext>
            </a:extLst>
          </p:cNvPr>
          <p:cNvSpPr/>
          <p:nvPr/>
        </p:nvSpPr>
        <p:spPr>
          <a:xfrm>
            <a:off x="6140662" y="2802923"/>
            <a:ext cx="2286000" cy="663750"/>
          </a:xfrm>
          <a:custGeom>
            <a:avLst/>
            <a:gdLst>
              <a:gd name="connsiteX0" fmla="*/ 0 w 1659374"/>
              <a:gd name="connsiteY0" fmla="*/ 0 h 663750"/>
              <a:gd name="connsiteX1" fmla="*/ 1659374 w 1659374"/>
              <a:gd name="connsiteY1" fmla="*/ 0 h 663750"/>
              <a:gd name="connsiteX2" fmla="*/ 1659374 w 1659374"/>
              <a:gd name="connsiteY2" fmla="*/ 663750 h 663750"/>
              <a:gd name="connsiteX3" fmla="*/ 0 w 1659374"/>
              <a:gd name="connsiteY3" fmla="*/ 663750 h 663750"/>
              <a:gd name="connsiteX4" fmla="*/ 0 w 1659374"/>
              <a:gd name="connsiteY4" fmla="*/ 0 h 66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74" h="663750">
                <a:moveTo>
                  <a:pt x="0" y="0"/>
                </a:moveTo>
                <a:lnTo>
                  <a:pt x="1659374" y="0"/>
                </a:lnTo>
                <a:lnTo>
                  <a:pt x="1659374" y="663750"/>
                </a:lnTo>
                <a:lnTo>
                  <a:pt x="0" y="66375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Apply your current skills</a:t>
            </a:r>
          </a:p>
        </p:txBody>
      </p:sp>
      <p:sp>
        <p:nvSpPr>
          <p:cNvPr id="16" name="Freeform: Shape 15">
            <a:extLst>
              <a:ext uri="{FF2B5EF4-FFF2-40B4-BE49-F238E27FC236}">
                <a16:creationId xmlns:a16="http://schemas.microsoft.com/office/drawing/2014/main" id="{4BC80FEA-2417-452F-88E3-902F99AEF948}"/>
              </a:ext>
            </a:extLst>
          </p:cNvPr>
          <p:cNvSpPr/>
          <p:nvPr/>
        </p:nvSpPr>
        <p:spPr>
          <a:xfrm>
            <a:off x="8828786" y="2802923"/>
            <a:ext cx="2286000" cy="663750"/>
          </a:xfrm>
          <a:custGeom>
            <a:avLst/>
            <a:gdLst>
              <a:gd name="connsiteX0" fmla="*/ 0 w 1659374"/>
              <a:gd name="connsiteY0" fmla="*/ 0 h 663750"/>
              <a:gd name="connsiteX1" fmla="*/ 1659374 w 1659374"/>
              <a:gd name="connsiteY1" fmla="*/ 0 h 663750"/>
              <a:gd name="connsiteX2" fmla="*/ 1659374 w 1659374"/>
              <a:gd name="connsiteY2" fmla="*/ 663750 h 663750"/>
              <a:gd name="connsiteX3" fmla="*/ 0 w 1659374"/>
              <a:gd name="connsiteY3" fmla="*/ 663750 h 663750"/>
              <a:gd name="connsiteX4" fmla="*/ 0 w 1659374"/>
              <a:gd name="connsiteY4" fmla="*/ 0 h 66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74" h="663750">
                <a:moveTo>
                  <a:pt x="0" y="0"/>
                </a:moveTo>
                <a:lnTo>
                  <a:pt x="1659374" y="0"/>
                </a:lnTo>
                <a:lnTo>
                  <a:pt x="1659374" y="663750"/>
                </a:lnTo>
                <a:lnTo>
                  <a:pt x="0" y="66375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Analytical processing and high-concurrency optimizations</a:t>
            </a:r>
          </a:p>
        </p:txBody>
      </p:sp>
      <p:sp>
        <p:nvSpPr>
          <p:cNvPr id="18" name="Freeform: Shape 17">
            <a:extLst>
              <a:ext uri="{FF2B5EF4-FFF2-40B4-BE49-F238E27FC236}">
                <a16:creationId xmlns:a16="http://schemas.microsoft.com/office/drawing/2014/main" id="{1A97E540-2F3D-4DD2-8B12-B41FE79F0460}"/>
              </a:ext>
            </a:extLst>
          </p:cNvPr>
          <p:cNvSpPr/>
          <p:nvPr/>
        </p:nvSpPr>
        <p:spPr>
          <a:xfrm>
            <a:off x="764412" y="4455854"/>
            <a:ext cx="2286000" cy="663750"/>
          </a:xfrm>
          <a:custGeom>
            <a:avLst/>
            <a:gdLst>
              <a:gd name="connsiteX0" fmla="*/ 0 w 1659374"/>
              <a:gd name="connsiteY0" fmla="*/ 0 h 663750"/>
              <a:gd name="connsiteX1" fmla="*/ 1659374 w 1659374"/>
              <a:gd name="connsiteY1" fmla="*/ 0 h 663750"/>
              <a:gd name="connsiteX2" fmla="*/ 1659374 w 1659374"/>
              <a:gd name="connsiteY2" fmla="*/ 663750 h 663750"/>
              <a:gd name="connsiteX3" fmla="*/ 0 w 1659374"/>
              <a:gd name="connsiteY3" fmla="*/ 663750 h 663750"/>
              <a:gd name="connsiteX4" fmla="*/ 0 w 1659374"/>
              <a:gd name="connsiteY4" fmla="*/ 0 h 66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74" h="663750">
                <a:moveTo>
                  <a:pt x="0" y="0"/>
                </a:moveTo>
                <a:lnTo>
                  <a:pt x="1659374" y="0"/>
                </a:lnTo>
                <a:lnTo>
                  <a:pt x="1659374" y="663750"/>
                </a:lnTo>
                <a:lnTo>
                  <a:pt x="0" y="66375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Developer experience</a:t>
            </a:r>
          </a:p>
        </p:txBody>
      </p:sp>
      <p:sp>
        <p:nvSpPr>
          <p:cNvPr id="20" name="Freeform: Shape 19">
            <a:extLst>
              <a:ext uri="{FF2B5EF4-FFF2-40B4-BE49-F238E27FC236}">
                <a16:creationId xmlns:a16="http://schemas.microsoft.com/office/drawing/2014/main" id="{42A96C00-6D1C-4E99-905A-FD0AE2D04983}"/>
              </a:ext>
            </a:extLst>
          </p:cNvPr>
          <p:cNvSpPr/>
          <p:nvPr/>
        </p:nvSpPr>
        <p:spPr>
          <a:xfrm>
            <a:off x="3452537" y="4455854"/>
            <a:ext cx="2286000" cy="663750"/>
          </a:xfrm>
          <a:custGeom>
            <a:avLst/>
            <a:gdLst>
              <a:gd name="connsiteX0" fmla="*/ 0 w 1659374"/>
              <a:gd name="connsiteY0" fmla="*/ 0 h 663750"/>
              <a:gd name="connsiteX1" fmla="*/ 1659374 w 1659374"/>
              <a:gd name="connsiteY1" fmla="*/ 0 h 663750"/>
              <a:gd name="connsiteX2" fmla="*/ 1659374 w 1659374"/>
              <a:gd name="connsiteY2" fmla="*/ 663750 h 663750"/>
              <a:gd name="connsiteX3" fmla="*/ 0 w 1659374"/>
              <a:gd name="connsiteY3" fmla="*/ 663750 h 663750"/>
              <a:gd name="connsiteX4" fmla="*/ 0 w 1659374"/>
              <a:gd name="connsiteY4" fmla="*/ 0 h 66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74" h="663750">
                <a:moveTo>
                  <a:pt x="0" y="0"/>
                </a:moveTo>
                <a:lnTo>
                  <a:pt x="1659374" y="0"/>
                </a:lnTo>
                <a:lnTo>
                  <a:pt x="1659374" y="663750"/>
                </a:lnTo>
                <a:lnTo>
                  <a:pt x="0" y="66375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Native geospatial support</a:t>
            </a:r>
          </a:p>
        </p:txBody>
      </p:sp>
      <p:sp>
        <p:nvSpPr>
          <p:cNvPr id="22" name="Freeform: Shape 21">
            <a:extLst>
              <a:ext uri="{FF2B5EF4-FFF2-40B4-BE49-F238E27FC236}">
                <a16:creationId xmlns:a16="http://schemas.microsoft.com/office/drawing/2014/main" id="{52DEC235-CB12-47FC-BE65-666D9C7B61F1}"/>
              </a:ext>
            </a:extLst>
          </p:cNvPr>
          <p:cNvSpPr/>
          <p:nvPr/>
        </p:nvSpPr>
        <p:spPr>
          <a:xfrm>
            <a:off x="6140662" y="4455854"/>
            <a:ext cx="2286000" cy="663750"/>
          </a:xfrm>
          <a:custGeom>
            <a:avLst/>
            <a:gdLst>
              <a:gd name="connsiteX0" fmla="*/ 0 w 1659374"/>
              <a:gd name="connsiteY0" fmla="*/ 0 h 663750"/>
              <a:gd name="connsiteX1" fmla="*/ 1659374 w 1659374"/>
              <a:gd name="connsiteY1" fmla="*/ 0 h 663750"/>
              <a:gd name="connsiteX2" fmla="*/ 1659374 w 1659374"/>
              <a:gd name="connsiteY2" fmla="*/ 663750 h 663750"/>
              <a:gd name="connsiteX3" fmla="*/ 0 w 1659374"/>
              <a:gd name="connsiteY3" fmla="*/ 663750 h 663750"/>
              <a:gd name="connsiteX4" fmla="*/ 0 w 1659374"/>
              <a:gd name="connsiteY4" fmla="*/ 0 h 66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74" h="663750">
                <a:moveTo>
                  <a:pt x="0" y="0"/>
                </a:moveTo>
                <a:lnTo>
                  <a:pt x="1659374" y="0"/>
                </a:lnTo>
                <a:lnTo>
                  <a:pt x="1659374" y="663750"/>
                </a:lnTo>
                <a:lnTo>
                  <a:pt x="0" y="66375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Multi-model capabilities (JSON, Graph, Key-Value, XML)</a:t>
            </a:r>
          </a:p>
        </p:txBody>
      </p:sp>
      <p:sp>
        <p:nvSpPr>
          <p:cNvPr id="24" name="Freeform: Shape 23">
            <a:extLst>
              <a:ext uri="{FF2B5EF4-FFF2-40B4-BE49-F238E27FC236}">
                <a16:creationId xmlns:a16="http://schemas.microsoft.com/office/drawing/2014/main" id="{52BC30BE-751D-44FB-AC36-21D91BB55B9C}"/>
              </a:ext>
            </a:extLst>
          </p:cNvPr>
          <p:cNvSpPr/>
          <p:nvPr/>
        </p:nvSpPr>
        <p:spPr>
          <a:xfrm>
            <a:off x="8828786" y="4455854"/>
            <a:ext cx="2286000" cy="663750"/>
          </a:xfrm>
          <a:custGeom>
            <a:avLst/>
            <a:gdLst>
              <a:gd name="connsiteX0" fmla="*/ 0 w 1659374"/>
              <a:gd name="connsiteY0" fmla="*/ 0 h 663750"/>
              <a:gd name="connsiteX1" fmla="*/ 1659374 w 1659374"/>
              <a:gd name="connsiteY1" fmla="*/ 0 h 663750"/>
              <a:gd name="connsiteX2" fmla="*/ 1659374 w 1659374"/>
              <a:gd name="connsiteY2" fmla="*/ 663750 h 663750"/>
              <a:gd name="connsiteX3" fmla="*/ 0 w 1659374"/>
              <a:gd name="connsiteY3" fmla="*/ 663750 h 663750"/>
              <a:gd name="connsiteX4" fmla="*/ 0 w 1659374"/>
              <a:gd name="connsiteY4" fmla="*/ 0 h 66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74" h="663750">
                <a:moveTo>
                  <a:pt x="0" y="0"/>
                </a:moveTo>
                <a:lnTo>
                  <a:pt x="1659374" y="0"/>
                </a:lnTo>
                <a:lnTo>
                  <a:pt x="1659374" y="663750"/>
                </a:lnTo>
                <a:lnTo>
                  <a:pt x="0" y="66375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Serverless and Hyperscale</a:t>
            </a:r>
          </a:p>
        </p:txBody>
      </p:sp>
      <p:sp>
        <p:nvSpPr>
          <p:cNvPr id="8" name="TextBox 7">
            <a:extLst>
              <a:ext uri="{FF2B5EF4-FFF2-40B4-BE49-F238E27FC236}">
                <a16:creationId xmlns:a16="http://schemas.microsoft.com/office/drawing/2014/main" id="{7AF00C1C-7469-4B49-92DA-F518698DB2EC}"/>
              </a:ext>
            </a:extLst>
          </p:cNvPr>
          <p:cNvSpPr txBox="1"/>
          <p:nvPr/>
        </p:nvSpPr>
        <p:spPr>
          <a:xfrm>
            <a:off x="388307" y="842829"/>
            <a:ext cx="10012390" cy="5724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Run any workload anywhere on the industry-leading SQL Server engine</a:t>
            </a:r>
          </a:p>
        </p:txBody>
      </p:sp>
      <p:cxnSp>
        <p:nvCxnSpPr>
          <p:cNvPr id="10" name="Straight Connector 9">
            <a:extLst>
              <a:ext uri="{FF2B5EF4-FFF2-40B4-BE49-F238E27FC236}">
                <a16:creationId xmlns:a16="http://schemas.microsoft.com/office/drawing/2014/main" id="{81B2B7D8-AE03-45B1-A2C8-2F24C44DEE78}"/>
              </a:ext>
              <a:ext uri="{C183D7F6-B498-43B3-948B-1728B52AA6E4}">
                <adec:decorative xmlns:adec="http://schemas.microsoft.com/office/drawing/2017/decorative" val="1"/>
              </a:ext>
            </a:extLst>
          </p:cNvPr>
          <p:cNvCxnSpPr>
            <a:cxnSpLocks/>
          </p:cNvCxnSpPr>
          <p:nvPr/>
        </p:nvCxnSpPr>
        <p:spPr>
          <a:xfrm flipH="1">
            <a:off x="815875" y="5319176"/>
            <a:ext cx="10560249" cy="0"/>
          </a:xfrm>
          <a:prstGeom prst="line">
            <a:avLst/>
          </a:prstGeom>
          <a:ln w="12700">
            <a:solidFill>
              <a:schemeClr val="accent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436C494-E61A-40A3-A503-35139B85ACED}"/>
              </a:ext>
            </a:extLst>
          </p:cNvPr>
          <p:cNvSpPr/>
          <p:nvPr/>
        </p:nvSpPr>
        <p:spPr>
          <a:xfrm>
            <a:off x="3564650" y="4974477"/>
            <a:ext cx="5062697" cy="33855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Segoe UI Semibold"/>
                <a:ea typeface="+mn-ea"/>
                <a:cs typeface="Segoe UI Semibold" panose="020B0702040204020203" pitchFamily="34" charset="0"/>
              </a:rPr>
              <a:t>Relational Engine is the backbone of everything</a:t>
            </a:r>
          </a:p>
        </p:txBody>
      </p:sp>
      <p:sp>
        <p:nvSpPr>
          <p:cNvPr id="39" name="Oval 38">
            <a:extLst>
              <a:ext uri="{FF2B5EF4-FFF2-40B4-BE49-F238E27FC236}">
                <a16:creationId xmlns:a16="http://schemas.microsoft.com/office/drawing/2014/main" id="{A3B5608E-8332-4C1E-9D78-EC2A257782F7}"/>
              </a:ext>
              <a:ext uri="{C183D7F6-B498-43B3-948B-1728B52AA6E4}">
                <adec:decorative xmlns:adec="http://schemas.microsoft.com/office/drawing/2017/decorative" val="1"/>
              </a:ext>
            </a:extLst>
          </p:cNvPr>
          <p:cNvSpPr/>
          <p:nvPr/>
        </p:nvSpPr>
        <p:spPr bwMode="auto">
          <a:xfrm>
            <a:off x="1487741" y="1701658"/>
            <a:ext cx="839343" cy="839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defTabSz="914367">
              <a:lnSpc>
                <a:spcPct val="90000"/>
              </a:lnSpc>
              <a:spcBef>
                <a:spcPct val="0"/>
              </a:spcBef>
              <a:spcAft>
                <a:spcPts val="2400"/>
              </a:spcAft>
            </a:pPr>
            <a:endParaRPr lang="en-US" sz="1800" spc="-49" dirty="0" err="1">
              <a:ln w="3175">
                <a:noFill/>
              </a:ln>
              <a:solidFill>
                <a:schemeClr val="accent1"/>
              </a:solidFill>
              <a:latin typeface="+mj-lt"/>
              <a:cs typeface="Segoe UI" pitchFamily="34" charset="0"/>
            </a:endParaRPr>
          </a:p>
        </p:txBody>
      </p:sp>
      <p:sp>
        <p:nvSpPr>
          <p:cNvPr id="40" name="Oval 39">
            <a:extLst>
              <a:ext uri="{FF2B5EF4-FFF2-40B4-BE49-F238E27FC236}">
                <a16:creationId xmlns:a16="http://schemas.microsoft.com/office/drawing/2014/main" id="{674568E9-7999-4650-B405-C2F53394B4E4}"/>
              </a:ext>
              <a:ext uri="{C183D7F6-B498-43B3-948B-1728B52AA6E4}">
                <adec:decorative xmlns:adec="http://schemas.microsoft.com/office/drawing/2017/decorative" val="1"/>
              </a:ext>
            </a:extLst>
          </p:cNvPr>
          <p:cNvSpPr/>
          <p:nvPr/>
        </p:nvSpPr>
        <p:spPr bwMode="auto">
          <a:xfrm>
            <a:off x="4175866" y="1701658"/>
            <a:ext cx="839343" cy="839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defTabSz="914367">
              <a:lnSpc>
                <a:spcPct val="90000"/>
              </a:lnSpc>
              <a:spcBef>
                <a:spcPct val="0"/>
              </a:spcBef>
              <a:spcAft>
                <a:spcPts val="2400"/>
              </a:spcAft>
            </a:pPr>
            <a:endParaRPr lang="en-US" sz="1800" spc="-49" dirty="0" err="1">
              <a:ln w="3175">
                <a:noFill/>
              </a:ln>
              <a:solidFill>
                <a:schemeClr val="accent1"/>
              </a:solidFill>
              <a:latin typeface="+mj-lt"/>
              <a:cs typeface="Segoe UI" pitchFamily="34" charset="0"/>
            </a:endParaRPr>
          </a:p>
        </p:txBody>
      </p:sp>
      <p:sp>
        <p:nvSpPr>
          <p:cNvPr id="41" name="Oval 40">
            <a:extLst>
              <a:ext uri="{FF2B5EF4-FFF2-40B4-BE49-F238E27FC236}">
                <a16:creationId xmlns:a16="http://schemas.microsoft.com/office/drawing/2014/main" id="{BC7529CC-7D34-4D87-8E44-A5296BCD2160}"/>
              </a:ext>
              <a:ext uri="{C183D7F6-B498-43B3-948B-1728B52AA6E4}">
                <adec:decorative xmlns:adec="http://schemas.microsoft.com/office/drawing/2017/decorative" val="1"/>
              </a:ext>
            </a:extLst>
          </p:cNvPr>
          <p:cNvSpPr/>
          <p:nvPr/>
        </p:nvSpPr>
        <p:spPr bwMode="auto">
          <a:xfrm>
            <a:off x="6863991" y="1701658"/>
            <a:ext cx="839343" cy="839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defTabSz="914367">
              <a:lnSpc>
                <a:spcPct val="90000"/>
              </a:lnSpc>
              <a:spcBef>
                <a:spcPct val="0"/>
              </a:spcBef>
              <a:spcAft>
                <a:spcPts val="2400"/>
              </a:spcAft>
            </a:pPr>
            <a:endParaRPr lang="en-US" sz="1800" spc="-49" dirty="0" err="1">
              <a:ln w="3175">
                <a:noFill/>
              </a:ln>
              <a:solidFill>
                <a:schemeClr val="accent1"/>
              </a:solidFill>
              <a:latin typeface="+mj-lt"/>
              <a:cs typeface="Segoe UI" pitchFamily="34" charset="0"/>
            </a:endParaRPr>
          </a:p>
        </p:txBody>
      </p:sp>
      <p:sp>
        <p:nvSpPr>
          <p:cNvPr id="42" name="Oval 41">
            <a:extLst>
              <a:ext uri="{FF2B5EF4-FFF2-40B4-BE49-F238E27FC236}">
                <a16:creationId xmlns:a16="http://schemas.microsoft.com/office/drawing/2014/main" id="{6A2C417A-7AE0-4650-9B24-41CF3371FB8A}"/>
              </a:ext>
              <a:ext uri="{C183D7F6-B498-43B3-948B-1728B52AA6E4}">
                <adec:decorative xmlns:adec="http://schemas.microsoft.com/office/drawing/2017/decorative" val="1"/>
              </a:ext>
            </a:extLst>
          </p:cNvPr>
          <p:cNvSpPr/>
          <p:nvPr/>
        </p:nvSpPr>
        <p:spPr bwMode="auto">
          <a:xfrm>
            <a:off x="9552115" y="1701658"/>
            <a:ext cx="839343" cy="839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defTabSz="914367">
              <a:lnSpc>
                <a:spcPct val="90000"/>
              </a:lnSpc>
              <a:spcBef>
                <a:spcPct val="0"/>
              </a:spcBef>
              <a:spcAft>
                <a:spcPts val="2400"/>
              </a:spcAft>
            </a:pPr>
            <a:endParaRPr lang="en-US" sz="1800" spc="-49" dirty="0" err="1">
              <a:ln w="3175">
                <a:noFill/>
              </a:ln>
              <a:solidFill>
                <a:schemeClr val="accent1"/>
              </a:solidFill>
              <a:latin typeface="+mj-lt"/>
              <a:cs typeface="Segoe UI" pitchFamily="34" charset="0"/>
            </a:endParaRPr>
          </a:p>
        </p:txBody>
      </p:sp>
      <p:sp>
        <p:nvSpPr>
          <p:cNvPr id="43" name="Oval 42">
            <a:extLst>
              <a:ext uri="{FF2B5EF4-FFF2-40B4-BE49-F238E27FC236}">
                <a16:creationId xmlns:a16="http://schemas.microsoft.com/office/drawing/2014/main" id="{DCBD1226-AB86-4852-8DD3-B9EB32CA78C4}"/>
              </a:ext>
              <a:ext uri="{C183D7F6-B498-43B3-948B-1728B52AA6E4}">
                <adec:decorative xmlns:adec="http://schemas.microsoft.com/office/drawing/2017/decorative" val="1"/>
              </a:ext>
            </a:extLst>
          </p:cNvPr>
          <p:cNvSpPr/>
          <p:nvPr/>
        </p:nvSpPr>
        <p:spPr bwMode="auto">
          <a:xfrm>
            <a:off x="1487741" y="3362086"/>
            <a:ext cx="839343" cy="839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defTabSz="914367">
              <a:lnSpc>
                <a:spcPct val="90000"/>
              </a:lnSpc>
              <a:spcBef>
                <a:spcPct val="0"/>
              </a:spcBef>
              <a:spcAft>
                <a:spcPts val="2400"/>
              </a:spcAft>
            </a:pPr>
            <a:endParaRPr lang="en-US" sz="1800" spc="-49" dirty="0" err="1">
              <a:ln w="3175">
                <a:noFill/>
              </a:ln>
              <a:solidFill>
                <a:schemeClr val="accent1"/>
              </a:solidFill>
              <a:latin typeface="+mj-lt"/>
              <a:cs typeface="Segoe UI" pitchFamily="34" charset="0"/>
            </a:endParaRPr>
          </a:p>
        </p:txBody>
      </p:sp>
      <p:sp>
        <p:nvSpPr>
          <p:cNvPr id="44" name="Oval 43">
            <a:extLst>
              <a:ext uri="{FF2B5EF4-FFF2-40B4-BE49-F238E27FC236}">
                <a16:creationId xmlns:a16="http://schemas.microsoft.com/office/drawing/2014/main" id="{AC005CBB-B1BA-4FFB-B289-3466553F3FD6}"/>
              </a:ext>
              <a:ext uri="{C183D7F6-B498-43B3-948B-1728B52AA6E4}">
                <adec:decorative xmlns:adec="http://schemas.microsoft.com/office/drawing/2017/decorative" val="1"/>
              </a:ext>
            </a:extLst>
          </p:cNvPr>
          <p:cNvSpPr/>
          <p:nvPr/>
        </p:nvSpPr>
        <p:spPr bwMode="auto">
          <a:xfrm>
            <a:off x="4175866" y="3362086"/>
            <a:ext cx="839343" cy="839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defTabSz="914367">
              <a:lnSpc>
                <a:spcPct val="90000"/>
              </a:lnSpc>
              <a:spcBef>
                <a:spcPct val="0"/>
              </a:spcBef>
              <a:spcAft>
                <a:spcPts val="2400"/>
              </a:spcAft>
            </a:pPr>
            <a:endParaRPr lang="en-US" sz="1800" spc="-49" dirty="0" err="1">
              <a:ln w="3175">
                <a:noFill/>
              </a:ln>
              <a:solidFill>
                <a:schemeClr val="accent1"/>
              </a:solidFill>
              <a:latin typeface="+mj-lt"/>
              <a:cs typeface="Segoe UI" pitchFamily="34" charset="0"/>
            </a:endParaRPr>
          </a:p>
        </p:txBody>
      </p:sp>
      <p:sp>
        <p:nvSpPr>
          <p:cNvPr id="45" name="Oval 44">
            <a:extLst>
              <a:ext uri="{FF2B5EF4-FFF2-40B4-BE49-F238E27FC236}">
                <a16:creationId xmlns:a16="http://schemas.microsoft.com/office/drawing/2014/main" id="{115DFA2F-EEE7-49A5-8D1A-714A356E9A2F}"/>
              </a:ext>
              <a:ext uri="{C183D7F6-B498-43B3-948B-1728B52AA6E4}">
                <adec:decorative xmlns:adec="http://schemas.microsoft.com/office/drawing/2017/decorative" val="1"/>
              </a:ext>
            </a:extLst>
          </p:cNvPr>
          <p:cNvSpPr/>
          <p:nvPr/>
        </p:nvSpPr>
        <p:spPr bwMode="auto">
          <a:xfrm>
            <a:off x="6863991" y="3362086"/>
            <a:ext cx="839343" cy="839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defTabSz="914367">
              <a:lnSpc>
                <a:spcPct val="90000"/>
              </a:lnSpc>
              <a:spcBef>
                <a:spcPct val="0"/>
              </a:spcBef>
              <a:spcAft>
                <a:spcPts val="2400"/>
              </a:spcAft>
            </a:pPr>
            <a:endParaRPr lang="en-US" sz="1800" spc="-49" dirty="0" err="1">
              <a:ln w="3175">
                <a:noFill/>
              </a:ln>
              <a:solidFill>
                <a:schemeClr val="accent1"/>
              </a:solidFill>
              <a:latin typeface="+mj-lt"/>
              <a:cs typeface="Segoe UI" pitchFamily="34" charset="0"/>
            </a:endParaRPr>
          </a:p>
        </p:txBody>
      </p:sp>
      <p:sp>
        <p:nvSpPr>
          <p:cNvPr id="46" name="Oval 45">
            <a:extLst>
              <a:ext uri="{FF2B5EF4-FFF2-40B4-BE49-F238E27FC236}">
                <a16:creationId xmlns:a16="http://schemas.microsoft.com/office/drawing/2014/main" id="{0DA84C92-2C77-4451-B6FD-BCD62CFEC0FE}"/>
              </a:ext>
              <a:ext uri="{C183D7F6-B498-43B3-948B-1728B52AA6E4}">
                <adec:decorative xmlns:adec="http://schemas.microsoft.com/office/drawing/2017/decorative" val="1"/>
              </a:ext>
            </a:extLst>
          </p:cNvPr>
          <p:cNvSpPr/>
          <p:nvPr/>
        </p:nvSpPr>
        <p:spPr bwMode="auto">
          <a:xfrm>
            <a:off x="9552115" y="3362086"/>
            <a:ext cx="839343" cy="839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defTabSz="914367">
              <a:lnSpc>
                <a:spcPct val="90000"/>
              </a:lnSpc>
              <a:spcBef>
                <a:spcPct val="0"/>
              </a:spcBef>
              <a:spcAft>
                <a:spcPts val="2400"/>
              </a:spcAft>
            </a:pPr>
            <a:endParaRPr lang="en-US" sz="1800" spc="-49" dirty="0" err="1">
              <a:ln w="3175">
                <a:noFill/>
              </a:ln>
              <a:solidFill>
                <a:schemeClr val="accent1"/>
              </a:solidFill>
              <a:latin typeface="+mj-lt"/>
              <a:cs typeface="Segoe UI" pitchFamily="34" charset="0"/>
            </a:endParaRPr>
          </a:p>
        </p:txBody>
      </p:sp>
      <p:grpSp>
        <p:nvGrpSpPr>
          <p:cNvPr id="47" name="shield 1" descr="shield, lock">
            <a:extLst>
              <a:ext uri="{FF2B5EF4-FFF2-40B4-BE49-F238E27FC236}">
                <a16:creationId xmlns:a16="http://schemas.microsoft.com/office/drawing/2014/main" id="{F2B44B5C-62B1-40B6-9B7C-00406787DA3C}"/>
              </a:ext>
            </a:extLst>
          </p:cNvPr>
          <p:cNvGrpSpPr>
            <a:grpSpLocks noChangeAspect="1"/>
          </p:cNvGrpSpPr>
          <p:nvPr/>
        </p:nvGrpSpPr>
        <p:grpSpPr bwMode="auto">
          <a:xfrm>
            <a:off x="1752313" y="1911773"/>
            <a:ext cx="310198" cy="450286"/>
            <a:chOff x="461" y="3039"/>
            <a:chExt cx="217" cy="315"/>
          </a:xfrm>
        </p:grpSpPr>
        <p:sp>
          <p:nvSpPr>
            <p:cNvPr id="48" name="AutoShape 118">
              <a:extLst>
                <a:ext uri="{FF2B5EF4-FFF2-40B4-BE49-F238E27FC236}">
                  <a16:creationId xmlns:a16="http://schemas.microsoft.com/office/drawing/2014/main" id="{3C1F0108-020A-4E57-9FAD-782B941E7DB4}"/>
                </a:ext>
              </a:extLst>
            </p:cNvPr>
            <p:cNvSpPr>
              <a:spLocks noChangeAspect="1" noChangeArrowheads="1" noTextEdit="1"/>
            </p:cNvSpPr>
            <p:nvPr/>
          </p:nvSpPr>
          <p:spPr bwMode="auto">
            <a:xfrm>
              <a:off x="461" y="3039"/>
              <a:ext cx="21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20">
              <a:extLst>
                <a:ext uri="{FF2B5EF4-FFF2-40B4-BE49-F238E27FC236}">
                  <a16:creationId xmlns:a16="http://schemas.microsoft.com/office/drawing/2014/main" id="{982B110D-0C34-4F67-8647-5A4FC61E0290}"/>
                </a:ext>
              </a:extLst>
            </p:cNvPr>
            <p:cNvSpPr>
              <a:spLocks/>
            </p:cNvSpPr>
            <p:nvPr/>
          </p:nvSpPr>
          <p:spPr bwMode="auto">
            <a:xfrm>
              <a:off x="460" y="3038"/>
              <a:ext cx="218" cy="316"/>
            </a:xfrm>
            <a:custGeom>
              <a:avLst/>
              <a:gdLst>
                <a:gd name="T0" fmla="*/ 131 w 262"/>
                <a:gd name="T1" fmla="*/ 0 h 382"/>
                <a:gd name="T2" fmla="*/ 0 w 262"/>
                <a:gd name="T3" fmla="*/ 49 h 382"/>
                <a:gd name="T4" fmla="*/ 0 w 262"/>
                <a:gd name="T5" fmla="*/ 279 h 382"/>
                <a:gd name="T6" fmla="*/ 130 w 262"/>
                <a:gd name="T7" fmla="*/ 382 h 382"/>
                <a:gd name="T8" fmla="*/ 262 w 262"/>
                <a:gd name="T9" fmla="*/ 280 h 382"/>
                <a:gd name="T10" fmla="*/ 262 w 262"/>
                <a:gd name="T11" fmla="*/ 49 h 382"/>
                <a:gd name="T12" fmla="*/ 132 w 262"/>
                <a:gd name="T13" fmla="*/ 0 h 382"/>
                <a:gd name="T14" fmla="*/ 131 w 262"/>
                <a:gd name="T15" fmla="*/ 0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382">
                  <a:moveTo>
                    <a:pt x="131" y="0"/>
                  </a:moveTo>
                  <a:cubicBezTo>
                    <a:pt x="91" y="23"/>
                    <a:pt x="47" y="39"/>
                    <a:pt x="0" y="49"/>
                  </a:cubicBezTo>
                  <a:cubicBezTo>
                    <a:pt x="0" y="279"/>
                    <a:pt x="0" y="279"/>
                    <a:pt x="0" y="279"/>
                  </a:cubicBezTo>
                  <a:cubicBezTo>
                    <a:pt x="130" y="382"/>
                    <a:pt x="130" y="382"/>
                    <a:pt x="130" y="382"/>
                  </a:cubicBezTo>
                  <a:cubicBezTo>
                    <a:pt x="262" y="280"/>
                    <a:pt x="262" y="280"/>
                    <a:pt x="262" y="280"/>
                  </a:cubicBezTo>
                  <a:cubicBezTo>
                    <a:pt x="262" y="49"/>
                    <a:pt x="262" y="49"/>
                    <a:pt x="262" y="49"/>
                  </a:cubicBezTo>
                  <a:cubicBezTo>
                    <a:pt x="216" y="39"/>
                    <a:pt x="172" y="23"/>
                    <a:pt x="132" y="0"/>
                  </a:cubicBezTo>
                  <a:lnTo>
                    <a:pt x="1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21">
              <a:extLst>
                <a:ext uri="{FF2B5EF4-FFF2-40B4-BE49-F238E27FC236}">
                  <a16:creationId xmlns:a16="http://schemas.microsoft.com/office/drawing/2014/main" id="{5253723C-4EFA-4193-B98F-8662C74BB5CD}"/>
                </a:ext>
              </a:extLst>
            </p:cNvPr>
            <p:cNvSpPr>
              <a:spLocks/>
            </p:cNvSpPr>
            <p:nvPr/>
          </p:nvSpPr>
          <p:spPr bwMode="auto">
            <a:xfrm>
              <a:off x="527" y="3119"/>
              <a:ext cx="84" cy="136"/>
            </a:xfrm>
            <a:custGeom>
              <a:avLst/>
              <a:gdLst>
                <a:gd name="T0" fmla="*/ 101 w 101"/>
                <a:gd name="T1" fmla="*/ 50 h 164"/>
                <a:gd name="T2" fmla="*/ 50 w 101"/>
                <a:gd name="T3" fmla="*/ 0 h 164"/>
                <a:gd name="T4" fmla="*/ 0 w 101"/>
                <a:gd name="T5" fmla="*/ 42 h 164"/>
                <a:gd name="T6" fmla="*/ 21 w 101"/>
                <a:gd name="T7" fmla="*/ 42 h 164"/>
                <a:gd name="T8" fmla="*/ 29 w 101"/>
                <a:gd name="T9" fmla="*/ 29 h 164"/>
                <a:gd name="T10" fmla="*/ 50 w 101"/>
                <a:gd name="T11" fmla="*/ 20 h 164"/>
                <a:gd name="T12" fmla="*/ 72 w 101"/>
                <a:gd name="T13" fmla="*/ 29 h 164"/>
                <a:gd name="T14" fmla="*/ 81 w 101"/>
                <a:gd name="T15" fmla="*/ 50 h 164"/>
                <a:gd name="T16" fmla="*/ 81 w 101"/>
                <a:gd name="T17" fmla="*/ 62 h 164"/>
                <a:gd name="T18" fmla="*/ 0 w 101"/>
                <a:gd name="T19" fmla="*/ 62 h 164"/>
                <a:gd name="T20" fmla="*/ 0 w 101"/>
                <a:gd name="T21" fmla="*/ 164 h 164"/>
                <a:gd name="T22" fmla="*/ 101 w 101"/>
                <a:gd name="T23" fmla="*/ 164 h 164"/>
                <a:gd name="T24" fmla="*/ 101 w 101"/>
                <a:gd name="T25" fmla="*/ 69 h 164"/>
                <a:gd name="T26" fmla="*/ 101 w 101"/>
                <a:gd name="T27" fmla="*/ 5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164">
                  <a:moveTo>
                    <a:pt x="101" y="50"/>
                  </a:moveTo>
                  <a:cubicBezTo>
                    <a:pt x="101" y="22"/>
                    <a:pt x="78" y="0"/>
                    <a:pt x="50" y="0"/>
                  </a:cubicBezTo>
                  <a:cubicBezTo>
                    <a:pt x="25" y="0"/>
                    <a:pt x="4" y="18"/>
                    <a:pt x="0" y="42"/>
                  </a:cubicBezTo>
                  <a:cubicBezTo>
                    <a:pt x="21" y="42"/>
                    <a:pt x="21" y="42"/>
                    <a:pt x="21" y="42"/>
                  </a:cubicBezTo>
                  <a:cubicBezTo>
                    <a:pt x="23" y="37"/>
                    <a:pt x="25" y="33"/>
                    <a:pt x="29" y="29"/>
                  </a:cubicBezTo>
                  <a:cubicBezTo>
                    <a:pt x="35" y="23"/>
                    <a:pt x="42" y="20"/>
                    <a:pt x="50" y="20"/>
                  </a:cubicBezTo>
                  <a:cubicBezTo>
                    <a:pt x="58" y="20"/>
                    <a:pt x="66" y="23"/>
                    <a:pt x="72" y="29"/>
                  </a:cubicBezTo>
                  <a:cubicBezTo>
                    <a:pt x="77" y="35"/>
                    <a:pt x="81" y="42"/>
                    <a:pt x="81" y="50"/>
                  </a:cubicBezTo>
                  <a:cubicBezTo>
                    <a:pt x="81" y="52"/>
                    <a:pt x="81" y="56"/>
                    <a:pt x="81" y="62"/>
                  </a:cubicBezTo>
                  <a:cubicBezTo>
                    <a:pt x="0" y="62"/>
                    <a:pt x="0" y="62"/>
                    <a:pt x="0" y="62"/>
                  </a:cubicBezTo>
                  <a:cubicBezTo>
                    <a:pt x="0" y="164"/>
                    <a:pt x="0" y="164"/>
                    <a:pt x="0" y="164"/>
                  </a:cubicBezTo>
                  <a:cubicBezTo>
                    <a:pt x="101" y="164"/>
                    <a:pt x="101" y="164"/>
                    <a:pt x="101" y="164"/>
                  </a:cubicBezTo>
                  <a:cubicBezTo>
                    <a:pt x="101" y="69"/>
                    <a:pt x="101" y="69"/>
                    <a:pt x="101" y="69"/>
                  </a:cubicBezTo>
                  <a:cubicBezTo>
                    <a:pt x="101" y="60"/>
                    <a:pt x="101" y="52"/>
                    <a:pt x="101" y="5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122">
              <a:extLst>
                <a:ext uri="{FF2B5EF4-FFF2-40B4-BE49-F238E27FC236}">
                  <a16:creationId xmlns:a16="http://schemas.microsoft.com/office/drawing/2014/main" id="{05C9ACE7-722C-4EE6-BB35-64F3DA886844}"/>
                </a:ext>
              </a:extLst>
            </p:cNvPr>
            <p:cNvSpPr>
              <a:spLocks noChangeArrowheads="1"/>
            </p:cNvSpPr>
            <p:nvPr/>
          </p:nvSpPr>
          <p:spPr bwMode="auto">
            <a:xfrm>
              <a:off x="558" y="3203"/>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data" descr="data, cloud, scale">
            <a:extLst>
              <a:ext uri="{FF2B5EF4-FFF2-40B4-BE49-F238E27FC236}">
                <a16:creationId xmlns:a16="http://schemas.microsoft.com/office/drawing/2014/main" id="{7E868037-6C2B-4DDD-BEF5-F73E8B2306AC}"/>
              </a:ext>
            </a:extLst>
          </p:cNvPr>
          <p:cNvGrpSpPr>
            <a:grpSpLocks noChangeAspect="1"/>
          </p:cNvGrpSpPr>
          <p:nvPr/>
        </p:nvGrpSpPr>
        <p:grpSpPr bwMode="auto">
          <a:xfrm>
            <a:off x="4384399" y="1905313"/>
            <a:ext cx="422275" cy="422275"/>
            <a:chOff x="6956" y="798"/>
            <a:chExt cx="266" cy="266"/>
          </a:xfrm>
        </p:grpSpPr>
        <p:sp>
          <p:nvSpPr>
            <p:cNvPr id="53" name="AutoShape 37">
              <a:extLst>
                <a:ext uri="{FF2B5EF4-FFF2-40B4-BE49-F238E27FC236}">
                  <a16:creationId xmlns:a16="http://schemas.microsoft.com/office/drawing/2014/main" id="{D2B5A21D-6BA7-412B-B1B5-F4A2494663A4}"/>
                </a:ext>
              </a:extLst>
            </p:cNvPr>
            <p:cNvSpPr>
              <a:spLocks noChangeAspect="1" noChangeArrowheads="1" noTextEdit="1"/>
            </p:cNvSpPr>
            <p:nvPr/>
          </p:nvSpPr>
          <p:spPr bwMode="auto">
            <a:xfrm>
              <a:off x="6956" y="798"/>
              <a:ext cx="26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9">
              <a:extLst>
                <a:ext uri="{FF2B5EF4-FFF2-40B4-BE49-F238E27FC236}">
                  <a16:creationId xmlns:a16="http://schemas.microsoft.com/office/drawing/2014/main" id="{7503368A-5C1D-4D96-86F3-C35D2A7CCAF0}"/>
                </a:ext>
              </a:extLst>
            </p:cNvPr>
            <p:cNvSpPr>
              <a:spLocks/>
            </p:cNvSpPr>
            <p:nvPr/>
          </p:nvSpPr>
          <p:spPr bwMode="auto">
            <a:xfrm>
              <a:off x="7169" y="938"/>
              <a:ext cx="52" cy="82"/>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0">
              <a:extLst>
                <a:ext uri="{FF2B5EF4-FFF2-40B4-BE49-F238E27FC236}">
                  <a16:creationId xmlns:a16="http://schemas.microsoft.com/office/drawing/2014/main" id="{918B002C-910D-445D-ADF3-8DEE432DF880}"/>
                </a:ext>
              </a:extLst>
            </p:cNvPr>
            <p:cNvSpPr>
              <a:spLocks/>
            </p:cNvSpPr>
            <p:nvPr/>
          </p:nvSpPr>
          <p:spPr bwMode="auto">
            <a:xfrm>
              <a:off x="6956" y="842"/>
              <a:ext cx="54" cy="82"/>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1">
              <a:extLst>
                <a:ext uri="{FF2B5EF4-FFF2-40B4-BE49-F238E27FC236}">
                  <a16:creationId xmlns:a16="http://schemas.microsoft.com/office/drawing/2014/main" id="{ADDC4961-9844-4973-B29F-2B21D64E2E89}"/>
                </a:ext>
              </a:extLst>
            </p:cNvPr>
            <p:cNvSpPr>
              <a:spLocks/>
            </p:cNvSpPr>
            <p:nvPr/>
          </p:nvSpPr>
          <p:spPr bwMode="auto">
            <a:xfrm>
              <a:off x="7000" y="1010"/>
              <a:ext cx="82" cy="5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2">
              <a:extLst>
                <a:ext uri="{FF2B5EF4-FFF2-40B4-BE49-F238E27FC236}">
                  <a16:creationId xmlns:a16="http://schemas.microsoft.com/office/drawing/2014/main" id="{16456CC2-F98E-46B9-B7C7-5662A008E1A8}"/>
                </a:ext>
              </a:extLst>
            </p:cNvPr>
            <p:cNvSpPr>
              <a:spLocks/>
            </p:cNvSpPr>
            <p:nvPr/>
          </p:nvSpPr>
          <p:spPr bwMode="auto">
            <a:xfrm>
              <a:off x="6956" y="938"/>
              <a:ext cx="54" cy="82"/>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3">
              <a:extLst>
                <a:ext uri="{FF2B5EF4-FFF2-40B4-BE49-F238E27FC236}">
                  <a16:creationId xmlns:a16="http://schemas.microsoft.com/office/drawing/2014/main" id="{921AC406-D17C-4B1E-A523-7DC4437DAA2D}"/>
                </a:ext>
              </a:extLst>
            </p:cNvPr>
            <p:cNvSpPr>
              <a:spLocks/>
            </p:cNvSpPr>
            <p:nvPr/>
          </p:nvSpPr>
          <p:spPr bwMode="auto">
            <a:xfrm>
              <a:off x="7169" y="842"/>
              <a:ext cx="52" cy="82"/>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4">
              <a:extLst>
                <a:ext uri="{FF2B5EF4-FFF2-40B4-BE49-F238E27FC236}">
                  <a16:creationId xmlns:a16="http://schemas.microsoft.com/office/drawing/2014/main" id="{18D6B211-6631-49D5-B568-5961398579C2}"/>
                </a:ext>
              </a:extLst>
            </p:cNvPr>
            <p:cNvSpPr>
              <a:spLocks/>
            </p:cNvSpPr>
            <p:nvPr/>
          </p:nvSpPr>
          <p:spPr bwMode="auto">
            <a:xfrm>
              <a:off x="7096" y="1010"/>
              <a:ext cx="82" cy="5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5">
              <a:extLst>
                <a:ext uri="{FF2B5EF4-FFF2-40B4-BE49-F238E27FC236}">
                  <a16:creationId xmlns:a16="http://schemas.microsoft.com/office/drawing/2014/main" id="{9743F361-66A3-4AF7-B1AD-14A7B69E0C12}"/>
                </a:ext>
              </a:extLst>
            </p:cNvPr>
            <p:cNvSpPr>
              <a:spLocks/>
            </p:cNvSpPr>
            <p:nvPr/>
          </p:nvSpPr>
          <p:spPr bwMode="auto">
            <a:xfrm>
              <a:off x="7097" y="798"/>
              <a:ext cx="81" cy="5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6">
              <a:extLst>
                <a:ext uri="{FF2B5EF4-FFF2-40B4-BE49-F238E27FC236}">
                  <a16:creationId xmlns:a16="http://schemas.microsoft.com/office/drawing/2014/main" id="{48395C9A-D6DF-441F-9330-8C04ECE6D00A}"/>
                </a:ext>
              </a:extLst>
            </p:cNvPr>
            <p:cNvSpPr>
              <a:spLocks/>
            </p:cNvSpPr>
            <p:nvPr/>
          </p:nvSpPr>
          <p:spPr bwMode="auto">
            <a:xfrm>
              <a:off x="7000" y="798"/>
              <a:ext cx="82" cy="53"/>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7">
              <a:extLst>
                <a:ext uri="{FF2B5EF4-FFF2-40B4-BE49-F238E27FC236}">
                  <a16:creationId xmlns:a16="http://schemas.microsoft.com/office/drawing/2014/main" id="{A853EB22-CFEC-445C-BD00-9782480EE7D1}"/>
                </a:ext>
              </a:extLst>
            </p:cNvPr>
            <p:cNvSpPr>
              <a:spLocks/>
            </p:cNvSpPr>
            <p:nvPr/>
          </p:nvSpPr>
          <p:spPr bwMode="auto">
            <a:xfrm>
              <a:off x="7019" y="883"/>
              <a:ext cx="141" cy="83"/>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nodes" descr="nodes">
            <a:extLst>
              <a:ext uri="{FF2B5EF4-FFF2-40B4-BE49-F238E27FC236}">
                <a16:creationId xmlns:a16="http://schemas.microsoft.com/office/drawing/2014/main" id="{C914C62F-6418-42CA-A36F-AF98145FADC5}"/>
              </a:ext>
            </a:extLst>
          </p:cNvPr>
          <p:cNvGrpSpPr>
            <a:grpSpLocks noChangeAspect="1"/>
          </p:cNvGrpSpPr>
          <p:nvPr/>
        </p:nvGrpSpPr>
        <p:grpSpPr bwMode="auto">
          <a:xfrm>
            <a:off x="7032837" y="1894419"/>
            <a:ext cx="501650" cy="500062"/>
            <a:chOff x="1018" y="767"/>
            <a:chExt cx="316" cy="315"/>
          </a:xfrm>
        </p:grpSpPr>
        <p:sp>
          <p:nvSpPr>
            <p:cNvPr id="64" name="AutoShape 3">
              <a:extLst>
                <a:ext uri="{FF2B5EF4-FFF2-40B4-BE49-F238E27FC236}">
                  <a16:creationId xmlns:a16="http://schemas.microsoft.com/office/drawing/2014/main" id="{8AC8F705-12D1-4AF5-B1B1-8E242A5AF3EF}"/>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
              <a:extLst>
                <a:ext uri="{FF2B5EF4-FFF2-40B4-BE49-F238E27FC236}">
                  <a16:creationId xmlns:a16="http://schemas.microsoft.com/office/drawing/2014/main" id="{4998E7E0-F1FC-4AB7-94A6-C9AAA61AF6C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
              <a:extLst>
                <a:ext uri="{FF2B5EF4-FFF2-40B4-BE49-F238E27FC236}">
                  <a16:creationId xmlns:a16="http://schemas.microsoft.com/office/drawing/2014/main" id="{CBDA85C7-746B-4B13-B58E-2B0AF3E76E35}"/>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
              <a:extLst>
                <a:ext uri="{FF2B5EF4-FFF2-40B4-BE49-F238E27FC236}">
                  <a16:creationId xmlns:a16="http://schemas.microsoft.com/office/drawing/2014/main" id="{CAD49328-B268-4155-AAAE-25D7A50E40BA}"/>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8">
              <a:extLst>
                <a:ext uri="{FF2B5EF4-FFF2-40B4-BE49-F238E27FC236}">
                  <a16:creationId xmlns:a16="http://schemas.microsoft.com/office/drawing/2014/main" id="{82650D2D-F2C4-4F92-A72C-CEE0F195CAC1}"/>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9">
              <a:extLst>
                <a:ext uri="{FF2B5EF4-FFF2-40B4-BE49-F238E27FC236}">
                  <a16:creationId xmlns:a16="http://schemas.microsoft.com/office/drawing/2014/main" id="{35EF2B77-E16A-4EAE-96C6-D0D0E1BE3E3E}"/>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0">
              <a:extLst>
                <a:ext uri="{FF2B5EF4-FFF2-40B4-BE49-F238E27FC236}">
                  <a16:creationId xmlns:a16="http://schemas.microsoft.com/office/drawing/2014/main" id="{8BF1E139-7B5E-4CF1-B37B-14C62F1A7443}"/>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11">
              <a:extLst>
                <a:ext uri="{FF2B5EF4-FFF2-40B4-BE49-F238E27FC236}">
                  <a16:creationId xmlns:a16="http://schemas.microsoft.com/office/drawing/2014/main" id="{D46D1510-703D-4932-A35E-4094522FB4E4}"/>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12">
              <a:extLst>
                <a:ext uri="{FF2B5EF4-FFF2-40B4-BE49-F238E27FC236}">
                  <a16:creationId xmlns:a16="http://schemas.microsoft.com/office/drawing/2014/main" id="{510A2BC1-F5EA-45D3-8FED-5A7C2BC127BF}"/>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13">
              <a:extLst>
                <a:ext uri="{FF2B5EF4-FFF2-40B4-BE49-F238E27FC236}">
                  <a16:creationId xmlns:a16="http://schemas.microsoft.com/office/drawing/2014/main" id="{1B0AA388-095D-4BE0-8AFF-D354ED96B56B}"/>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14">
              <a:extLst>
                <a:ext uri="{FF2B5EF4-FFF2-40B4-BE49-F238E27FC236}">
                  <a16:creationId xmlns:a16="http://schemas.microsoft.com/office/drawing/2014/main" id="{110AD04F-C3BB-4E93-A637-9662C5313CF0}"/>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5">
              <a:extLst>
                <a:ext uri="{FF2B5EF4-FFF2-40B4-BE49-F238E27FC236}">
                  <a16:creationId xmlns:a16="http://schemas.microsoft.com/office/drawing/2014/main" id="{E62A6173-15F9-4AB2-A9E1-BB94CBA99792}"/>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4D70331D-142E-4C0A-9EEF-4EF02B9FD1FF}"/>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7">
              <a:extLst>
                <a:ext uri="{FF2B5EF4-FFF2-40B4-BE49-F238E27FC236}">
                  <a16:creationId xmlns:a16="http://schemas.microsoft.com/office/drawing/2014/main" id="{6D0A37DF-4834-4671-8203-9E36706354A1}"/>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18">
              <a:extLst>
                <a:ext uri="{FF2B5EF4-FFF2-40B4-BE49-F238E27FC236}">
                  <a16:creationId xmlns:a16="http://schemas.microsoft.com/office/drawing/2014/main" id="{7EB020D6-24CD-4562-AA3C-3D6A0B641FDF}"/>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1" name="equipment monitoring" descr="equipment monitoring, field service">
            <a:extLst>
              <a:ext uri="{FF2B5EF4-FFF2-40B4-BE49-F238E27FC236}">
                <a16:creationId xmlns:a16="http://schemas.microsoft.com/office/drawing/2014/main" id="{BE57E909-F872-4BEE-825A-DAD099957FD9}"/>
              </a:ext>
            </a:extLst>
          </p:cNvPr>
          <p:cNvGrpSpPr/>
          <p:nvPr/>
        </p:nvGrpSpPr>
        <p:grpSpPr>
          <a:xfrm>
            <a:off x="9796097" y="1946323"/>
            <a:ext cx="351378" cy="350012"/>
            <a:chOff x="6366922" y="3978815"/>
            <a:chExt cx="351378" cy="350012"/>
          </a:xfrm>
        </p:grpSpPr>
        <p:sp>
          <p:nvSpPr>
            <p:cNvPr id="92" name="Freeform 60">
              <a:extLst>
                <a:ext uri="{FF2B5EF4-FFF2-40B4-BE49-F238E27FC236}">
                  <a16:creationId xmlns:a16="http://schemas.microsoft.com/office/drawing/2014/main" id="{5CF9DAD3-55FA-4A08-AE4E-CDBA5A719EA0}"/>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3" name="Rectangle 61">
              <a:extLst>
                <a:ext uri="{FF2B5EF4-FFF2-40B4-BE49-F238E27FC236}">
                  <a16:creationId xmlns:a16="http://schemas.microsoft.com/office/drawing/2014/main" id="{D3C2D9DE-C173-4A25-9809-77CFBD89D61C}"/>
                </a:ext>
              </a:extLst>
            </p:cNvPr>
            <p:cNvSpPr>
              <a:spLocks noChangeArrowheads="1"/>
            </p:cNvSpPr>
            <p:nvPr/>
          </p:nvSpPr>
          <p:spPr bwMode="auto">
            <a:xfrm>
              <a:off x="6458526" y="4291911"/>
              <a:ext cx="166802" cy="369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4" name="Freeform 62">
              <a:extLst>
                <a:ext uri="{FF2B5EF4-FFF2-40B4-BE49-F238E27FC236}">
                  <a16:creationId xmlns:a16="http://schemas.microsoft.com/office/drawing/2014/main" id="{BF6653F0-633B-4195-9F40-895C3010EF02}"/>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5" name="Rectangle 63">
              <a:extLst>
                <a:ext uri="{FF2B5EF4-FFF2-40B4-BE49-F238E27FC236}">
                  <a16:creationId xmlns:a16="http://schemas.microsoft.com/office/drawing/2014/main" id="{926F667E-9D8A-42D1-BCC0-635E0809D6A8}"/>
                </a:ext>
              </a:extLst>
            </p:cNvPr>
            <p:cNvSpPr>
              <a:spLocks noChangeArrowheads="1"/>
            </p:cNvSpPr>
            <p:nvPr/>
          </p:nvSpPr>
          <p:spPr bwMode="auto">
            <a:xfrm>
              <a:off x="6402470" y="4033504"/>
              <a:ext cx="222859" cy="1914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96" name="virtual network 2" descr="virtual network, Azure CLI, code">
            <a:extLst>
              <a:ext uri="{FF2B5EF4-FFF2-40B4-BE49-F238E27FC236}">
                <a16:creationId xmlns:a16="http://schemas.microsoft.com/office/drawing/2014/main" id="{7D2F3594-DE23-4586-B993-4D23423101D9}"/>
              </a:ext>
            </a:extLst>
          </p:cNvPr>
          <p:cNvGrpSpPr/>
          <p:nvPr/>
        </p:nvGrpSpPr>
        <p:grpSpPr>
          <a:xfrm>
            <a:off x="1670187" y="3532382"/>
            <a:ext cx="498751" cy="498751"/>
            <a:chOff x="4441245" y="3002053"/>
            <a:chExt cx="498751" cy="498751"/>
          </a:xfrm>
        </p:grpSpPr>
        <p:sp>
          <p:nvSpPr>
            <p:cNvPr id="97" name="Freeform: Shape 96">
              <a:extLst>
                <a:ext uri="{FF2B5EF4-FFF2-40B4-BE49-F238E27FC236}">
                  <a16:creationId xmlns:a16="http://schemas.microsoft.com/office/drawing/2014/main" id="{A9D9D17B-4854-406E-B622-AB5CD89C6EA7}"/>
                </a:ext>
              </a:extLst>
            </p:cNvPr>
            <p:cNvSpPr/>
            <p:nvPr/>
          </p:nvSpPr>
          <p:spPr>
            <a:xfrm>
              <a:off x="4440966" y="3152210"/>
              <a:ext cx="155860" cy="192227"/>
            </a:xfrm>
            <a:custGeom>
              <a:avLst/>
              <a:gdLst>
                <a:gd name="connsiteX0" fmla="*/ 72031 w 155859"/>
                <a:gd name="connsiteY0" fmla="*/ 99217 h 192226"/>
                <a:gd name="connsiteX1" fmla="*/ 158454 w 155859"/>
                <a:gd name="connsiteY1" fmla="*/ 51880 h 192226"/>
                <a:gd name="connsiteX2" fmla="*/ 158454 w 155859"/>
                <a:gd name="connsiteY2" fmla="*/ 2111 h 192226"/>
                <a:gd name="connsiteX3" fmla="*/ 2111 w 155859"/>
                <a:gd name="connsiteY3" fmla="*/ 89749 h 192226"/>
                <a:gd name="connsiteX4" fmla="*/ 2111 w 155859"/>
                <a:gd name="connsiteY4" fmla="*/ 112246 h 192226"/>
                <a:gd name="connsiteX5" fmla="*/ 158454 w 155859"/>
                <a:gd name="connsiteY5" fmla="*/ 190417 h 192226"/>
                <a:gd name="connsiteX6" fmla="*/ 158454 w 155859"/>
                <a:gd name="connsiteY6" fmla="*/ 141864 h 192226"/>
                <a:gd name="connsiteX7" fmla="*/ 72031 w 155859"/>
                <a:gd name="connsiteY7" fmla="*/ 99217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72031" y="99217"/>
                  </a:moveTo>
                  <a:lnTo>
                    <a:pt x="158454" y="51880"/>
                  </a:lnTo>
                  <a:lnTo>
                    <a:pt x="158454" y="2111"/>
                  </a:lnTo>
                  <a:lnTo>
                    <a:pt x="2111" y="89749"/>
                  </a:lnTo>
                  <a:lnTo>
                    <a:pt x="2111" y="112246"/>
                  </a:lnTo>
                  <a:lnTo>
                    <a:pt x="158454" y="190417"/>
                  </a:lnTo>
                  <a:lnTo>
                    <a:pt x="158454" y="141864"/>
                  </a:lnTo>
                  <a:lnTo>
                    <a:pt x="72031" y="99217"/>
                  </a:lnTo>
                  <a:close/>
                </a:path>
              </a:pathLst>
            </a:custGeom>
            <a:solidFill>
              <a:srgbClr val="0078D4"/>
            </a:solidFill>
            <a:ln w="5159"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8990617D-9322-4EB6-8AFF-6BA3E116DD88}"/>
                </a:ext>
              </a:extLst>
            </p:cNvPr>
            <p:cNvSpPr/>
            <p:nvPr/>
          </p:nvSpPr>
          <p:spPr>
            <a:xfrm>
              <a:off x="4604439" y="3108435"/>
              <a:ext cx="166250" cy="285743"/>
            </a:xfrm>
            <a:custGeom>
              <a:avLst/>
              <a:gdLst>
                <a:gd name="connsiteX0" fmla="*/ 2111 w 166250"/>
                <a:gd name="connsiteY0" fmla="*/ 283963 h 285742"/>
                <a:gd name="connsiteX1" fmla="*/ 51880 w 166250"/>
                <a:gd name="connsiteY1" fmla="*/ 283963 h 285742"/>
                <a:gd name="connsiteX2" fmla="*/ 166792 w 166250"/>
                <a:gd name="connsiteY2" fmla="*/ 2111 h 285742"/>
                <a:gd name="connsiteX3" fmla="*/ 117023 w 166250"/>
                <a:gd name="connsiteY3" fmla="*/ 2111 h 285742"/>
                <a:gd name="connsiteX4" fmla="*/ 2111 w 166250"/>
                <a:gd name="connsiteY4" fmla="*/ 283963 h 28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0" h="285742">
                  <a:moveTo>
                    <a:pt x="2111" y="283963"/>
                  </a:moveTo>
                  <a:lnTo>
                    <a:pt x="51880" y="283963"/>
                  </a:lnTo>
                  <a:lnTo>
                    <a:pt x="166792" y="2111"/>
                  </a:lnTo>
                  <a:lnTo>
                    <a:pt x="117023" y="2111"/>
                  </a:lnTo>
                  <a:lnTo>
                    <a:pt x="2111" y="283963"/>
                  </a:lnTo>
                  <a:close/>
                </a:path>
              </a:pathLst>
            </a:custGeom>
            <a:solidFill>
              <a:schemeClr val="accent3"/>
            </a:solidFill>
            <a:ln w="5159"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60619B0-0E6E-42AA-9E5F-AD668015C79C}"/>
                </a:ext>
              </a:extLst>
            </p:cNvPr>
            <p:cNvSpPr/>
            <p:nvPr/>
          </p:nvSpPr>
          <p:spPr>
            <a:xfrm>
              <a:off x="4779707" y="3151073"/>
              <a:ext cx="155860" cy="192227"/>
            </a:xfrm>
            <a:custGeom>
              <a:avLst/>
              <a:gdLst>
                <a:gd name="connsiteX0" fmla="*/ 158454 w 155859"/>
                <a:gd name="connsiteY0" fmla="*/ 89663 h 192226"/>
                <a:gd name="connsiteX1" fmla="*/ 2111 w 155859"/>
                <a:gd name="connsiteY1" fmla="*/ 2111 h 192226"/>
                <a:gd name="connsiteX2" fmla="*/ 2111 w 155859"/>
                <a:gd name="connsiteY2" fmla="*/ 53009 h 192226"/>
                <a:gd name="connsiteX3" fmla="*/ 88534 w 155859"/>
                <a:gd name="connsiteY3" fmla="*/ 100346 h 192226"/>
                <a:gd name="connsiteX4" fmla="*/ 2111 w 155859"/>
                <a:gd name="connsiteY4" fmla="*/ 141778 h 192226"/>
                <a:gd name="connsiteX5" fmla="*/ 2111 w 155859"/>
                <a:gd name="connsiteY5" fmla="*/ 191547 h 192226"/>
                <a:gd name="connsiteX6" fmla="*/ 158454 w 155859"/>
                <a:gd name="connsiteY6" fmla="*/ 113375 h 192226"/>
                <a:gd name="connsiteX7" fmla="*/ 158454 w 155859"/>
                <a:gd name="connsiteY7" fmla="*/ 89663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158454" y="89663"/>
                  </a:moveTo>
                  <a:lnTo>
                    <a:pt x="2111" y="2111"/>
                  </a:lnTo>
                  <a:lnTo>
                    <a:pt x="2111" y="53009"/>
                  </a:lnTo>
                  <a:lnTo>
                    <a:pt x="88534" y="100346"/>
                  </a:lnTo>
                  <a:lnTo>
                    <a:pt x="2111" y="141778"/>
                  </a:lnTo>
                  <a:lnTo>
                    <a:pt x="2111" y="191547"/>
                  </a:lnTo>
                  <a:lnTo>
                    <a:pt x="158454" y="113375"/>
                  </a:lnTo>
                  <a:lnTo>
                    <a:pt x="158454" y="89663"/>
                  </a:lnTo>
                  <a:close/>
                </a:path>
              </a:pathLst>
            </a:custGeom>
            <a:solidFill>
              <a:srgbClr val="0078D4"/>
            </a:solidFill>
            <a:ln w="5159" cap="flat">
              <a:noFill/>
              <a:prstDash val="solid"/>
              <a:miter/>
            </a:ln>
          </p:spPr>
          <p:txBody>
            <a:bodyPr rtlCol="0" anchor="ctr"/>
            <a:lstStyle/>
            <a:p>
              <a:endParaRPr lang="en-US"/>
            </a:p>
          </p:txBody>
        </p:sp>
      </p:grpSp>
      <p:grpSp>
        <p:nvGrpSpPr>
          <p:cNvPr id="100" name="community" descr="community, partner">
            <a:extLst>
              <a:ext uri="{FF2B5EF4-FFF2-40B4-BE49-F238E27FC236}">
                <a16:creationId xmlns:a16="http://schemas.microsoft.com/office/drawing/2014/main" id="{308FCD87-C2B5-4B2E-8F13-A13C9040E0FF}"/>
              </a:ext>
            </a:extLst>
          </p:cNvPr>
          <p:cNvGrpSpPr/>
          <p:nvPr/>
        </p:nvGrpSpPr>
        <p:grpSpPr>
          <a:xfrm>
            <a:off x="4412013" y="3598877"/>
            <a:ext cx="367048" cy="365760"/>
            <a:chOff x="3498020" y="3985460"/>
            <a:chExt cx="367048" cy="365760"/>
          </a:xfrm>
        </p:grpSpPr>
        <p:sp>
          <p:nvSpPr>
            <p:cNvPr id="101" name="Rectangle 122">
              <a:extLst>
                <a:ext uri="{FF2B5EF4-FFF2-40B4-BE49-F238E27FC236}">
                  <a16:creationId xmlns:a16="http://schemas.microsoft.com/office/drawing/2014/main" id="{9F5D7D18-F215-497C-B4A9-9D05479B0542}"/>
                </a:ext>
              </a:extLst>
            </p:cNvPr>
            <p:cNvSpPr>
              <a:spLocks noChangeArrowheads="1"/>
            </p:cNvSpPr>
            <p:nvPr/>
          </p:nvSpPr>
          <p:spPr bwMode="auto">
            <a:xfrm>
              <a:off x="3536657" y="4025385"/>
              <a:ext cx="289775" cy="287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02" name="Rectangle 123">
              <a:extLst>
                <a:ext uri="{FF2B5EF4-FFF2-40B4-BE49-F238E27FC236}">
                  <a16:creationId xmlns:a16="http://schemas.microsoft.com/office/drawing/2014/main" id="{D48872AC-2324-4561-9E27-DD11FAB29415}"/>
                </a:ext>
              </a:extLst>
            </p:cNvPr>
            <p:cNvSpPr>
              <a:spLocks noChangeArrowheads="1"/>
            </p:cNvSpPr>
            <p:nvPr/>
          </p:nvSpPr>
          <p:spPr bwMode="auto">
            <a:xfrm>
              <a:off x="3498020" y="4218567"/>
              <a:ext cx="133940" cy="1326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03" name="Rectangle 124">
              <a:extLst>
                <a:ext uri="{FF2B5EF4-FFF2-40B4-BE49-F238E27FC236}">
                  <a16:creationId xmlns:a16="http://schemas.microsoft.com/office/drawing/2014/main" id="{00978B1D-3047-4C21-BD07-63774EB000A5}"/>
                </a:ext>
              </a:extLst>
            </p:cNvPr>
            <p:cNvSpPr>
              <a:spLocks noChangeArrowheads="1"/>
            </p:cNvSpPr>
            <p:nvPr/>
          </p:nvSpPr>
          <p:spPr bwMode="auto">
            <a:xfrm>
              <a:off x="3729840" y="3985460"/>
              <a:ext cx="135228" cy="1352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104" name="integrate" descr="integrate">
            <a:extLst>
              <a:ext uri="{FF2B5EF4-FFF2-40B4-BE49-F238E27FC236}">
                <a16:creationId xmlns:a16="http://schemas.microsoft.com/office/drawing/2014/main" id="{AA883161-E7A7-4697-AAC0-1063AB0D8584}"/>
              </a:ext>
            </a:extLst>
          </p:cNvPr>
          <p:cNvGrpSpPr>
            <a:grpSpLocks noChangeAspect="1"/>
          </p:cNvGrpSpPr>
          <p:nvPr/>
        </p:nvGrpSpPr>
        <p:grpSpPr bwMode="auto">
          <a:xfrm>
            <a:off x="7101100" y="3599195"/>
            <a:ext cx="365125" cy="365125"/>
            <a:chOff x="1057" y="811"/>
            <a:chExt cx="230" cy="230"/>
          </a:xfrm>
        </p:grpSpPr>
        <p:sp>
          <p:nvSpPr>
            <p:cNvPr id="105" name="AutoShape 18">
              <a:extLst>
                <a:ext uri="{FF2B5EF4-FFF2-40B4-BE49-F238E27FC236}">
                  <a16:creationId xmlns:a16="http://schemas.microsoft.com/office/drawing/2014/main" id="{A995F43E-0D9F-4AFF-9EEF-FB7FF214CF91}"/>
                </a:ext>
              </a:extLst>
            </p:cNvPr>
            <p:cNvSpPr>
              <a:spLocks noChangeAspect="1" noChangeArrowheads="1" noTextEdit="1"/>
            </p:cNvSpPr>
            <p:nvPr/>
          </p:nvSpPr>
          <p:spPr bwMode="auto">
            <a:xfrm>
              <a:off x="1057" y="811"/>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20">
              <a:extLst>
                <a:ext uri="{FF2B5EF4-FFF2-40B4-BE49-F238E27FC236}">
                  <a16:creationId xmlns:a16="http://schemas.microsoft.com/office/drawing/2014/main" id="{E9F6385B-E397-4929-9D81-50AF04DF35EE}"/>
                </a:ext>
              </a:extLst>
            </p:cNvPr>
            <p:cNvSpPr>
              <a:spLocks noChangeArrowheads="1"/>
            </p:cNvSpPr>
            <p:nvPr/>
          </p:nvSpPr>
          <p:spPr bwMode="auto">
            <a:xfrm>
              <a:off x="1057"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21">
              <a:extLst>
                <a:ext uri="{FF2B5EF4-FFF2-40B4-BE49-F238E27FC236}">
                  <a16:creationId xmlns:a16="http://schemas.microsoft.com/office/drawing/2014/main" id="{BEDAB2E8-8F4D-48D4-811E-B8CAEDD6C3B9}"/>
                </a:ext>
              </a:extLst>
            </p:cNvPr>
            <p:cNvSpPr>
              <a:spLocks noChangeArrowheads="1"/>
            </p:cNvSpPr>
            <p:nvPr/>
          </p:nvSpPr>
          <p:spPr bwMode="auto">
            <a:xfrm>
              <a:off x="1118"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22">
              <a:extLst>
                <a:ext uri="{FF2B5EF4-FFF2-40B4-BE49-F238E27FC236}">
                  <a16:creationId xmlns:a16="http://schemas.microsoft.com/office/drawing/2014/main" id="{294953FF-210D-4C79-93FE-2E9E2D2FD37B}"/>
                </a:ext>
              </a:extLst>
            </p:cNvPr>
            <p:cNvSpPr>
              <a:spLocks noChangeArrowheads="1"/>
            </p:cNvSpPr>
            <p:nvPr/>
          </p:nvSpPr>
          <p:spPr bwMode="auto">
            <a:xfrm>
              <a:off x="1178"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23">
              <a:extLst>
                <a:ext uri="{FF2B5EF4-FFF2-40B4-BE49-F238E27FC236}">
                  <a16:creationId xmlns:a16="http://schemas.microsoft.com/office/drawing/2014/main" id="{56A95136-C921-4C0B-9415-E4835B743C21}"/>
                </a:ext>
              </a:extLst>
            </p:cNvPr>
            <p:cNvSpPr>
              <a:spLocks noChangeArrowheads="1"/>
            </p:cNvSpPr>
            <p:nvPr/>
          </p:nvSpPr>
          <p:spPr bwMode="auto">
            <a:xfrm>
              <a:off x="1239"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24">
              <a:extLst>
                <a:ext uri="{FF2B5EF4-FFF2-40B4-BE49-F238E27FC236}">
                  <a16:creationId xmlns:a16="http://schemas.microsoft.com/office/drawing/2014/main" id="{0D70775D-7E0F-4DBD-85BF-16C7A667649C}"/>
                </a:ext>
              </a:extLst>
            </p:cNvPr>
            <p:cNvSpPr>
              <a:spLocks noChangeArrowheads="1"/>
            </p:cNvSpPr>
            <p:nvPr/>
          </p:nvSpPr>
          <p:spPr bwMode="auto">
            <a:xfrm>
              <a:off x="1057"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25">
              <a:extLst>
                <a:ext uri="{FF2B5EF4-FFF2-40B4-BE49-F238E27FC236}">
                  <a16:creationId xmlns:a16="http://schemas.microsoft.com/office/drawing/2014/main" id="{D8974DB1-F70F-494F-9F18-A51E561468B1}"/>
                </a:ext>
              </a:extLst>
            </p:cNvPr>
            <p:cNvSpPr>
              <a:spLocks noChangeArrowheads="1"/>
            </p:cNvSpPr>
            <p:nvPr/>
          </p:nvSpPr>
          <p:spPr bwMode="auto">
            <a:xfrm>
              <a:off x="1118"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26">
              <a:extLst>
                <a:ext uri="{FF2B5EF4-FFF2-40B4-BE49-F238E27FC236}">
                  <a16:creationId xmlns:a16="http://schemas.microsoft.com/office/drawing/2014/main" id="{DF2C0E83-C89A-4E8F-8792-C7FD4BB0D1DC}"/>
                </a:ext>
              </a:extLst>
            </p:cNvPr>
            <p:cNvSpPr>
              <a:spLocks noChangeArrowheads="1"/>
            </p:cNvSpPr>
            <p:nvPr/>
          </p:nvSpPr>
          <p:spPr bwMode="auto">
            <a:xfrm>
              <a:off x="1178"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27">
              <a:extLst>
                <a:ext uri="{FF2B5EF4-FFF2-40B4-BE49-F238E27FC236}">
                  <a16:creationId xmlns:a16="http://schemas.microsoft.com/office/drawing/2014/main" id="{809C1F7B-A9CC-4887-BAC8-E581754EC45F}"/>
                </a:ext>
              </a:extLst>
            </p:cNvPr>
            <p:cNvSpPr>
              <a:spLocks noChangeArrowheads="1"/>
            </p:cNvSpPr>
            <p:nvPr/>
          </p:nvSpPr>
          <p:spPr bwMode="auto">
            <a:xfrm>
              <a:off x="1239"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28">
              <a:extLst>
                <a:ext uri="{FF2B5EF4-FFF2-40B4-BE49-F238E27FC236}">
                  <a16:creationId xmlns:a16="http://schemas.microsoft.com/office/drawing/2014/main" id="{77337486-A644-4796-BDFE-581C35798C70}"/>
                </a:ext>
              </a:extLst>
            </p:cNvPr>
            <p:cNvSpPr>
              <a:spLocks noChangeArrowheads="1"/>
            </p:cNvSpPr>
            <p:nvPr/>
          </p:nvSpPr>
          <p:spPr bwMode="auto">
            <a:xfrm>
              <a:off x="1057"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29">
              <a:extLst>
                <a:ext uri="{FF2B5EF4-FFF2-40B4-BE49-F238E27FC236}">
                  <a16:creationId xmlns:a16="http://schemas.microsoft.com/office/drawing/2014/main" id="{E620E1CF-D23A-4444-A187-F1B162837BFA}"/>
                </a:ext>
              </a:extLst>
            </p:cNvPr>
            <p:cNvSpPr>
              <a:spLocks noChangeArrowheads="1"/>
            </p:cNvSpPr>
            <p:nvPr/>
          </p:nvSpPr>
          <p:spPr bwMode="auto">
            <a:xfrm>
              <a:off x="1118"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30">
              <a:extLst>
                <a:ext uri="{FF2B5EF4-FFF2-40B4-BE49-F238E27FC236}">
                  <a16:creationId xmlns:a16="http://schemas.microsoft.com/office/drawing/2014/main" id="{8933DD9E-D0C5-4C9F-B717-76F08603F2D8}"/>
                </a:ext>
              </a:extLst>
            </p:cNvPr>
            <p:cNvSpPr>
              <a:spLocks noChangeArrowheads="1"/>
            </p:cNvSpPr>
            <p:nvPr/>
          </p:nvSpPr>
          <p:spPr bwMode="auto">
            <a:xfrm>
              <a:off x="1178"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31">
              <a:extLst>
                <a:ext uri="{FF2B5EF4-FFF2-40B4-BE49-F238E27FC236}">
                  <a16:creationId xmlns:a16="http://schemas.microsoft.com/office/drawing/2014/main" id="{8EAC1961-F93F-48F0-AACE-9E8142EBE4FA}"/>
                </a:ext>
              </a:extLst>
            </p:cNvPr>
            <p:cNvSpPr>
              <a:spLocks noChangeArrowheads="1"/>
            </p:cNvSpPr>
            <p:nvPr/>
          </p:nvSpPr>
          <p:spPr bwMode="auto">
            <a:xfrm>
              <a:off x="1239"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2">
              <a:extLst>
                <a:ext uri="{FF2B5EF4-FFF2-40B4-BE49-F238E27FC236}">
                  <a16:creationId xmlns:a16="http://schemas.microsoft.com/office/drawing/2014/main" id="{6A789CE9-9BBC-49E1-86F6-15141D660569}"/>
                </a:ext>
              </a:extLst>
            </p:cNvPr>
            <p:cNvSpPr>
              <a:spLocks noChangeArrowheads="1"/>
            </p:cNvSpPr>
            <p:nvPr/>
          </p:nvSpPr>
          <p:spPr bwMode="auto">
            <a:xfrm>
              <a:off x="1057"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33">
              <a:extLst>
                <a:ext uri="{FF2B5EF4-FFF2-40B4-BE49-F238E27FC236}">
                  <a16:creationId xmlns:a16="http://schemas.microsoft.com/office/drawing/2014/main" id="{72DF0AF4-3BE6-4C76-B4FF-98E67E25C730}"/>
                </a:ext>
              </a:extLst>
            </p:cNvPr>
            <p:cNvSpPr>
              <a:spLocks noChangeArrowheads="1"/>
            </p:cNvSpPr>
            <p:nvPr/>
          </p:nvSpPr>
          <p:spPr bwMode="auto">
            <a:xfrm>
              <a:off x="1118"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34">
              <a:extLst>
                <a:ext uri="{FF2B5EF4-FFF2-40B4-BE49-F238E27FC236}">
                  <a16:creationId xmlns:a16="http://schemas.microsoft.com/office/drawing/2014/main" id="{9E3F5CE5-4E5A-43B0-B58C-A632F7D0EE56}"/>
                </a:ext>
              </a:extLst>
            </p:cNvPr>
            <p:cNvSpPr>
              <a:spLocks noChangeArrowheads="1"/>
            </p:cNvSpPr>
            <p:nvPr/>
          </p:nvSpPr>
          <p:spPr bwMode="auto">
            <a:xfrm>
              <a:off x="1178"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35">
              <a:extLst>
                <a:ext uri="{FF2B5EF4-FFF2-40B4-BE49-F238E27FC236}">
                  <a16:creationId xmlns:a16="http://schemas.microsoft.com/office/drawing/2014/main" id="{301A2F96-6529-42A6-A74C-05E34C580EF5}"/>
                </a:ext>
              </a:extLst>
            </p:cNvPr>
            <p:cNvSpPr>
              <a:spLocks noChangeArrowheads="1"/>
            </p:cNvSpPr>
            <p:nvPr/>
          </p:nvSpPr>
          <p:spPr bwMode="auto">
            <a:xfrm>
              <a:off x="1239"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2" name="online" descr="online">
            <a:extLst>
              <a:ext uri="{FF2B5EF4-FFF2-40B4-BE49-F238E27FC236}">
                <a16:creationId xmlns:a16="http://schemas.microsoft.com/office/drawing/2014/main" id="{10473E58-527F-4709-BD4B-C6D2DBC35458}"/>
              </a:ext>
            </a:extLst>
          </p:cNvPr>
          <p:cNvGrpSpPr/>
          <p:nvPr/>
        </p:nvGrpSpPr>
        <p:grpSpPr>
          <a:xfrm>
            <a:off x="9753562" y="3563533"/>
            <a:ext cx="436448" cy="436448"/>
            <a:chOff x="4472102" y="5773612"/>
            <a:chExt cx="436448" cy="436448"/>
          </a:xfrm>
        </p:grpSpPr>
        <p:sp>
          <p:nvSpPr>
            <p:cNvPr id="123" name="Freeform: Shape 122">
              <a:extLst>
                <a:ext uri="{FF2B5EF4-FFF2-40B4-BE49-F238E27FC236}">
                  <a16:creationId xmlns:a16="http://schemas.microsoft.com/office/drawing/2014/main" id="{D98808FD-50C8-4A68-8BCE-2D696AB6151F}"/>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464AABDD-EAB6-4E40-B75A-77475C75A9D6}"/>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A60EA9D-BC52-4000-8072-4BFCEA71D133}"/>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0079D90E-C2F2-40C2-AEAB-AF41FFAF695F}"/>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910FD95-290B-4C82-A5D6-FEC9A404B4BF}"/>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01763E5-EE8C-4D34-9E46-89942F3D8778}"/>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1BD25468-B3F0-4EAD-8D40-074FA94F23A8}"/>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E9554A9A-1AC4-4352-9E9C-F7DAD0E2DF6D}"/>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9A123F7-D3CF-4152-812D-7EBD9B89EA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19009DC0-C630-4E8F-B792-C1CE06C25D6A}"/>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A4650D63-E988-467E-9426-94100688F86D}"/>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0B806BB-CCB9-4941-B3BB-F628CBE56ED2}"/>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F723E5F-4567-4873-B492-0CEC02F5FC4B}"/>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22A34E4-767D-4D5C-AB10-4B091CEE60C9}"/>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03CC261E-DFB7-44A4-9858-74C37D233AA9}"/>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84BA08A-600D-48A9-BB7A-B3C914181F9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endParaRPr lang="en-US"/>
            </a:p>
          </p:txBody>
        </p:sp>
      </p:grpSp>
      <p:grpSp>
        <p:nvGrpSpPr>
          <p:cNvPr id="139" name="Group 138">
            <a:extLst>
              <a:ext uri="{FF2B5EF4-FFF2-40B4-BE49-F238E27FC236}">
                <a16:creationId xmlns:a16="http://schemas.microsoft.com/office/drawing/2014/main" id="{9812EB1E-744A-4091-B3BB-E84F6E68D8A0}"/>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140" name="Straight Arrow Connector 139">
              <a:extLst>
                <a:ext uri="{FF2B5EF4-FFF2-40B4-BE49-F238E27FC236}">
                  <a16:creationId xmlns:a16="http://schemas.microsoft.com/office/drawing/2014/main" id="{C8238661-E54F-46B4-8904-83416B2CDB5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2B0A683A-738D-4E77-8152-22B73994947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8B04135C-9113-4527-A67E-08122EBC210E}"/>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88B4E5A3-7458-45CE-8899-9F2F7AF1718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1A247D46-5333-4187-80DD-DD40EF6650F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50E50935-2C86-4265-9D1E-1A012DDCE0DE}"/>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TextBox 145">
              <a:extLst>
                <a:ext uri="{FF2B5EF4-FFF2-40B4-BE49-F238E27FC236}">
                  <a16:creationId xmlns:a16="http://schemas.microsoft.com/office/drawing/2014/main" id="{CAB1B1D5-374A-41C3-A354-53198AD29124}"/>
                </a:ext>
              </a:extLst>
            </p:cNvPr>
            <p:cNvSpPr txBox="1"/>
            <p:nvPr/>
          </p:nvSpPr>
          <p:spPr>
            <a:xfrm>
              <a:off x="593156" y="6244646"/>
              <a:ext cx="474489"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cs typeface="Arial" pitchFamily="34" charset="0"/>
                </a:rPr>
                <a:t>Database</a:t>
              </a:r>
            </a:p>
          </p:txBody>
        </p:sp>
        <p:sp>
          <p:nvSpPr>
            <p:cNvPr id="147" name="TextBox 146">
              <a:extLst>
                <a:ext uri="{FF2B5EF4-FFF2-40B4-BE49-F238E27FC236}">
                  <a16:creationId xmlns:a16="http://schemas.microsoft.com/office/drawing/2014/main" id="{0342D5AE-A71F-489A-B50D-622FFAA6F74D}"/>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API</a:t>
              </a:r>
            </a:p>
          </p:txBody>
        </p:sp>
        <p:sp>
          <p:nvSpPr>
            <p:cNvPr id="148" name="TextBox 147">
              <a:extLst>
                <a:ext uri="{FF2B5EF4-FFF2-40B4-BE49-F238E27FC236}">
                  <a16:creationId xmlns:a16="http://schemas.microsoft.com/office/drawing/2014/main" id="{6ED36327-4C19-41B6-A16A-3BAF0A2B5B32}"/>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Application</a:t>
              </a:r>
            </a:p>
          </p:txBody>
        </p:sp>
        <p:sp>
          <p:nvSpPr>
            <p:cNvPr id="149" name="TextBox 148">
              <a:extLst>
                <a:ext uri="{FF2B5EF4-FFF2-40B4-BE49-F238E27FC236}">
                  <a16:creationId xmlns:a16="http://schemas.microsoft.com/office/drawing/2014/main" id="{BA21247F-B772-4EB0-B333-57C802AAAE7A}"/>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Solution</a:t>
              </a:r>
            </a:p>
          </p:txBody>
        </p:sp>
        <p:sp>
          <p:nvSpPr>
            <p:cNvPr id="150" name="TextBox 149">
              <a:extLst>
                <a:ext uri="{FF2B5EF4-FFF2-40B4-BE49-F238E27FC236}">
                  <a16:creationId xmlns:a16="http://schemas.microsoft.com/office/drawing/2014/main" id="{2BF6E823-B1A6-4DA5-855A-C3A7E10C0B11}"/>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Summary</a:t>
              </a:r>
            </a:p>
          </p:txBody>
        </p:sp>
      </p:grpSp>
    </p:spTree>
    <p:extLst>
      <p:ext uri="{BB962C8B-B14F-4D97-AF65-F5344CB8AC3E}">
        <p14:creationId xmlns:p14="http://schemas.microsoft.com/office/powerpoint/2010/main" val="84231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2.08333E-7 -4.07407E-6 L -0.03672 -4.07407E-6 " pathEditMode="relative" rAng="0" ptsTypes="AA">
                                      <p:cBhvr>
                                        <p:cTn id="9" dur="600" spd="-100000" fill="hold"/>
                                        <p:tgtEl>
                                          <p:spTgt spid="47"/>
                                        </p:tgtEl>
                                        <p:attrNameLst>
                                          <p:attrName>ppt_x</p:attrName>
                                          <p:attrName>ppt_y</p:attrName>
                                        </p:attrNameLst>
                                      </p:cBhvr>
                                      <p:rCtr x="-1836" y="0"/>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42" presetClass="path" presetSubtype="0" decel="100000" fill="hold" grpId="1" nodeType="withEffect">
                                  <p:stCondLst>
                                    <p:cond delay="0"/>
                                  </p:stCondLst>
                                  <p:childTnLst>
                                    <p:animMotion origin="layout" path="M -2.08333E-7 7.40741E-7 L -0.03672 7.40741E-7 " pathEditMode="relative" rAng="0" ptsTypes="AA">
                                      <p:cBhvr>
                                        <p:cTn id="14" dur="600" spd="-100000" fill="hold"/>
                                        <p:tgtEl>
                                          <p:spTgt spid="39"/>
                                        </p:tgtEl>
                                        <p:attrNameLst>
                                          <p:attrName>ppt_x</p:attrName>
                                          <p:attrName>ppt_y</p:attrName>
                                        </p:attrNameLst>
                                      </p:cBhvr>
                                      <p:rCtr x="-1836"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4.16667E-7 4.07407E-6 L -0.03672 4.07407E-6 " pathEditMode="relative" rAng="0" ptsTypes="AA">
                                      <p:cBhvr>
                                        <p:cTn id="19" dur="600" spd="-100000" fill="hold"/>
                                        <p:tgtEl>
                                          <p:spTgt spid="7"/>
                                        </p:tgtEl>
                                        <p:attrNameLst>
                                          <p:attrName>ppt_x</p:attrName>
                                          <p:attrName>ppt_y</p:attrName>
                                        </p:attrNameLst>
                                      </p:cBhvr>
                                      <p:rCtr x="-1836" y="0"/>
                                    </p:animMotion>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42" presetClass="path" presetSubtype="0" decel="100000" fill="hold" grpId="1" nodeType="withEffect">
                                  <p:stCondLst>
                                    <p:cond delay="0"/>
                                  </p:stCondLst>
                                  <p:childTnLst>
                                    <p:animMotion origin="layout" path="M -2.08333E-7 1.11111E-6 L -0.03672 1.11111E-6 " pathEditMode="relative" rAng="0" ptsTypes="AA">
                                      <p:cBhvr>
                                        <p:cTn id="24" dur="600" spd="-100000" fill="hold"/>
                                        <p:tgtEl>
                                          <p:spTgt spid="43"/>
                                        </p:tgtEl>
                                        <p:attrNameLst>
                                          <p:attrName>ppt_x</p:attrName>
                                          <p:attrName>ppt_y</p:attrName>
                                        </p:attrNameLst>
                                      </p:cBhvr>
                                      <p:rCtr x="-1836" y="0"/>
                                    </p:animMotion>
                                  </p:childTnLst>
                                </p:cTn>
                              </p:par>
                              <p:par>
                                <p:cTn id="25" presetID="10"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par>
                                <p:cTn id="28" presetID="42" presetClass="path" presetSubtype="0" decel="100000" fill="hold" nodeType="withEffect">
                                  <p:stCondLst>
                                    <p:cond delay="0"/>
                                  </p:stCondLst>
                                  <p:childTnLst>
                                    <p:animMotion origin="layout" path="M -1.875E-6 1.11111E-6 L -0.03672 1.11111E-6 " pathEditMode="relative" rAng="0" ptsTypes="AA">
                                      <p:cBhvr>
                                        <p:cTn id="29" dur="600" spd="-100000" fill="hold"/>
                                        <p:tgtEl>
                                          <p:spTgt spid="96"/>
                                        </p:tgtEl>
                                        <p:attrNameLst>
                                          <p:attrName>ppt_x</p:attrName>
                                          <p:attrName>ppt_y</p:attrName>
                                        </p:attrNameLst>
                                      </p:cBhvr>
                                      <p:rCtr x="-1836" y="0"/>
                                    </p:animMotion>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grpId="1" nodeType="withEffect">
                                  <p:stCondLst>
                                    <p:cond delay="0"/>
                                  </p:stCondLst>
                                  <p:childTnLst>
                                    <p:animMotion origin="layout" path="M -4.16667E-7 1.85185E-6 L -0.03672 1.85185E-6 " pathEditMode="relative" rAng="0" ptsTypes="AA">
                                      <p:cBhvr>
                                        <p:cTn id="34" dur="600" spd="-100000" fill="hold"/>
                                        <p:tgtEl>
                                          <p:spTgt spid="18"/>
                                        </p:tgtEl>
                                        <p:attrNameLst>
                                          <p:attrName>ppt_x</p:attrName>
                                          <p:attrName>ppt_y</p:attrName>
                                        </p:attrNameLst>
                                      </p:cBhvr>
                                      <p:rCtr x="-1836" y="0"/>
                                    </p:animMotion>
                                  </p:childTnLst>
                                </p:cTn>
                              </p:par>
                              <p:par>
                                <p:cTn id="35" presetID="10" presetClass="entr" presetSubtype="0" fill="hold" grpId="0" nodeType="withEffect">
                                  <p:stCondLst>
                                    <p:cond delay="15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42" presetClass="path" presetSubtype="0" decel="100000" fill="hold" grpId="1" nodeType="withEffect">
                                  <p:stCondLst>
                                    <p:cond delay="150"/>
                                  </p:stCondLst>
                                  <p:childTnLst>
                                    <p:animMotion origin="layout" path="M -2.91667E-6 7.40741E-7 L -0.03672 7.40741E-7 " pathEditMode="relative" rAng="0" ptsTypes="AA">
                                      <p:cBhvr>
                                        <p:cTn id="39" dur="600" spd="-100000" fill="hold"/>
                                        <p:tgtEl>
                                          <p:spTgt spid="40"/>
                                        </p:tgtEl>
                                        <p:attrNameLst>
                                          <p:attrName>ppt_x</p:attrName>
                                          <p:attrName>ppt_y</p:attrName>
                                        </p:attrNameLst>
                                      </p:cBhvr>
                                      <p:rCtr x="-1836" y="0"/>
                                    </p:animMotion>
                                  </p:childTnLst>
                                </p:cTn>
                              </p:par>
                              <p:par>
                                <p:cTn id="40" presetID="10" presetClass="entr" presetSubtype="0" fill="hold" nodeType="withEffect">
                                  <p:stCondLst>
                                    <p:cond delay="150"/>
                                  </p:stCondLst>
                                  <p:childTnLst>
                                    <p:set>
                                      <p:cBhvr>
                                        <p:cTn id="41" dur="1" fill="hold">
                                          <p:stCondLst>
                                            <p:cond delay="0"/>
                                          </p:stCondLst>
                                        </p:cTn>
                                        <p:tgtEl>
                                          <p:spTgt spid="100"/>
                                        </p:tgtEl>
                                        <p:attrNameLst>
                                          <p:attrName>style.visibility</p:attrName>
                                        </p:attrNameLst>
                                      </p:cBhvr>
                                      <p:to>
                                        <p:strVal val="visible"/>
                                      </p:to>
                                    </p:set>
                                    <p:animEffect transition="in" filter="fade">
                                      <p:cBhvr>
                                        <p:cTn id="42" dur="500"/>
                                        <p:tgtEl>
                                          <p:spTgt spid="100"/>
                                        </p:tgtEl>
                                      </p:cBhvr>
                                    </p:animEffect>
                                  </p:childTnLst>
                                </p:cTn>
                              </p:par>
                              <p:par>
                                <p:cTn id="43" presetID="42" presetClass="path" presetSubtype="0" decel="100000" fill="hold" nodeType="withEffect">
                                  <p:stCondLst>
                                    <p:cond delay="150"/>
                                  </p:stCondLst>
                                  <p:childTnLst>
                                    <p:animMotion origin="layout" path="M -2.91667E-6 1.11111E-6 L -0.03672 1.11111E-6 " pathEditMode="relative" rAng="0" ptsTypes="AA">
                                      <p:cBhvr>
                                        <p:cTn id="44" dur="600" spd="-100000" fill="hold"/>
                                        <p:tgtEl>
                                          <p:spTgt spid="100"/>
                                        </p:tgtEl>
                                        <p:attrNameLst>
                                          <p:attrName>ppt_x</p:attrName>
                                          <p:attrName>ppt_y</p:attrName>
                                        </p:attrNameLst>
                                      </p:cBhvr>
                                      <p:rCtr x="-1836" y="0"/>
                                    </p:animMotion>
                                  </p:childTnLst>
                                </p:cTn>
                              </p:par>
                              <p:par>
                                <p:cTn id="45" presetID="10" presetClass="entr" presetSubtype="0" fill="hold" grpId="0" nodeType="withEffect">
                                  <p:stCondLst>
                                    <p:cond delay="15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42" presetClass="path" presetSubtype="0" decel="100000" fill="hold" grpId="1" nodeType="withEffect">
                                  <p:stCondLst>
                                    <p:cond delay="150"/>
                                  </p:stCondLst>
                                  <p:childTnLst>
                                    <p:animMotion origin="layout" path="M -2.91667E-6 1.11111E-6 L -0.03672 1.11111E-6 " pathEditMode="relative" rAng="0" ptsTypes="AA">
                                      <p:cBhvr>
                                        <p:cTn id="49" dur="600" spd="-100000" fill="hold"/>
                                        <p:tgtEl>
                                          <p:spTgt spid="44"/>
                                        </p:tgtEl>
                                        <p:attrNameLst>
                                          <p:attrName>ppt_x</p:attrName>
                                          <p:attrName>ppt_y</p:attrName>
                                        </p:attrNameLst>
                                      </p:cBhvr>
                                      <p:rCtr x="-1836" y="0"/>
                                    </p:animMotion>
                                  </p:childTnLst>
                                </p:cTn>
                              </p:par>
                              <p:par>
                                <p:cTn id="50" presetID="10" presetClass="entr" presetSubtype="0" fill="hold" grpId="0" nodeType="withEffect">
                                  <p:stCondLst>
                                    <p:cond delay="15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42" presetClass="path" presetSubtype="0" decel="100000" fill="hold" grpId="1" nodeType="withEffect">
                                  <p:stCondLst>
                                    <p:cond delay="150"/>
                                  </p:stCondLst>
                                  <p:childTnLst>
                                    <p:animMotion origin="layout" path="M -3.125E-6 1.85185E-6 L -0.03672 1.85185E-6 " pathEditMode="relative" rAng="0" ptsTypes="AA">
                                      <p:cBhvr>
                                        <p:cTn id="54" dur="600" spd="-100000" fill="hold"/>
                                        <p:tgtEl>
                                          <p:spTgt spid="20"/>
                                        </p:tgtEl>
                                        <p:attrNameLst>
                                          <p:attrName>ppt_x</p:attrName>
                                          <p:attrName>ppt_y</p:attrName>
                                        </p:attrNameLst>
                                      </p:cBhvr>
                                      <p:rCtr x="-1836" y="0"/>
                                    </p:animMotion>
                                  </p:childTnLst>
                                </p:cTn>
                              </p:par>
                              <p:par>
                                <p:cTn id="55" presetID="10" presetClass="entr" presetSubtype="0" fill="hold" grpId="0" nodeType="withEffect">
                                  <p:stCondLst>
                                    <p:cond delay="15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42" presetClass="path" presetSubtype="0" decel="100000" fill="hold" grpId="1" nodeType="withEffect">
                                  <p:stCondLst>
                                    <p:cond delay="150"/>
                                  </p:stCondLst>
                                  <p:childTnLst>
                                    <p:animMotion origin="layout" path="M -3.125E-6 4.07407E-6 L -0.03672 4.07407E-6 " pathEditMode="relative" rAng="0" ptsTypes="AA">
                                      <p:cBhvr>
                                        <p:cTn id="59" dur="600" spd="-100000" fill="hold"/>
                                        <p:tgtEl>
                                          <p:spTgt spid="11"/>
                                        </p:tgtEl>
                                        <p:attrNameLst>
                                          <p:attrName>ppt_x</p:attrName>
                                          <p:attrName>ppt_y</p:attrName>
                                        </p:attrNameLst>
                                      </p:cBhvr>
                                      <p:rCtr x="-1836" y="0"/>
                                    </p:animMotion>
                                  </p:childTnLst>
                                </p:cTn>
                              </p:par>
                              <p:par>
                                <p:cTn id="60" presetID="10" presetClass="entr" presetSubtype="0" fill="hold" nodeType="withEffect">
                                  <p:stCondLst>
                                    <p:cond delay="15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500"/>
                                        <p:tgtEl>
                                          <p:spTgt spid="52"/>
                                        </p:tgtEl>
                                      </p:cBhvr>
                                    </p:animEffect>
                                  </p:childTnLst>
                                </p:cTn>
                              </p:par>
                              <p:par>
                                <p:cTn id="63" presetID="42" presetClass="path" presetSubtype="0" decel="100000" fill="hold" nodeType="withEffect">
                                  <p:stCondLst>
                                    <p:cond delay="150"/>
                                  </p:stCondLst>
                                  <p:childTnLst>
                                    <p:animMotion origin="layout" path="M -3.125E-6 -4.81481E-6 L -0.03672 -4.81481E-6 " pathEditMode="relative" rAng="0" ptsTypes="AA">
                                      <p:cBhvr>
                                        <p:cTn id="64" dur="600" spd="-100000" fill="hold"/>
                                        <p:tgtEl>
                                          <p:spTgt spid="52"/>
                                        </p:tgtEl>
                                        <p:attrNameLst>
                                          <p:attrName>ppt_x</p:attrName>
                                          <p:attrName>ppt_y</p:attrName>
                                        </p:attrNameLst>
                                      </p:cBhvr>
                                      <p:rCtr x="-1836" y="0"/>
                                    </p:animMotion>
                                  </p:childTnLst>
                                </p:cTn>
                              </p:par>
                              <p:par>
                                <p:cTn id="65" presetID="10" presetClass="entr" presetSubtype="0" fill="hold" grpId="0" nodeType="withEffect">
                                  <p:stCondLst>
                                    <p:cond delay="30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42" presetClass="path" presetSubtype="0" decel="100000" fill="hold" grpId="1" nodeType="withEffect">
                                  <p:stCondLst>
                                    <p:cond delay="300"/>
                                  </p:stCondLst>
                                  <p:childTnLst>
                                    <p:animMotion origin="layout" path="M 4.16667E-6 7.40741E-7 L -0.03672 7.40741E-7 " pathEditMode="relative" rAng="0" ptsTypes="AA">
                                      <p:cBhvr>
                                        <p:cTn id="69" dur="600" spd="-100000" fill="hold"/>
                                        <p:tgtEl>
                                          <p:spTgt spid="41"/>
                                        </p:tgtEl>
                                        <p:attrNameLst>
                                          <p:attrName>ppt_x</p:attrName>
                                          <p:attrName>ppt_y</p:attrName>
                                        </p:attrNameLst>
                                      </p:cBhvr>
                                      <p:rCtr x="-1836" y="0"/>
                                    </p:animMotion>
                                  </p:childTnLst>
                                </p:cTn>
                              </p:par>
                              <p:par>
                                <p:cTn id="70" presetID="10" presetClass="entr" presetSubtype="0" fill="hold" nodeType="withEffect">
                                  <p:stCondLst>
                                    <p:cond delay="300"/>
                                  </p:stCondLst>
                                  <p:childTnLst>
                                    <p:set>
                                      <p:cBhvr>
                                        <p:cTn id="71" dur="1" fill="hold">
                                          <p:stCondLst>
                                            <p:cond delay="0"/>
                                          </p:stCondLst>
                                        </p:cTn>
                                        <p:tgtEl>
                                          <p:spTgt spid="63"/>
                                        </p:tgtEl>
                                        <p:attrNameLst>
                                          <p:attrName>style.visibility</p:attrName>
                                        </p:attrNameLst>
                                      </p:cBhvr>
                                      <p:to>
                                        <p:strVal val="visible"/>
                                      </p:to>
                                    </p:set>
                                    <p:animEffect transition="in" filter="fade">
                                      <p:cBhvr>
                                        <p:cTn id="72" dur="500"/>
                                        <p:tgtEl>
                                          <p:spTgt spid="63"/>
                                        </p:tgtEl>
                                      </p:cBhvr>
                                    </p:animEffect>
                                  </p:childTnLst>
                                </p:cTn>
                              </p:par>
                              <p:par>
                                <p:cTn id="73" presetID="42" presetClass="path" presetSubtype="0" decel="100000" fill="hold" nodeType="withEffect">
                                  <p:stCondLst>
                                    <p:cond delay="300"/>
                                  </p:stCondLst>
                                  <p:childTnLst>
                                    <p:animMotion origin="layout" path="M 4.16667E-6 5.55112E-17 L -0.03672 5.55112E-17 " pathEditMode="relative" rAng="0" ptsTypes="AA">
                                      <p:cBhvr>
                                        <p:cTn id="74" dur="600" spd="-100000" fill="hold"/>
                                        <p:tgtEl>
                                          <p:spTgt spid="63"/>
                                        </p:tgtEl>
                                        <p:attrNameLst>
                                          <p:attrName>ppt_x</p:attrName>
                                          <p:attrName>ppt_y</p:attrName>
                                        </p:attrNameLst>
                                      </p:cBhvr>
                                      <p:rCtr x="-1836" y="0"/>
                                    </p:animMotion>
                                  </p:childTnLst>
                                </p:cTn>
                              </p:par>
                              <p:par>
                                <p:cTn id="75" presetID="10" presetClass="entr" presetSubtype="0" fill="hold" nodeType="withEffect">
                                  <p:stCondLst>
                                    <p:cond delay="300"/>
                                  </p:stCondLst>
                                  <p:childTnLst>
                                    <p:set>
                                      <p:cBhvr>
                                        <p:cTn id="76" dur="1" fill="hold">
                                          <p:stCondLst>
                                            <p:cond delay="0"/>
                                          </p:stCondLst>
                                        </p:cTn>
                                        <p:tgtEl>
                                          <p:spTgt spid="104"/>
                                        </p:tgtEl>
                                        <p:attrNameLst>
                                          <p:attrName>style.visibility</p:attrName>
                                        </p:attrNameLst>
                                      </p:cBhvr>
                                      <p:to>
                                        <p:strVal val="visible"/>
                                      </p:to>
                                    </p:set>
                                    <p:animEffect transition="in" filter="fade">
                                      <p:cBhvr>
                                        <p:cTn id="77" dur="500"/>
                                        <p:tgtEl>
                                          <p:spTgt spid="104"/>
                                        </p:tgtEl>
                                      </p:cBhvr>
                                    </p:animEffect>
                                  </p:childTnLst>
                                </p:cTn>
                              </p:par>
                              <p:par>
                                <p:cTn id="78" presetID="42" presetClass="path" presetSubtype="0" decel="100000" fill="hold" nodeType="withEffect">
                                  <p:stCondLst>
                                    <p:cond delay="300"/>
                                  </p:stCondLst>
                                  <p:childTnLst>
                                    <p:animMotion origin="layout" path="M 4.16667E-6 1.11111E-6 L -0.03672 1.11111E-6 " pathEditMode="relative" rAng="0" ptsTypes="AA">
                                      <p:cBhvr>
                                        <p:cTn id="79" dur="600" spd="-100000" fill="hold"/>
                                        <p:tgtEl>
                                          <p:spTgt spid="104"/>
                                        </p:tgtEl>
                                        <p:attrNameLst>
                                          <p:attrName>ppt_x</p:attrName>
                                          <p:attrName>ppt_y</p:attrName>
                                        </p:attrNameLst>
                                      </p:cBhvr>
                                      <p:rCtr x="-1836" y="0"/>
                                    </p:animMotion>
                                  </p:childTnLst>
                                </p:cTn>
                              </p:par>
                              <p:par>
                                <p:cTn id="80" presetID="10" presetClass="entr" presetSubtype="0" fill="hold" grpId="0" nodeType="withEffect">
                                  <p:stCondLst>
                                    <p:cond delay="3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grpId="1" nodeType="withEffect">
                                  <p:stCondLst>
                                    <p:cond delay="300"/>
                                  </p:stCondLst>
                                  <p:childTnLst>
                                    <p:animMotion origin="layout" path="M 4.16667E-6 1.11111E-6 L -0.03672 1.11111E-6 " pathEditMode="relative" rAng="0" ptsTypes="AA">
                                      <p:cBhvr>
                                        <p:cTn id="84" dur="600" spd="-100000" fill="hold"/>
                                        <p:tgtEl>
                                          <p:spTgt spid="45"/>
                                        </p:tgtEl>
                                        <p:attrNameLst>
                                          <p:attrName>ppt_x</p:attrName>
                                          <p:attrName>ppt_y</p:attrName>
                                        </p:attrNameLst>
                                      </p:cBhvr>
                                      <p:rCtr x="-1836" y="0"/>
                                    </p:animMotion>
                                  </p:childTnLst>
                                </p:cTn>
                              </p:par>
                              <p:par>
                                <p:cTn id="85" presetID="10" presetClass="entr" presetSubtype="0" fill="hold" grpId="0" nodeType="withEffect">
                                  <p:stCondLst>
                                    <p:cond delay="3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42" presetClass="path" presetSubtype="0" decel="100000" fill="hold" grpId="1" nodeType="withEffect">
                                  <p:stCondLst>
                                    <p:cond delay="300"/>
                                  </p:stCondLst>
                                  <p:childTnLst>
                                    <p:animMotion origin="layout" path="M 4.16667E-6 1.85185E-6 L -0.03672 1.85185E-6 " pathEditMode="relative" rAng="0" ptsTypes="AA">
                                      <p:cBhvr>
                                        <p:cTn id="89" dur="600" spd="-100000" fill="hold"/>
                                        <p:tgtEl>
                                          <p:spTgt spid="22"/>
                                        </p:tgtEl>
                                        <p:attrNameLst>
                                          <p:attrName>ppt_x</p:attrName>
                                          <p:attrName>ppt_y</p:attrName>
                                        </p:attrNameLst>
                                      </p:cBhvr>
                                      <p:rCtr x="-1836" y="0"/>
                                    </p:animMotion>
                                  </p:childTnLst>
                                </p:cTn>
                              </p:par>
                              <p:par>
                                <p:cTn id="90" presetID="10" presetClass="entr" presetSubtype="0" fill="hold" grpId="0" nodeType="withEffect">
                                  <p:stCondLst>
                                    <p:cond delay="300"/>
                                  </p:stCondLst>
                                  <p:childTnLst>
                                    <p:set>
                                      <p:cBhvr>
                                        <p:cTn id="91" dur="1" fill="hold">
                                          <p:stCondLst>
                                            <p:cond delay="0"/>
                                          </p:stCondLst>
                                        </p:cTn>
                                        <p:tgtEl>
                                          <p:spTgt spid="14"/>
                                        </p:tgtEl>
                                        <p:attrNameLst>
                                          <p:attrName>style.visibility</p:attrName>
                                        </p:attrNameLst>
                                      </p:cBhvr>
                                      <p:to>
                                        <p:strVal val="visible"/>
                                      </p:to>
                                    </p:set>
                                    <p:animEffect transition="in" filter="fade">
                                      <p:cBhvr>
                                        <p:cTn id="92" dur="500"/>
                                        <p:tgtEl>
                                          <p:spTgt spid="14"/>
                                        </p:tgtEl>
                                      </p:cBhvr>
                                    </p:animEffect>
                                  </p:childTnLst>
                                </p:cTn>
                              </p:par>
                              <p:par>
                                <p:cTn id="93" presetID="42" presetClass="path" presetSubtype="0" decel="100000" fill="hold" grpId="1" nodeType="withEffect">
                                  <p:stCondLst>
                                    <p:cond delay="300"/>
                                  </p:stCondLst>
                                  <p:childTnLst>
                                    <p:animMotion origin="layout" path="M 4.16667E-6 4.07407E-6 L -0.03672 4.07407E-6 " pathEditMode="relative" rAng="0" ptsTypes="AA">
                                      <p:cBhvr>
                                        <p:cTn id="94" dur="600" spd="-100000" fill="hold"/>
                                        <p:tgtEl>
                                          <p:spTgt spid="14"/>
                                        </p:tgtEl>
                                        <p:attrNameLst>
                                          <p:attrName>ppt_x</p:attrName>
                                          <p:attrName>ppt_y</p:attrName>
                                        </p:attrNameLst>
                                      </p:cBhvr>
                                      <p:rCtr x="-1836" y="0"/>
                                    </p:animMotion>
                                  </p:childTnLst>
                                </p:cTn>
                              </p:par>
                              <p:par>
                                <p:cTn id="95" presetID="10" presetClass="entr" presetSubtype="0" fill="hold" nodeType="withEffect">
                                  <p:stCondLst>
                                    <p:cond delay="450"/>
                                  </p:stCondLst>
                                  <p:childTnLst>
                                    <p:set>
                                      <p:cBhvr>
                                        <p:cTn id="96" dur="1" fill="hold">
                                          <p:stCondLst>
                                            <p:cond delay="0"/>
                                          </p:stCondLst>
                                        </p:cTn>
                                        <p:tgtEl>
                                          <p:spTgt spid="91"/>
                                        </p:tgtEl>
                                        <p:attrNameLst>
                                          <p:attrName>style.visibility</p:attrName>
                                        </p:attrNameLst>
                                      </p:cBhvr>
                                      <p:to>
                                        <p:strVal val="visible"/>
                                      </p:to>
                                    </p:set>
                                    <p:animEffect transition="in" filter="fade">
                                      <p:cBhvr>
                                        <p:cTn id="97" dur="500"/>
                                        <p:tgtEl>
                                          <p:spTgt spid="91"/>
                                        </p:tgtEl>
                                      </p:cBhvr>
                                    </p:animEffect>
                                  </p:childTnLst>
                                </p:cTn>
                              </p:par>
                              <p:par>
                                <p:cTn id="98" presetID="42" presetClass="path" presetSubtype="0" decel="100000" fill="hold" nodeType="withEffect">
                                  <p:stCondLst>
                                    <p:cond delay="450"/>
                                  </p:stCondLst>
                                  <p:childTnLst>
                                    <p:animMotion origin="layout" path="M 1.45833E-6 7.40741E-7 L -0.03672 7.40741E-7 " pathEditMode="relative" rAng="0" ptsTypes="AA">
                                      <p:cBhvr>
                                        <p:cTn id="99" dur="600" spd="-100000" fill="hold"/>
                                        <p:tgtEl>
                                          <p:spTgt spid="91"/>
                                        </p:tgtEl>
                                        <p:attrNameLst>
                                          <p:attrName>ppt_x</p:attrName>
                                          <p:attrName>ppt_y</p:attrName>
                                        </p:attrNameLst>
                                      </p:cBhvr>
                                      <p:rCtr x="-1836" y="0"/>
                                    </p:animMotion>
                                  </p:childTnLst>
                                </p:cTn>
                              </p:par>
                              <p:par>
                                <p:cTn id="100" presetID="10" presetClass="entr" presetSubtype="0" fill="hold" grpId="0" nodeType="withEffect">
                                  <p:stCondLst>
                                    <p:cond delay="45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500"/>
                                        <p:tgtEl>
                                          <p:spTgt spid="42"/>
                                        </p:tgtEl>
                                      </p:cBhvr>
                                    </p:animEffect>
                                  </p:childTnLst>
                                </p:cTn>
                              </p:par>
                              <p:par>
                                <p:cTn id="103" presetID="42" presetClass="path" presetSubtype="0" decel="100000" fill="hold" grpId="1" nodeType="withEffect">
                                  <p:stCondLst>
                                    <p:cond delay="450"/>
                                  </p:stCondLst>
                                  <p:childTnLst>
                                    <p:animMotion origin="layout" path="M 1.45833E-6 7.40741E-7 L -0.03672 7.40741E-7 " pathEditMode="relative" rAng="0" ptsTypes="AA">
                                      <p:cBhvr>
                                        <p:cTn id="104" dur="600" spd="-100000" fill="hold"/>
                                        <p:tgtEl>
                                          <p:spTgt spid="42"/>
                                        </p:tgtEl>
                                        <p:attrNameLst>
                                          <p:attrName>ppt_x</p:attrName>
                                          <p:attrName>ppt_y</p:attrName>
                                        </p:attrNameLst>
                                      </p:cBhvr>
                                      <p:rCtr x="-1836" y="0"/>
                                    </p:animMotion>
                                  </p:childTnLst>
                                </p:cTn>
                              </p:par>
                              <p:par>
                                <p:cTn id="105" presetID="10" presetClass="entr" presetSubtype="0" fill="hold" grpId="0" nodeType="withEffect">
                                  <p:stCondLst>
                                    <p:cond delay="450"/>
                                  </p:stCondLst>
                                  <p:childTnLst>
                                    <p:set>
                                      <p:cBhvr>
                                        <p:cTn id="106" dur="1" fill="hold">
                                          <p:stCondLst>
                                            <p:cond delay="0"/>
                                          </p:stCondLst>
                                        </p:cTn>
                                        <p:tgtEl>
                                          <p:spTgt spid="16"/>
                                        </p:tgtEl>
                                        <p:attrNameLst>
                                          <p:attrName>style.visibility</p:attrName>
                                        </p:attrNameLst>
                                      </p:cBhvr>
                                      <p:to>
                                        <p:strVal val="visible"/>
                                      </p:to>
                                    </p:set>
                                    <p:animEffect transition="in" filter="fade">
                                      <p:cBhvr>
                                        <p:cTn id="107" dur="500"/>
                                        <p:tgtEl>
                                          <p:spTgt spid="16"/>
                                        </p:tgtEl>
                                      </p:cBhvr>
                                    </p:animEffect>
                                  </p:childTnLst>
                                </p:cTn>
                              </p:par>
                              <p:par>
                                <p:cTn id="108" presetID="42" presetClass="path" presetSubtype="0" decel="100000" fill="hold" grpId="1" nodeType="withEffect">
                                  <p:stCondLst>
                                    <p:cond delay="450"/>
                                  </p:stCondLst>
                                  <p:childTnLst>
                                    <p:animMotion origin="layout" path="M 1.45833E-6 4.07407E-6 L -0.03672 4.07407E-6 " pathEditMode="relative" rAng="0" ptsTypes="AA">
                                      <p:cBhvr>
                                        <p:cTn id="109" dur="600" spd="-100000" fill="hold"/>
                                        <p:tgtEl>
                                          <p:spTgt spid="16"/>
                                        </p:tgtEl>
                                        <p:attrNameLst>
                                          <p:attrName>ppt_x</p:attrName>
                                          <p:attrName>ppt_y</p:attrName>
                                        </p:attrNameLst>
                                      </p:cBhvr>
                                      <p:rCtr x="-1836" y="0"/>
                                    </p:animMotion>
                                  </p:childTnLst>
                                </p:cTn>
                              </p:par>
                              <p:par>
                                <p:cTn id="110" presetID="10" presetClass="entr" presetSubtype="0" fill="hold" nodeType="withEffect">
                                  <p:stCondLst>
                                    <p:cond delay="450"/>
                                  </p:stCondLst>
                                  <p:childTnLst>
                                    <p:set>
                                      <p:cBhvr>
                                        <p:cTn id="111" dur="1" fill="hold">
                                          <p:stCondLst>
                                            <p:cond delay="0"/>
                                          </p:stCondLst>
                                        </p:cTn>
                                        <p:tgtEl>
                                          <p:spTgt spid="122"/>
                                        </p:tgtEl>
                                        <p:attrNameLst>
                                          <p:attrName>style.visibility</p:attrName>
                                        </p:attrNameLst>
                                      </p:cBhvr>
                                      <p:to>
                                        <p:strVal val="visible"/>
                                      </p:to>
                                    </p:set>
                                    <p:animEffect transition="in" filter="fade">
                                      <p:cBhvr>
                                        <p:cTn id="112" dur="500"/>
                                        <p:tgtEl>
                                          <p:spTgt spid="122"/>
                                        </p:tgtEl>
                                      </p:cBhvr>
                                    </p:animEffect>
                                  </p:childTnLst>
                                </p:cTn>
                              </p:par>
                              <p:par>
                                <p:cTn id="113" presetID="42" presetClass="path" presetSubtype="0" decel="100000" fill="hold" nodeType="withEffect">
                                  <p:stCondLst>
                                    <p:cond delay="450"/>
                                  </p:stCondLst>
                                  <p:childTnLst>
                                    <p:animMotion origin="layout" path="M 1.45833E-6 1.11111E-6 L -0.03672 1.11111E-6 " pathEditMode="relative" rAng="0" ptsTypes="AA">
                                      <p:cBhvr>
                                        <p:cTn id="114" dur="600" spd="-100000" fill="hold"/>
                                        <p:tgtEl>
                                          <p:spTgt spid="122"/>
                                        </p:tgtEl>
                                        <p:attrNameLst>
                                          <p:attrName>ppt_x</p:attrName>
                                          <p:attrName>ppt_y</p:attrName>
                                        </p:attrNameLst>
                                      </p:cBhvr>
                                      <p:rCtr x="-1836" y="0"/>
                                    </p:animMotion>
                                  </p:childTnLst>
                                </p:cTn>
                              </p:par>
                              <p:par>
                                <p:cTn id="115" presetID="10" presetClass="entr" presetSubtype="0" fill="hold" grpId="0" nodeType="withEffect">
                                  <p:stCondLst>
                                    <p:cond delay="450"/>
                                  </p:stCondLst>
                                  <p:childTnLst>
                                    <p:set>
                                      <p:cBhvr>
                                        <p:cTn id="116" dur="1" fill="hold">
                                          <p:stCondLst>
                                            <p:cond delay="0"/>
                                          </p:stCondLst>
                                        </p:cTn>
                                        <p:tgtEl>
                                          <p:spTgt spid="46"/>
                                        </p:tgtEl>
                                        <p:attrNameLst>
                                          <p:attrName>style.visibility</p:attrName>
                                        </p:attrNameLst>
                                      </p:cBhvr>
                                      <p:to>
                                        <p:strVal val="visible"/>
                                      </p:to>
                                    </p:set>
                                    <p:animEffect transition="in" filter="fade">
                                      <p:cBhvr>
                                        <p:cTn id="117" dur="500"/>
                                        <p:tgtEl>
                                          <p:spTgt spid="46"/>
                                        </p:tgtEl>
                                      </p:cBhvr>
                                    </p:animEffect>
                                  </p:childTnLst>
                                </p:cTn>
                              </p:par>
                              <p:par>
                                <p:cTn id="118" presetID="42" presetClass="path" presetSubtype="0" decel="100000" fill="hold" grpId="1" nodeType="withEffect">
                                  <p:stCondLst>
                                    <p:cond delay="450"/>
                                  </p:stCondLst>
                                  <p:childTnLst>
                                    <p:animMotion origin="layout" path="M 1.45833E-6 1.11111E-6 L -0.03672 1.11111E-6 " pathEditMode="relative" rAng="0" ptsTypes="AA">
                                      <p:cBhvr>
                                        <p:cTn id="119" dur="600" spd="-100000" fill="hold"/>
                                        <p:tgtEl>
                                          <p:spTgt spid="46"/>
                                        </p:tgtEl>
                                        <p:attrNameLst>
                                          <p:attrName>ppt_x</p:attrName>
                                          <p:attrName>ppt_y</p:attrName>
                                        </p:attrNameLst>
                                      </p:cBhvr>
                                      <p:rCtr x="-1836" y="0"/>
                                    </p:animMotion>
                                  </p:childTnLst>
                                </p:cTn>
                              </p:par>
                              <p:par>
                                <p:cTn id="120" presetID="10" presetClass="entr" presetSubtype="0" fill="hold" grpId="0" nodeType="withEffect">
                                  <p:stCondLst>
                                    <p:cond delay="45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500"/>
                                        <p:tgtEl>
                                          <p:spTgt spid="24"/>
                                        </p:tgtEl>
                                      </p:cBhvr>
                                    </p:animEffect>
                                  </p:childTnLst>
                                </p:cTn>
                              </p:par>
                              <p:par>
                                <p:cTn id="123" presetID="42" presetClass="path" presetSubtype="0" decel="100000" fill="hold" grpId="1" nodeType="withEffect">
                                  <p:stCondLst>
                                    <p:cond delay="450"/>
                                  </p:stCondLst>
                                  <p:childTnLst>
                                    <p:animMotion origin="layout" path="M 1.45833E-6 1.85185E-6 L -0.03672 1.85185E-6 " pathEditMode="relative" rAng="0" ptsTypes="AA">
                                      <p:cBhvr>
                                        <p:cTn id="124" dur="600" spd="-100000" fill="hold"/>
                                        <p:tgtEl>
                                          <p:spTgt spid="24"/>
                                        </p:tgtEl>
                                        <p:attrNameLst>
                                          <p:attrName>ppt_x</p:attrName>
                                          <p:attrName>ppt_y</p:attrName>
                                        </p:attrNameLst>
                                      </p:cBhvr>
                                      <p:rCtr x="-1836" y="0"/>
                                    </p:animMotion>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12"/>
                                        </p:tgtEl>
                                        <p:attrNameLst>
                                          <p:attrName>style.visibility</p:attrName>
                                        </p:attrNameLst>
                                      </p:cBhvr>
                                      <p:to>
                                        <p:strVal val="visible"/>
                                      </p:to>
                                    </p:set>
                                    <p:animEffect transition="in" filter="fade">
                                      <p:cBhvr>
                                        <p:cTn id="129" dur="500"/>
                                        <p:tgtEl>
                                          <p:spTgt spid="12"/>
                                        </p:tgtEl>
                                      </p:cBhvr>
                                    </p:animEffect>
                                  </p:childTnLst>
                                </p:cTn>
                              </p:par>
                              <p:par>
                                <p:cTn id="130" presetID="16" presetClass="entr" presetSubtype="37" fill="hold" nodeType="withEffect">
                                  <p:stCondLst>
                                    <p:cond delay="0"/>
                                  </p:stCondLst>
                                  <p:childTnLst>
                                    <p:set>
                                      <p:cBhvr>
                                        <p:cTn id="131" dur="1" fill="hold">
                                          <p:stCondLst>
                                            <p:cond delay="0"/>
                                          </p:stCondLst>
                                        </p:cTn>
                                        <p:tgtEl>
                                          <p:spTgt spid="10"/>
                                        </p:tgtEl>
                                        <p:attrNameLst>
                                          <p:attrName>style.visibility</p:attrName>
                                        </p:attrNameLst>
                                      </p:cBhvr>
                                      <p:to>
                                        <p:strVal val="visible"/>
                                      </p:to>
                                    </p:set>
                                    <p:animEffect transition="in" filter="barn(outVertical)">
                                      <p:cBhvr>
                                        <p:cTn id="1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1" grpId="0"/>
      <p:bldP spid="11" grpId="1"/>
      <p:bldP spid="14" grpId="0"/>
      <p:bldP spid="14" grpId="1"/>
      <p:bldP spid="16" grpId="0"/>
      <p:bldP spid="16" grpId="1"/>
      <p:bldP spid="18" grpId="0"/>
      <p:bldP spid="18" grpId="1"/>
      <p:bldP spid="20" grpId="0"/>
      <p:bldP spid="20" grpId="1"/>
      <p:bldP spid="22" grpId="0"/>
      <p:bldP spid="22" grpId="1"/>
      <p:bldP spid="24" grpId="0"/>
      <p:bldP spid="24" grpId="1"/>
      <p:bldP spid="12" grpId="0"/>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EFAF2E1-C4EC-45A6-B706-DA7AF397E7D1}"/>
              </a:ext>
            </a:extLst>
          </p:cNvPr>
          <p:cNvGrpSpPr/>
          <p:nvPr/>
        </p:nvGrpSpPr>
        <p:grpSpPr>
          <a:xfrm>
            <a:off x="4684341" y="3104994"/>
            <a:ext cx="2737187" cy="387144"/>
            <a:chOff x="2762943" y="2876917"/>
            <a:chExt cx="2737187" cy="387144"/>
          </a:xfrm>
        </p:grpSpPr>
        <p:cxnSp>
          <p:nvCxnSpPr>
            <p:cNvPr id="22" name="Straight Connector 21">
              <a:extLst>
                <a:ext uri="{FF2B5EF4-FFF2-40B4-BE49-F238E27FC236}">
                  <a16:creationId xmlns:a16="http://schemas.microsoft.com/office/drawing/2014/main" id="{2F2841CC-BA41-4176-AE6B-85065B9C46E8}"/>
                </a:ext>
                <a:ext uri="{C183D7F6-B498-43B3-948B-1728B52AA6E4}">
                  <adec:decorative xmlns:adec="http://schemas.microsoft.com/office/drawing/2017/decorative" val="1"/>
                </a:ext>
              </a:extLst>
            </p:cNvPr>
            <p:cNvCxnSpPr>
              <a:cxnSpLocks/>
            </p:cNvCxnSpPr>
            <p:nvPr/>
          </p:nvCxnSpPr>
          <p:spPr>
            <a:xfrm flipH="1">
              <a:off x="2762943" y="2876917"/>
              <a:ext cx="2737187"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03C8729-0AE0-4B34-9E36-1DF510FE85DF}"/>
                </a:ext>
                <a:ext uri="{C183D7F6-B498-43B3-948B-1728B52AA6E4}">
                  <adec:decorative xmlns:adec="http://schemas.microsoft.com/office/drawing/2017/decorative" val="1"/>
                </a:ext>
              </a:extLst>
            </p:cNvPr>
            <p:cNvCxnSpPr>
              <a:cxnSpLocks/>
            </p:cNvCxnSpPr>
            <p:nvPr/>
          </p:nvCxnSpPr>
          <p:spPr>
            <a:xfrm flipV="1">
              <a:off x="5500130" y="2876918"/>
              <a:ext cx="0" cy="387143"/>
            </a:xfrm>
            <a:prstGeom prst="line">
              <a:avLst/>
            </a:prstGeom>
            <a:ln w="12700">
              <a:solidFill>
                <a:schemeClr val="tx2"/>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2799CBF-EDAB-490D-AA7A-69BC467A5E98}"/>
              </a:ext>
            </a:extLst>
          </p:cNvPr>
          <p:cNvSpPr>
            <a:spLocks noGrp="1"/>
          </p:cNvSpPr>
          <p:nvPr>
            <p:ph type="title"/>
          </p:nvPr>
        </p:nvSpPr>
        <p:spPr/>
        <p:txBody>
          <a:bodyPr/>
          <a:lstStyle/>
          <a:p>
            <a:r>
              <a:rPr lang="en-US"/>
              <a:t>Azure SQL Database supports JSON</a:t>
            </a:r>
          </a:p>
        </p:txBody>
      </p:sp>
      <p:sp>
        <p:nvSpPr>
          <p:cNvPr id="3" name="Text Placeholder 2">
            <a:extLst>
              <a:ext uri="{FF2B5EF4-FFF2-40B4-BE49-F238E27FC236}">
                <a16:creationId xmlns:a16="http://schemas.microsoft.com/office/drawing/2014/main" id="{18080F5B-19C2-4843-A286-15D44394593C}"/>
              </a:ext>
            </a:extLst>
          </p:cNvPr>
          <p:cNvSpPr>
            <a:spLocks noGrp="1"/>
          </p:cNvSpPr>
          <p:nvPr>
            <p:ph sz="quarter" idx="10"/>
          </p:nvPr>
        </p:nvSpPr>
        <p:spPr>
          <a:xfrm>
            <a:off x="584200" y="1435100"/>
            <a:ext cx="11018838" cy="947952"/>
          </a:xfrm>
        </p:spPr>
        <p:txBody>
          <a:bodyPr/>
          <a:lstStyle/>
          <a:p>
            <a:pPr marL="0" indent="0">
              <a:buNone/>
            </a:pPr>
            <a:r>
              <a:rPr lang="en-US" dirty="0"/>
              <a:t>Storage, manipulation and creation of JSON documents supported</a:t>
            </a:r>
          </a:p>
          <a:p>
            <a:endParaRPr lang="en-US" dirty="0"/>
          </a:p>
        </p:txBody>
      </p:sp>
      <p:grpSp>
        <p:nvGrpSpPr>
          <p:cNvPr id="29" name="Group 28">
            <a:extLst>
              <a:ext uri="{FF2B5EF4-FFF2-40B4-BE49-F238E27FC236}">
                <a16:creationId xmlns:a16="http://schemas.microsoft.com/office/drawing/2014/main" id="{2880ADC0-3A17-4AA1-ACDE-928B12ABAF94}"/>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30" name="Straight Arrow Connector 29">
              <a:extLst>
                <a:ext uri="{FF2B5EF4-FFF2-40B4-BE49-F238E27FC236}">
                  <a16:creationId xmlns:a16="http://schemas.microsoft.com/office/drawing/2014/main" id="{DA6DF59E-BB98-4A96-AAC0-F3A8203F4C8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CEB4D6C9-1757-40D4-A650-578B23744E7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E0009205-2810-4283-947A-1A4ED57D4F9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A606406C-A2F8-4899-8ADB-A0357C487DD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6D17E434-E9C2-46CD-93A1-2E97C1164C8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7C8C707B-514A-4D01-85AF-5F9088204398}"/>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E3AF699-02F1-47CD-9BD7-D971727E82F5}"/>
                </a:ext>
              </a:extLst>
            </p:cNvPr>
            <p:cNvSpPr txBox="1"/>
            <p:nvPr/>
          </p:nvSpPr>
          <p:spPr>
            <a:xfrm>
              <a:off x="593156" y="6244646"/>
              <a:ext cx="474489"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cs typeface="Arial" pitchFamily="34" charset="0"/>
                </a:rPr>
                <a:t>Database</a:t>
              </a:r>
            </a:p>
          </p:txBody>
        </p:sp>
        <p:sp>
          <p:nvSpPr>
            <p:cNvPr id="37" name="TextBox 36">
              <a:extLst>
                <a:ext uri="{FF2B5EF4-FFF2-40B4-BE49-F238E27FC236}">
                  <a16:creationId xmlns:a16="http://schemas.microsoft.com/office/drawing/2014/main" id="{547A2A82-45BD-4949-BBD7-4640C077B1C6}"/>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API</a:t>
              </a:r>
            </a:p>
          </p:txBody>
        </p:sp>
        <p:sp>
          <p:nvSpPr>
            <p:cNvPr id="38" name="TextBox 37">
              <a:extLst>
                <a:ext uri="{FF2B5EF4-FFF2-40B4-BE49-F238E27FC236}">
                  <a16:creationId xmlns:a16="http://schemas.microsoft.com/office/drawing/2014/main" id="{8B9BD34D-31F3-4098-8623-23AF51D2E077}"/>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Application</a:t>
              </a:r>
            </a:p>
          </p:txBody>
        </p:sp>
        <p:sp>
          <p:nvSpPr>
            <p:cNvPr id="39" name="TextBox 38">
              <a:extLst>
                <a:ext uri="{FF2B5EF4-FFF2-40B4-BE49-F238E27FC236}">
                  <a16:creationId xmlns:a16="http://schemas.microsoft.com/office/drawing/2014/main" id="{505EBFEF-F645-483D-98B9-F1800E7C3945}"/>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Solution</a:t>
              </a:r>
            </a:p>
          </p:txBody>
        </p:sp>
        <p:sp>
          <p:nvSpPr>
            <p:cNvPr id="40" name="TextBox 39">
              <a:extLst>
                <a:ext uri="{FF2B5EF4-FFF2-40B4-BE49-F238E27FC236}">
                  <a16:creationId xmlns:a16="http://schemas.microsoft.com/office/drawing/2014/main" id="{842A942A-82FC-4AEE-BB0D-D4292E4EC1E0}"/>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Summary</a:t>
              </a:r>
            </a:p>
          </p:txBody>
        </p:sp>
      </p:grpSp>
      <p:sp>
        <p:nvSpPr>
          <p:cNvPr id="19" name="Rectangle: Top Corners One Rounded and One Snipped 18">
            <a:extLst>
              <a:ext uri="{FF2B5EF4-FFF2-40B4-BE49-F238E27FC236}">
                <a16:creationId xmlns:a16="http://schemas.microsoft.com/office/drawing/2014/main" id="{9958E692-7E80-437E-96DA-A2E708AE5B58}"/>
              </a:ext>
            </a:extLst>
          </p:cNvPr>
          <p:cNvSpPr/>
          <p:nvPr/>
        </p:nvSpPr>
        <p:spPr bwMode="auto">
          <a:xfrm>
            <a:off x="7606724" y="2719507"/>
            <a:ext cx="1566280" cy="772630"/>
          </a:xfrm>
          <a:prstGeom prst="snipRoundRect">
            <a:avLst>
              <a:gd name="adj1" fmla="val 0"/>
              <a:gd name="adj2" fmla="val 275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defTabSz="932472" fontAlgn="base">
              <a:spcBef>
                <a:spcPct val="0"/>
              </a:spcBef>
              <a:spcAft>
                <a:spcPts val="300"/>
              </a:spcAft>
            </a:pPr>
            <a:r>
              <a:rPr lang="en-US" sz="1050" dirty="0">
                <a:solidFill>
                  <a:schemeClr val="accent3"/>
                </a:solidFill>
                <a:latin typeface="+mj-lt"/>
                <a:cs typeface="Segoe UI" pitchFamily="34" charset="0"/>
              </a:rPr>
              <a:t>OPENHJSON</a:t>
            </a:r>
          </a:p>
          <a:p>
            <a:pPr algn="l" defTabSz="932472" fontAlgn="base">
              <a:spcBef>
                <a:spcPct val="0"/>
              </a:spcBef>
              <a:spcAft>
                <a:spcPct val="0"/>
              </a:spcAft>
            </a:pPr>
            <a:r>
              <a:rPr lang="en-US" sz="1050" dirty="0">
                <a:solidFill>
                  <a:schemeClr val="accent3"/>
                </a:solidFill>
                <a:ea typeface="Segoe UI" pitchFamily="34" charset="0"/>
                <a:cs typeface="Segoe UI" pitchFamily="34" charset="0"/>
              </a:rPr>
              <a:t>Transform JSON </a:t>
            </a:r>
            <a:br>
              <a:rPr lang="en-US" sz="1050" dirty="0">
                <a:solidFill>
                  <a:schemeClr val="accent3"/>
                </a:solidFill>
                <a:ea typeface="Segoe UI" pitchFamily="34" charset="0"/>
                <a:cs typeface="Segoe UI" pitchFamily="34" charset="0"/>
              </a:rPr>
            </a:br>
            <a:r>
              <a:rPr lang="en-US" sz="1050" dirty="0">
                <a:solidFill>
                  <a:schemeClr val="accent3"/>
                </a:solidFill>
                <a:ea typeface="Segoe UI" pitchFamily="34" charset="0"/>
                <a:cs typeface="Segoe UI" pitchFamily="34" charset="0"/>
              </a:rPr>
              <a:t>text to table</a:t>
            </a:r>
          </a:p>
        </p:txBody>
      </p:sp>
      <p:graphicFrame>
        <p:nvGraphicFramePr>
          <p:cNvPr id="21" name="Table 8">
            <a:extLst>
              <a:ext uri="{FF2B5EF4-FFF2-40B4-BE49-F238E27FC236}">
                <a16:creationId xmlns:a16="http://schemas.microsoft.com/office/drawing/2014/main" id="{E6702A9B-94C4-4697-9551-6C373B0D4669}"/>
              </a:ext>
            </a:extLst>
          </p:cNvPr>
          <p:cNvGraphicFramePr>
            <a:graphicFrameLocks noGrp="1"/>
          </p:cNvGraphicFramePr>
          <p:nvPr>
            <p:extLst>
              <p:ext uri="{D42A27DB-BD31-4B8C-83A1-F6EECF244321}">
                <p14:modId xmlns:p14="http://schemas.microsoft.com/office/powerpoint/2010/main" val="2840925024"/>
              </p:ext>
            </p:extLst>
          </p:nvPr>
        </p:nvGraphicFramePr>
        <p:xfrm>
          <a:off x="5257871" y="3671334"/>
          <a:ext cx="4459289" cy="980544"/>
        </p:xfrm>
        <a:graphic>
          <a:graphicData uri="http://schemas.openxmlformats.org/drawingml/2006/table">
            <a:tbl>
              <a:tblPr firstRow="1" bandRow="1">
                <a:tableStyleId>{5C22544A-7EE6-4342-B048-85BDC9FD1C3A}</a:tableStyleId>
              </a:tblPr>
              <a:tblGrid>
                <a:gridCol w="773430">
                  <a:extLst>
                    <a:ext uri="{9D8B030D-6E8A-4147-A177-3AD203B41FA5}">
                      <a16:colId xmlns:a16="http://schemas.microsoft.com/office/drawing/2014/main" val="3276653265"/>
                    </a:ext>
                  </a:extLst>
                </a:gridCol>
                <a:gridCol w="1510030">
                  <a:extLst>
                    <a:ext uri="{9D8B030D-6E8A-4147-A177-3AD203B41FA5}">
                      <a16:colId xmlns:a16="http://schemas.microsoft.com/office/drawing/2014/main" val="853652749"/>
                    </a:ext>
                  </a:extLst>
                </a:gridCol>
                <a:gridCol w="854393">
                  <a:extLst>
                    <a:ext uri="{9D8B030D-6E8A-4147-A177-3AD203B41FA5}">
                      <a16:colId xmlns:a16="http://schemas.microsoft.com/office/drawing/2014/main" val="2672638952"/>
                    </a:ext>
                  </a:extLst>
                </a:gridCol>
                <a:gridCol w="549593">
                  <a:extLst>
                    <a:ext uri="{9D8B030D-6E8A-4147-A177-3AD203B41FA5}">
                      <a16:colId xmlns:a16="http://schemas.microsoft.com/office/drawing/2014/main" val="984076747"/>
                    </a:ext>
                  </a:extLst>
                </a:gridCol>
                <a:gridCol w="771843">
                  <a:extLst>
                    <a:ext uri="{9D8B030D-6E8A-4147-A177-3AD203B41FA5}">
                      <a16:colId xmlns:a16="http://schemas.microsoft.com/office/drawing/2014/main" val="3621371868"/>
                    </a:ext>
                  </a:extLst>
                </a:gridCol>
              </a:tblGrid>
              <a:tr h="326848">
                <a:tc>
                  <a:txBody>
                    <a:bodyPr/>
                    <a:lstStyle/>
                    <a:p>
                      <a:r>
                        <a:rPr lang="en-US" sz="1100" b="0" dirty="0">
                          <a:latin typeface="+mj-lt"/>
                        </a:rPr>
                        <a:t>Number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100" b="0" dirty="0">
                          <a:latin typeface="+mj-lt"/>
                        </a:rPr>
                        <a:t>Date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100" b="0" dirty="0">
                          <a:latin typeface="+mj-lt"/>
                        </a:rPr>
                        <a:t>Customer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100" b="0" dirty="0">
                          <a:latin typeface="+mj-lt"/>
                        </a:rPr>
                        <a:t>Price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100" b="0" dirty="0">
                          <a:latin typeface="+mj-lt"/>
                        </a:rPr>
                        <a:t>Quantity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4095723133"/>
                  </a:ext>
                </a:extLst>
              </a:tr>
              <a:tr h="326848">
                <a:tc>
                  <a:txBody>
                    <a:bodyPr/>
                    <a:lstStyle/>
                    <a:p>
                      <a:r>
                        <a:rPr lang="en-US" sz="1100" dirty="0"/>
                        <a:t>SO43659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r>
                        <a:rPr lang="en-US" sz="1100" dirty="0"/>
                        <a:t>2011-05-31T00:00:00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r>
                        <a:rPr lang="en-US" sz="1100" dirty="0"/>
                        <a:t>MSFT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r>
                        <a:rPr lang="en-US" sz="1100" dirty="0"/>
                        <a:t>59.99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r>
                        <a:rPr lang="en-US" sz="1100" dirty="0"/>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877596079"/>
                  </a:ext>
                </a:extLst>
              </a:tr>
              <a:tr h="326848">
                <a:tc>
                  <a:txBody>
                    <a:bodyPr/>
                    <a:lstStyle/>
                    <a:p>
                      <a:r>
                        <a:rPr lang="en-US" sz="1100" dirty="0"/>
                        <a:t>SO43661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r>
                        <a:rPr lang="en-US" sz="1100" dirty="0"/>
                        <a:t>2011-06-01T00:00:00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r>
                        <a:rPr lang="en-US" sz="1100" dirty="0"/>
                        <a:t>Nokia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r>
                        <a:rPr lang="en-US" sz="1100" dirty="0"/>
                        <a:t>24.99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r>
                        <a:rPr lang="en-US" sz="1100" dirty="0"/>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3686063145"/>
                  </a:ext>
                </a:extLst>
              </a:tr>
            </a:tbl>
          </a:graphicData>
        </a:graphic>
      </p:graphicFrame>
      <p:sp>
        <p:nvSpPr>
          <p:cNvPr id="20" name="Rectangle: Top Corners One Rounded and One Snipped 19">
            <a:extLst>
              <a:ext uri="{FF2B5EF4-FFF2-40B4-BE49-F238E27FC236}">
                <a16:creationId xmlns:a16="http://schemas.microsoft.com/office/drawing/2014/main" id="{B2C5F4BD-6A98-4A67-A0CA-184558449834}"/>
              </a:ext>
            </a:extLst>
          </p:cNvPr>
          <p:cNvSpPr/>
          <p:nvPr/>
        </p:nvSpPr>
        <p:spPr bwMode="auto">
          <a:xfrm>
            <a:off x="7606724" y="4831902"/>
            <a:ext cx="1566280" cy="772630"/>
          </a:xfrm>
          <a:prstGeom prst="snipRoundRect">
            <a:avLst>
              <a:gd name="adj1" fmla="val 0"/>
              <a:gd name="adj2" fmla="val 27536"/>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300"/>
              </a:spcAft>
            </a:pPr>
            <a:r>
              <a:rPr lang="en-US" sz="1050" dirty="0">
                <a:solidFill>
                  <a:schemeClr val="tx2"/>
                </a:solidFill>
                <a:latin typeface="+mj-lt"/>
                <a:ea typeface="Segoe UI" pitchFamily="34" charset="0"/>
                <a:cs typeface="Segoe UI" pitchFamily="34" charset="0"/>
              </a:rPr>
              <a:t>FOR JSON</a:t>
            </a:r>
          </a:p>
          <a:p>
            <a:pPr algn="l" defTabSz="932472" fontAlgn="base">
              <a:spcBef>
                <a:spcPct val="0"/>
              </a:spcBef>
              <a:spcAft>
                <a:spcPct val="0"/>
              </a:spcAft>
            </a:pPr>
            <a:r>
              <a:rPr lang="en-US" sz="1050" dirty="0">
                <a:solidFill>
                  <a:schemeClr val="tx2"/>
                </a:solidFill>
                <a:ea typeface="Segoe UI" pitchFamily="34" charset="0"/>
                <a:cs typeface="Segoe UI" pitchFamily="34" charset="0"/>
              </a:rPr>
              <a:t>Formats results set</a:t>
            </a:r>
            <a:br>
              <a:rPr lang="en-US" sz="1050" dirty="0">
                <a:solidFill>
                  <a:schemeClr val="tx2"/>
                </a:solidFill>
                <a:ea typeface="Segoe UI" pitchFamily="34" charset="0"/>
                <a:cs typeface="Segoe UI" pitchFamily="34" charset="0"/>
              </a:rPr>
            </a:br>
            <a:r>
              <a:rPr lang="en-US" sz="1050" dirty="0">
                <a:solidFill>
                  <a:schemeClr val="tx2"/>
                </a:solidFill>
                <a:ea typeface="Segoe UI" pitchFamily="34" charset="0"/>
                <a:cs typeface="Segoe UI" pitchFamily="34" charset="0"/>
              </a:rPr>
              <a:t>as JSON text</a:t>
            </a:r>
          </a:p>
        </p:txBody>
      </p:sp>
      <p:sp>
        <p:nvSpPr>
          <p:cNvPr id="17" name="Rectangle 16">
            <a:extLst>
              <a:ext uri="{FF2B5EF4-FFF2-40B4-BE49-F238E27FC236}">
                <a16:creationId xmlns:a16="http://schemas.microsoft.com/office/drawing/2014/main" id="{7148F3A3-149B-4470-91F5-AC68704991D3}"/>
              </a:ext>
            </a:extLst>
          </p:cNvPr>
          <p:cNvSpPr/>
          <p:nvPr/>
        </p:nvSpPr>
        <p:spPr bwMode="auto">
          <a:xfrm>
            <a:off x="2685810" y="2870521"/>
            <a:ext cx="2279730" cy="25821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000" dirty="0">
                <a:solidFill>
                  <a:schemeClr val="tx1"/>
                </a:solidFill>
                <a:ea typeface="Segoe UI" pitchFamily="34" charset="0"/>
                <a:cs typeface="Segoe UI" pitchFamily="34" charset="0"/>
              </a:rPr>
              <a:t>[</a:t>
            </a:r>
          </a:p>
          <a:p>
            <a:pPr marL="114300" algn="l" defTabSz="932472" fontAlgn="base">
              <a:spcBef>
                <a:spcPct val="0"/>
              </a:spcBef>
              <a:spcAft>
                <a:spcPct val="0"/>
              </a:spcAft>
            </a:pPr>
            <a:r>
              <a:rPr lang="en-US" sz="1000" dirty="0">
                <a:solidFill>
                  <a:schemeClr val="tx1"/>
                </a:solidFill>
                <a:ea typeface="Segoe UI" pitchFamily="34" charset="0"/>
                <a:cs typeface="Segoe UI" pitchFamily="34" charset="0"/>
              </a:rPr>
              <a:t>{</a:t>
            </a:r>
          </a:p>
          <a:p>
            <a:pPr marL="228600" algn="l" defTabSz="932472" fontAlgn="base">
              <a:spcBef>
                <a:spcPct val="0"/>
              </a:spcBef>
              <a:spcAft>
                <a:spcPct val="0"/>
              </a:spcAft>
            </a:pPr>
            <a:r>
              <a:rPr lang="en-US" sz="1000" dirty="0">
                <a:solidFill>
                  <a:schemeClr val="tx1"/>
                </a:solidFill>
                <a:ea typeface="Segoe UI" pitchFamily="34" charset="0"/>
                <a:cs typeface="Segoe UI" pitchFamily="34" charset="0"/>
              </a:rPr>
              <a:t>“Number”:”SO43659”,</a:t>
            </a:r>
          </a:p>
          <a:p>
            <a:pPr marL="228600" algn="l" defTabSz="932472" fontAlgn="base">
              <a:spcBef>
                <a:spcPct val="0"/>
              </a:spcBef>
              <a:spcAft>
                <a:spcPct val="0"/>
              </a:spcAft>
            </a:pPr>
            <a:r>
              <a:rPr lang="en-US" sz="1000" dirty="0">
                <a:solidFill>
                  <a:schemeClr val="tx1"/>
                </a:solidFill>
                <a:ea typeface="Segoe UI" pitchFamily="34" charset="0"/>
                <a:cs typeface="Segoe UI" pitchFamily="34" charset="0"/>
              </a:rPr>
              <a:t>“Date”:”2011-05-31T00:00:00”</a:t>
            </a:r>
          </a:p>
          <a:p>
            <a:pPr marL="228600" algn="l" defTabSz="932472" fontAlgn="base">
              <a:spcBef>
                <a:spcPct val="0"/>
              </a:spcBef>
              <a:spcAft>
                <a:spcPct val="0"/>
              </a:spcAft>
            </a:pPr>
            <a:r>
              <a:rPr lang="en-US" sz="1000" dirty="0">
                <a:solidFill>
                  <a:schemeClr val="tx1"/>
                </a:solidFill>
                <a:ea typeface="Segoe UI" pitchFamily="34" charset="0"/>
                <a:cs typeface="Segoe UI" pitchFamily="34" charset="0"/>
              </a:rPr>
              <a:t>“AccountNumber”:”AW29825”,</a:t>
            </a:r>
          </a:p>
          <a:p>
            <a:pPr marL="228600" algn="l" defTabSz="932472" fontAlgn="base">
              <a:spcBef>
                <a:spcPct val="0"/>
              </a:spcBef>
              <a:spcAft>
                <a:spcPct val="0"/>
              </a:spcAft>
            </a:pPr>
            <a:r>
              <a:rPr lang="en-US" sz="1000" dirty="0">
                <a:solidFill>
                  <a:schemeClr val="tx1"/>
                </a:solidFill>
                <a:ea typeface="Segoe UI" pitchFamily="34" charset="0"/>
                <a:cs typeface="Segoe UI" pitchFamily="34" charset="0"/>
              </a:rPr>
              <a:t>“Price”:59.99,</a:t>
            </a:r>
          </a:p>
          <a:p>
            <a:pPr marL="228600" algn="l" defTabSz="932472" fontAlgn="base">
              <a:spcBef>
                <a:spcPct val="0"/>
              </a:spcBef>
              <a:spcAft>
                <a:spcPct val="0"/>
              </a:spcAft>
            </a:pPr>
            <a:r>
              <a:rPr lang="en-US" sz="1000" dirty="0">
                <a:solidFill>
                  <a:schemeClr val="tx1"/>
                </a:solidFill>
                <a:ea typeface="Segoe UI" pitchFamily="34" charset="0"/>
                <a:cs typeface="Segoe UI" pitchFamily="34" charset="0"/>
              </a:rPr>
              <a:t>“Quantity”:1</a:t>
            </a:r>
          </a:p>
          <a:p>
            <a:pPr marL="114300" algn="l" defTabSz="932472" fontAlgn="base">
              <a:spcBef>
                <a:spcPct val="0"/>
              </a:spcBef>
              <a:spcAft>
                <a:spcPct val="0"/>
              </a:spcAft>
            </a:pPr>
            <a:r>
              <a:rPr lang="en-US" sz="1000" dirty="0">
                <a:solidFill>
                  <a:schemeClr val="tx1"/>
                </a:solidFill>
                <a:ea typeface="Segoe UI" pitchFamily="34" charset="0"/>
                <a:cs typeface="Segoe UI" pitchFamily="34" charset="0"/>
              </a:rPr>
              <a:t>},</a:t>
            </a:r>
          </a:p>
          <a:p>
            <a:pPr marL="114300" algn="l" defTabSz="932472" fontAlgn="base">
              <a:spcBef>
                <a:spcPct val="0"/>
              </a:spcBef>
              <a:spcAft>
                <a:spcPct val="0"/>
              </a:spcAft>
            </a:pPr>
            <a:r>
              <a:rPr lang="en-US" sz="1000" dirty="0">
                <a:solidFill>
                  <a:schemeClr val="tx1"/>
                </a:solidFill>
                <a:ea typeface="Segoe UI" pitchFamily="34" charset="0"/>
                <a:cs typeface="Segoe UI" pitchFamily="34" charset="0"/>
              </a:rPr>
              <a:t>{</a:t>
            </a:r>
          </a:p>
          <a:p>
            <a:pPr marL="228600" algn="l" defTabSz="932472" fontAlgn="base">
              <a:spcBef>
                <a:spcPct val="0"/>
              </a:spcBef>
              <a:spcAft>
                <a:spcPct val="0"/>
              </a:spcAft>
            </a:pPr>
            <a:r>
              <a:rPr lang="en-US" sz="1000" dirty="0">
                <a:solidFill>
                  <a:schemeClr val="tx1"/>
                </a:solidFill>
                <a:ea typeface="Segoe UI" pitchFamily="34" charset="0"/>
                <a:cs typeface="Segoe UI" pitchFamily="34" charset="0"/>
              </a:rPr>
              <a:t>“Number”:”SO43661”,</a:t>
            </a:r>
          </a:p>
          <a:p>
            <a:pPr marL="285750" algn="l" defTabSz="932472" fontAlgn="base">
              <a:spcBef>
                <a:spcPct val="0"/>
              </a:spcBef>
              <a:spcAft>
                <a:spcPct val="0"/>
              </a:spcAft>
            </a:pPr>
            <a:r>
              <a:rPr lang="en-US" sz="1000" dirty="0">
                <a:solidFill>
                  <a:schemeClr val="tx1"/>
                </a:solidFill>
                <a:ea typeface="Segoe UI" pitchFamily="34" charset="0"/>
                <a:cs typeface="Segoe UI" pitchFamily="34" charset="0"/>
              </a:rPr>
              <a:t>“Date”:”2011-06-01T00:00:00”</a:t>
            </a:r>
          </a:p>
          <a:p>
            <a:pPr marL="342900" algn="l" defTabSz="932472" fontAlgn="base">
              <a:spcBef>
                <a:spcPct val="0"/>
              </a:spcBef>
              <a:spcAft>
                <a:spcPct val="0"/>
              </a:spcAft>
            </a:pPr>
            <a:r>
              <a:rPr lang="en-US" sz="1000" dirty="0">
                <a:solidFill>
                  <a:schemeClr val="tx1"/>
                </a:solidFill>
                <a:ea typeface="Segoe UI" pitchFamily="34" charset="0"/>
                <a:cs typeface="Segoe UI" pitchFamily="34" charset="0"/>
              </a:rPr>
              <a:t>“AccountNumber”:”AW73565”,</a:t>
            </a:r>
          </a:p>
          <a:p>
            <a:pPr marL="342900" algn="l" defTabSz="932472" fontAlgn="base">
              <a:spcBef>
                <a:spcPct val="0"/>
              </a:spcBef>
              <a:spcAft>
                <a:spcPct val="0"/>
              </a:spcAft>
            </a:pPr>
            <a:r>
              <a:rPr lang="en-US" sz="1000" dirty="0">
                <a:solidFill>
                  <a:schemeClr val="tx1"/>
                </a:solidFill>
                <a:ea typeface="Segoe UI" pitchFamily="34" charset="0"/>
                <a:cs typeface="Segoe UI" pitchFamily="34" charset="0"/>
              </a:rPr>
              <a:t>“Price”:24.99,</a:t>
            </a:r>
          </a:p>
          <a:p>
            <a:pPr marL="400050" algn="l" defTabSz="932472" fontAlgn="base">
              <a:spcBef>
                <a:spcPct val="0"/>
              </a:spcBef>
              <a:spcAft>
                <a:spcPct val="0"/>
              </a:spcAft>
            </a:pPr>
            <a:r>
              <a:rPr lang="en-US" sz="1000" dirty="0">
                <a:solidFill>
                  <a:schemeClr val="tx1"/>
                </a:solidFill>
                <a:ea typeface="Segoe UI" pitchFamily="34" charset="0"/>
                <a:cs typeface="Segoe UI" pitchFamily="34" charset="0"/>
              </a:rPr>
              <a:t>“Quantity”:3</a:t>
            </a:r>
          </a:p>
          <a:p>
            <a:pPr marL="114300" algn="l" defTabSz="932472" fontAlgn="base">
              <a:spcBef>
                <a:spcPct val="0"/>
              </a:spcBef>
              <a:spcAft>
                <a:spcPct val="0"/>
              </a:spcAft>
            </a:pPr>
            <a:r>
              <a:rPr lang="en-US" sz="1000" dirty="0">
                <a:solidFill>
                  <a:schemeClr val="tx1"/>
                </a:solidFill>
                <a:ea typeface="Segoe UI" pitchFamily="34" charset="0"/>
                <a:cs typeface="Segoe UI" pitchFamily="34" charset="0"/>
              </a:rPr>
              <a:t>}</a:t>
            </a:r>
          </a:p>
          <a:p>
            <a:pPr algn="l" defTabSz="932472" fontAlgn="base">
              <a:spcBef>
                <a:spcPct val="0"/>
              </a:spcBef>
              <a:spcAft>
                <a:spcPct val="0"/>
              </a:spcAft>
            </a:pPr>
            <a:r>
              <a:rPr lang="en-US" sz="1000" dirty="0">
                <a:solidFill>
                  <a:schemeClr val="tx1"/>
                </a:solidFill>
                <a:ea typeface="Segoe UI" pitchFamily="34" charset="0"/>
                <a:cs typeface="Segoe UI" pitchFamily="34" charset="0"/>
              </a:rPr>
              <a:t>]</a:t>
            </a:r>
          </a:p>
        </p:txBody>
      </p:sp>
      <p:grpSp>
        <p:nvGrpSpPr>
          <p:cNvPr id="9" name="Group 8">
            <a:extLst>
              <a:ext uri="{FF2B5EF4-FFF2-40B4-BE49-F238E27FC236}">
                <a16:creationId xmlns:a16="http://schemas.microsoft.com/office/drawing/2014/main" id="{E0440F4C-5D6C-4C2E-BC01-85D21A4C9A5A}"/>
              </a:ext>
            </a:extLst>
          </p:cNvPr>
          <p:cNvGrpSpPr/>
          <p:nvPr/>
        </p:nvGrpSpPr>
        <p:grpSpPr>
          <a:xfrm flipV="1">
            <a:off x="5150735" y="4831075"/>
            <a:ext cx="2270794" cy="387144"/>
            <a:chOff x="3229337" y="4717292"/>
            <a:chExt cx="2270794" cy="387144"/>
          </a:xfrm>
        </p:grpSpPr>
        <p:cxnSp>
          <p:nvCxnSpPr>
            <p:cNvPr id="28" name="Straight Connector 27">
              <a:extLst>
                <a:ext uri="{FF2B5EF4-FFF2-40B4-BE49-F238E27FC236}">
                  <a16:creationId xmlns:a16="http://schemas.microsoft.com/office/drawing/2014/main" id="{B515519C-5F73-4303-9699-9D3FEB946269}"/>
                </a:ext>
                <a:ext uri="{C183D7F6-B498-43B3-948B-1728B52AA6E4}">
                  <adec:decorative xmlns:adec="http://schemas.microsoft.com/office/drawing/2017/decorative" val="1"/>
                </a:ext>
              </a:extLst>
            </p:cNvPr>
            <p:cNvCxnSpPr>
              <a:cxnSpLocks/>
            </p:cNvCxnSpPr>
            <p:nvPr/>
          </p:nvCxnSpPr>
          <p:spPr>
            <a:xfrm flipH="1" flipV="1">
              <a:off x="3229337" y="4717292"/>
              <a:ext cx="2270794" cy="0"/>
            </a:xfrm>
            <a:prstGeom prst="line">
              <a:avLst/>
            </a:prstGeom>
            <a:ln w="12700">
              <a:solidFill>
                <a:schemeClr val="accent3"/>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2EB7DAC-0279-434B-A4B4-C38AAFEBA73A}"/>
                </a:ext>
                <a:ext uri="{C183D7F6-B498-43B3-948B-1728B52AA6E4}">
                  <adec:decorative xmlns:adec="http://schemas.microsoft.com/office/drawing/2017/decorative" val="1"/>
                </a:ext>
              </a:extLst>
            </p:cNvPr>
            <p:cNvCxnSpPr>
              <a:cxnSpLocks/>
            </p:cNvCxnSpPr>
            <p:nvPr/>
          </p:nvCxnSpPr>
          <p:spPr>
            <a:xfrm flipV="1">
              <a:off x="5500130" y="4717293"/>
              <a:ext cx="0" cy="387143"/>
            </a:xfrm>
            <a:prstGeom prst="line">
              <a:avLst/>
            </a:prstGeom>
            <a:ln w="127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 name="Rectangle: Top Corners One Rounded and One Snipped 17">
            <a:extLst>
              <a:ext uri="{FF2B5EF4-FFF2-40B4-BE49-F238E27FC236}">
                <a16:creationId xmlns:a16="http://schemas.microsoft.com/office/drawing/2014/main" id="{CFC2EB2D-5B80-48AD-86F6-7F186A219AE8}"/>
              </a:ext>
            </a:extLst>
          </p:cNvPr>
          <p:cNvSpPr/>
          <p:nvPr/>
        </p:nvSpPr>
        <p:spPr bwMode="auto">
          <a:xfrm>
            <a:off x="3901201" y="2141316"/>
            <a:ext cx="1566280" cy="930666"/>
          </a:xfrm>
          <a:prstGeom prst="snipRoundRect">
            <a:avLst>
              <a:gd name="adj1" fmla="val 0"/>
              <a:gd name="adj2" fmla="val 275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defTabSz="932472" fontAlgn="base">
              <a:spcBef>
                <a:spcPct val="0"/>
              </a:spcBef>
              <a:spcAft>
                <a:spcPts val="300"/>
              </a:spcAft>
            </a:pPr>
            <a:r>
              <a:rPr lang="en-US" sz="1050" dirty="0">
                <a:solidFill>
                  <a:srgbClr val="FFFFFF"/>
                </a:solidFill>
                <a:latin typeface="+mj-lt"/>
                <a:cs typeface="Segoe UI" pitchFamily="34" charset="0"/>
              </a:rPr>
              <a:t>Built-in functions</a:t>
            </a:r>
          </a:p>
          <a:p>
            <a:pPr algn="l" defTabSz="932472" fontAlgn="base">
              <a:spcBef>
                <a:spcPct val="0"/>
              </a:spcBef>
              <a:spcAft>
                <a:spcPct val="0"/>
              </a:spcAft>
            </a:pPr>
            <a:r>
              <a:rPr lang="en-US" sz="1050" dirty="0">
                <a:solidFill>
                  <a:srgbClr val="FFFFFF"/>
                </a:solidFill>
                <a:ea typeface="Segoe UI" pitchFamily="34" charset="0"/>
                <a:cs typeface="Segoe UI" pitchFamily="34" charset="0"/>
              </a:rPr>
              <a:t>ISJSON</a:t>
            </a:r>
          </a:p>
          <a:p>
            <a:pPr algn="l" defTabSz="932472" fontAlgn="base">
              <a:spcBef>
                <a:spcPct val="0"/>
              </a:spcBef>
              <a:spcAft>
                <a:spcPct val="0"/>
              </a:spcAft>
            </a:pPr>
            <a:r>
              <a:rPr lang="en-US" sz="1050" dirty="0">
                <a:solidFill>
                  <a:srgbClr val="FFFFFF"/>
                </a:solidFill>
                <a:ea typeface="Segoe UI" pitchFamily="34" charset="0"/>
                <a:cs typeface="Segoe UI" pitchFamily="34" charset="0"/>
              </a:rPr>
              <a:t>JSON_VALUE</a:t>
            </a:r>
          </a:p>
          <a:p>
            <a:pPr algn="l" defTabSz="932472" fontAlgn="base">
              <a:spcBef>
                <a:spcPct val="0"/>
              </a:spcBef>
              <a:spcAft>
                <a:spcPct val="0"/>
              </a:spcAft>
            </a:pPr>
            <a:r>
              <a:rPr lang="en-US" sz="1050" dirty="0">
                <a:solidFill>
                  <a:srgbClr val="FFFFFF"/>
                </a:solidFill>
                <a:ea typeface="Segoe UI" pitchFamily="34" charset="0"/>
                <a:cs typeface="Segoe UI" pitchFamily="34" charset="0"/>
              </a:rPr>
              <a:t>JSON_QUERY</a:t>
            </a:r>
          </a:p>
        </p:txBody>
      </p:sp>
    </p:spTree>
    <p:extLst>
      <p:ext uri="{BB962C8B-B14F-4D97-AF65-F5344CB8AC3E}">
        <p14:creationId xmlns:p14="http://schemas.microsoft.com/office/powerpoint/2010/main" val="246303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39493-D647-439A-B810-EB07F1CE2EE4}"/>
              </a:ext>
            </a:extLst>
          </p:cNvPr>
          <p:cNvSpPr>
            <a:spLocks noGrp="1"/>
          </p:cNvSpPr>
          <p:nvPr>
            <p:ph type="title"/>
          </p:nvPr>
        </p:nvSpPr>
        <p:spPr/>
        <p:txBody>
          <a:bodyPr/>
          <a:lstStyle/>
          <a:p>
            <a:r>
              <a:rPr lang="en-US"/>
              <a:t>Azure SQL Database supports spatial</a:t>
            </a:r>
          </a:p>
        </p:txBody>
      </p:sp>
      <p:pic>
        <p:nvPicPr>
          <p:cNvPr id="7" name="Picture 6" descr="OpenStreetMap WKT Playground image">
            <a:extLst>
              <a:ext uri="{FF2B5EF4-FFF2-40B4-BE49-F238E27FC236}">
                <a16:creationId xmlns:a16="http://schemas.microsoft.com/office/drawing/2014/main" id="{2EC85532-6551-463F-8A22-FD67382A6972}"/>
              </a:ext>
            </a:extLst>
          </p:cNvPr>
          <p:cNvPicPr>
            <a:picLocks noChangeAspect="1"/>
          </p:cNvPicPr>
          <p:nvPr/>
        </p:nvPicPr>
        <p:blipFill>
          <a:blip r:embed="rId3"/>
          <a:stretch>
            <a:fillRect/>
          </a:stretch>
        </p:blipFill>
        <p:spPr>
          <a:xfrm>
            <a:off x="619023" y="2040705"/>
            <a:ext cx="10953955" cy="3389353"/>
          </a:xfrm>
          <a:prstGeom prst="rect">
            <a:avLst/>
          </a:prstGeom>
          <a:ln w="12700">
            <a:solidFill>
              <a:schemeClr val="accent2"/>
            </a:solidFill>
          </a:ln>
          <a:effectLst>
            <a:outerShdw blurRad="50800" dist="38100" dir="2700000" algn="tl" rotWithShape="0">
              <a:prstClr val="black">
                <a:alpha val="40000"/>
              </a:prstClr>
            </a:outerShdw>
          </a:effectLst>
        </p:spPr>
      </p:pic>
      <p:grpSp>
        <p:nvGrpSpPr>
          <p:cNvPr id="17" name="Group 16">
            <a:extLst>
              <a:ext uri="{FF2B5EF4-FFF2-40B4-BE49-F238E27FC236}">
                <a16:creationId xmlns:a16="http://schemas.microsoft.com/office/drawing/2014/main" id="{E467636B-FB26-49D1-B6BC-15C7FB6320D3}"/>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30" name="Straight Arrow Connector 29">
              <a:extLst>
                <a:ext uri="{FF2B5EF4-FFF2-40B4-BE49-F238E27FC236}">
                  <a16:creationId xmlns:a16="http://schemas.microsoft.com/office/drawing/2014/main" id="{EF729D35-7D6F-4008-A45D-57A5F5E87DE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249FCE32-95F4-4054-AB97-5D55CE64CC6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9B14784-EA4B-47A7-8A4A-046293E81B9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08EDAD05-6387-41E1-B502-B75ACC5DE7D7}"/>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A9BDBECA-AFA3-4FF8-B60F-6D924CBE7F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93F5488F-6DDB-4831-96CE-C2F71B0B3372}"/>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3782BBFE-EC00-4A03-B3D6-4E8CC0585B75}"/>
                </a:ext>
              </a:extLst>
            </p:cNvPr>
            <p:cNvSpPr txBox="1"/>
            <p:nvPr/>
          </p:nvSpPr>
          <p:spPr>
            <a:xfrm>
              <a:off x="593156" y="6244646"/>
              <a:ext cx="474489"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cs typeface="Arial" pitchFamily="34" charset="0"/>
                </a:rPr>
                <a:t>Database</a:t>
              </a:r>
            </a:p>
          </p:txBody>
        </p:sp>
        <p:sp>
          <p:nvSpPr>
            <p:cNvPr id="37" name="TextBox 36">
              <a:extLst>
                <a:ext uri="{FF2B5EF4-FFF2-40B4-BE49-F238E27FC236}">
                  <a16:creationId xmlns:a16="http://schemas.microsoft.com/office/drawing/2014/main" id="{7DB0AF50-E865-41CF-9CC2-FC8281E15B3B}"/>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API</a:t>
              </a:r>
            </a:p>
          </p:txBody>
        </p:sp>
        <p:sp>
          <p:nvSpPr>
            <p:cNvPr id="38" name="TextBox 37">
              <a:extLst>
                <a:ext uri="{FF2B5EF4-FFF2-40B4-BE49-F238E27FC236}">
                  <a16:creationId xmlns:a16="http://schemas.microsoft.com/office/drawing/2014/main" id="{7242AB9D-3DEA-4A05-A9F9-DCDB150AAD04}"/>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Application</a:t>
              </a:r>
            </a:p>
          </p:txBody>
        </p:sp>
        <p:sp>
          <p:nvSpPr>
            <p:cNvPr id="39" name="TextBox 38">
              <a:extLst>
                <a:ext uri="{FF2B5EF4-FFF2-40B4-BE49-F238E27FC236}">
                  <a16:creationId xmlns:a16="http://schemas.microsoft.com/office/drawing/2014/main" id="{693A21D2-5EC9-4219-9C68-2C88F6DFB3C8}"/>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Solution</a:t>
              </a:r>
            </a:p>
          </p:txBody>
        </p:sp>
        <p:sp>
          <p:nvSpPr>
            <p:cNvPr id="40" name="TextBox 39">
              <a:extLst>
                <a:ext uri="{FF2B5EF4-FFF2-40B4-BE49-F238E27FC236}">
                  <a16:creationId xmlns:a16="http://schemas.microsoft.com/office/drawing/2014/main" id="{C35D53DD-EA3D-41F1-8F6E-9EDD3CFED0B9}"/>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Summary</a:t>
              </a:r>
            </a:p>
          </p:txBody>
        </p:sp>
      </p:grpSp>
    </p:spTree>
    <p:extLst>
      <p:ext uri="{BB962C8B-B14F-4D97-AF65-F5344CB8AC3E}">
        <p14:creationId xmlns:p14="http://schemas.microsoft.com/office/powerpoint/2010/main" val="17254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p:cNvSpPr>
            <a:spLocks noGrp="1"/>
          </p:cNvSpPr>
          <p:nvPr>
            <p:ph type="body" sz="quarter" idx="12" hasCustomPrompt="1"/>
          </p:nvPr>
        </p:nvSpPr>
        <p:spPr/>
        <p:txBody>
          <a:bodyPr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r>
              <a:rPr lang="en-US"/>
              <a:t>Deploy and configure Azure SQL Database</a:t>
            </a:r>
            <a:endParaRPr/>
          </a:p>
        </p:txBody>
      </p:sp>
      <p:sp>
        <p:nvSpPr>
          <p:cNvPr id="5" name="Title 4">
            <a:extLst>
              <a:ext uri="{FF2B5EF4-FFF2-40B4-BE49-F238E27FC236}">
                <a16:creationId xmlns:a16="http://schemas.microsoft.com/office/drawing/2014/main" id="{EB9C5D6B-5CB9-41F5-995B-EB1DDFC3190C}"/>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46632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Deploy and configure </a:t>
            </a:r>
            <a:br>
              <a:rPr lang="en-US" dirty="0"/>
            </a:br>
            <a:r>
              <a:rPr lang="en-US" dirty="0"/>
              <a:t>Azure SQL Database</a:t>
            </a:r>
          </a:p>
        </p:txBody>
      </p:sp>
      <p:sp>
        <p:nvSpPr>
          <p:cNvPr id="5" name="Oval 4">
            <a:extLst>
              <a:ext uri="{FF2B5EF4-FFF2-40B4-BE49-F238E27FC236}">
                <a16:creationId xmlns:a16="http://schemas.microsoft.com/office/drawing/2014/main" id="{FDDD9BF3-B0BC-49D7-B827-B01504C3B12F}"/>
              </a:ext>
              <a:ext uri="{C183D7F6-B498-43B3-948B-1728B52AA6E4}">
                <adec:decorative xmlns:adec="http://schemas.microsoft.com/office/drawing/2017/decorative" val="1"/>
              </a:ext>
            </a:extLst>
          </p:cNvPr>
          <p:cNvSpPr/>
          <p:nvPr/>
        </p:nvSpPr>
        <p:spPr bwMode="auto">
          <a:xfrm>
            <a:off x="5414596" y="1758511"/>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a:lnSpc>
                <a:spcPct val="90000"/>
              </a:lnSpc>
              <a:spcBef>
                <a:spcPct val="0"/>
              </a:spcBef>
              <a:spcAft>
                <a:spcPts val="2400"/>
              </a:spcAft>
            </a:pPr>
            <a:endParaRPr lang="en-US" sz="1800" spc="-49" err="1">
              <a:ln w="3175">
                <a:noFill/>
              </a:ln>
              <a:solidFill>
                <a:schemeClr val="accent1"/>
              </a:solidFill>
              <a:latin typeface="+mj-lt"/>
              <a:cs typeface="Segoe UI" pitchFamily="34" charset="0"/>
            </a:endParaRPr>
          </a:p>
        </p:txBody>
      </p:sp>
      <p:pic>
        <p:nvPicPr>
          <p:cNvPr id="6" name="Graphic 5" descr="Checkmark with solid fill">
            <a:extLst>
              <a:ext uri="{FF2B5EF4-FFF2-40B4-BE49-F238E27FC236}">
                <a16:creationId xmlns:a16="http://schemas.microsoft.com/office/drawing/2014/main" id="{A3277CAE-E226-4826-A74F-A9E940CEAB9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1850630"/>
            <a:ext cx="256105" cy="256105"/>
          </a:xfrm>
          <a:prstGeom prst="rect">
            <a:avLst/>
          </a:prstGeom>
        </p:spPr>
      </p:pic>
      <p:sp>
        <p:nvSpPr>
          <p:cNvPr id="7" name="TextBox 6">
            <a:extLst>
              <a:ext uri="{FF2B5EF4-FFF2-40B4-BE49-F238E27FC236}">
                <a16:creationId xmlns:a16="http://schemas.microsoft.com/office/drawing/2014/main" id="{3D4E29EC-4E11-4A4D-B0F2-A0584AF94477}"/>
              </a:ext>
            </a:extLst>
          </p:cNvPr>
          <p:cNvSpPr txBox="1"/>
          <p:nvPr/>
        </p:nvSpPr>
        <p:spPr>
          <a:xfrm>
            <a:off x="5989638" y="1774867"/>
            <a:ext cx="4816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Configure your environment</a:t>
            </a:r>
          </a:p>
        </p:txBody>
      </p:sp>
      <p:sp>
        <p:nvSpPr>
          <p:cNvPr id="9" name="Oval 8">
            <a:extLst>
              <a:ext uri="{FF2B5EF4-FFF2-40B4-BE49-F238E27FC236}">
                <a16:creationId xmlns:a16="http://schemas.microsoft.com/office/drawing/2014/main" id="{B12F72A0-6EF2-4A8F-B6E3-FCBED1FAFC9C}"/>
              </a:ext>
              <a:ext uri="{C183D7F6-B498-43B3-948B-1728B52AA6E4}">
                <adec:decorative xmlns:adec="http://schemas.microsoft.com/office/drawing/2017/decorative" val="1"/>
              </a:ext>
            </a:extLst>
          </p:cNvPr>
          <p:cNvSpPr/>
          <p:nvPr/>
        </p:nvSpPr>
        <p:spPr bwMode="auto">
          <a:xfrm>
            <a:off x="5414596" y="2424479"/>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a:lnSpc>
                <a:spcPct val="90000"/>
              </a:lnSpc>
              <a:spcBef>
                <a:spcPct val="0"/>
              </a:spcBef>
              <a:spcAft>
                <a:spcPts val="2400"/>
              </a:spcAft>
            </a:pPr>
            <a:endParaRPr lang="en-US" sz="1800" spc="-49" err="1">
              <a:ln w="3175">
                <a:noFill/>
              </a:ln>
              <a:solidFill>
                <a:schemeClr val="accent1"/>
              </a:solidFill>
              <a:latin typeface="+mj-lt"/>
              <a:cs typeface="Segoe UI" pitchFamily="34" charset="0"/>
            </a:endParaRPr>
          </a:p>
        </p:txBody>
      </p:sp>
      <p:pic>
        <p:nvPicPr>
          <p:cNvPr id="10" name="Graphic 9" descr="Checkmark with solid fill">
            <a:extLst>
              <a:ext uri="{FF2B5EF4-FFF2-40B4-BE49-F238E27FC236}">
                <a16:creationId xmlns:a16="http://schemas.microsoft.com/office/drawing/2014/main" id="{12A1B629-4A44-46E9-8A26-6AC346E3DF4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2516598"/>
            <a:ext cx="256105" cy="256105"/>
          </a:xfrm>
          <a:prstGeom prst="rect">
            <a:avLst/>
          </a:prstGeom>
        </p:spPr>
      </p:pic>
      <p:sp>
        <p:nvSpPr>
          <p:cNvPr id="11" name="TextBox 10">
            <a:extLst>
              <a:ext uri="{FF2B5EF4-FFF2-40B4-BE49-F238E27FC236}">
                <a16:creationId xmlns:a16="http://schemas.microsoft.com/office/drawing/2014/main" id="{3C18A222-1101-4A1D-B753-79F5E9EA3790}"/>
              </a:ext>
            </a:extLst>
          </p:cNvPr>
          <p:cNvSpPr txBox="1"/>
          <p:nvPr/>
        </p:nvSpPr>
        <p:spPr>
          <a:xfrm>
            <a:off x="5989638" y="2440835"/>
            <a:ext cx="4816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cs typeface="Segoe UI" pitchFamily="34" charset="0"/>
              </a:rPr>
              <a:t>Deploy Azure SQL Database</a:t>
            </a:r>
          </a:p>
        </p:txBody>
      </p:sp>
      <p:sp>
        <p:nvSpPr>
          <p:cNvPr id="13" name="Oval 12">
            <a:extLst>
              <a:ext uri="{FF2B5EF4-FFF2-40B4-BE49-F238E27FC236}">
                <a16:creationId xmlns:a16="http://schemas.microsoft.com/office/drawing/2014/main" id="{208C96CF-C992-433C-87E8-F94A7E0B5A3B}"/>
              </a:ext>
              <a:ext uri="{C183D7F6-B498-43B3-948B-1728B52AA6E4}">
                <adec:decorative xmlns:adec="http://schemas.microsoft.com/office/drawing/2017/decorative" val="1"/>
              </a:ext>
            </a:extLst>
          </p:cNvPr>
          <p:cNvSpPr/>
          <p:nvPr/>
        </p:nvSpPr>
        <p:spPr bwMode="auto">
          <a:xfrm>
            <a:off x="5414596" y="3090447"/>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a:lnSpc>
                <a:spcPct val="90000"/>
              </a:lnSpc>
              <a:spcBef>
                <a:spcPct val="0"/>
              </a:spcBef>
              <a:spcAft>
                <a:spcPts val="2400"/>
              </a:spcAft>
            </a:pPr>
            <a:endParaRPr lang="en-US" sz="1800" spc="-49" err="1">
              <a:ln w="3175">
                <a:noFill/>
              </a:ln>
              <a:solidFill>
                <a:schemeClr val="accent1"/>
              </a:solidFill>
              <a:latin typeface="+mj-lt"/>
              <a:cs typeface="Segoe UI" pitchFamily="34" charset="0"/>
            </a:endParaRPr>
          </a:p>
        </p:txBody>
      </p:sp>
      <p:pic>
        <p:nvPicPr>
          <p:cNvPr id="14" name="Graphic 13" descr="Checkmark with solid fill">
            <a:extLst>
              <a:ext uri="{FF2B5EF4-FFF2-40B4-BE49-F238E27FC236}">
                <a16:creationId xmlns:a16="http://schemas.microsoft.com/office/drawing/2014/main" id="{1163529C-72FE-46A7-83CC-D88984DB1A3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3182566"/>
            <a:ext cx="256105" cy="256105"/>
          </a:xfrm>
          <a:prstGeom prst="rect">
            <a:avLst/>
          </a:prstGeom>
        </p:spPr>
      </p:pic>
      <p:sp>
        <p:nvSpPr>
          <p:cNvPr id="15" name="TextBox 14">
            <a:extLst>
              <a:ext uri="{FF2B5EF4-FFF2-40B4-BE49-F238E27FC236}">
                <a16:creationId xmlns:a16="http://schemas.microsoft.com/office/drawing/2014/main" id="{450B52ED-EA79-4B0C-A32E-3F9FF9144A60}"/>
              </a:ext>
            </a:extLst>
          </p:cNvPr>
          <p:cNvSpPr txBox="1"/>
          <p:nvPr/>
        </p:nvSpPr>
        <p:spPr>
          <a:xfrm>
            <a:off x="5989638" y="3106803"/>
            <a:ext cx="481657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cs typeface="Segoe UI" pitchFamily="34" charset="0"/>
              </a:rPr>
              <a:t>Use GitHub Actions to configure Azure SQL Database</a:t>
            </a:r>
          </a:p>
        </p:txBody>
      </p:sp>
      <p:sp>
        <p:nvSpPr>
          <p:cNvPr id="17" name="Oval 16">
            <a:extLst>
              <a:ext uri="{FF2B5EF4-FFF2-40B4-BE49-F238E27FC236}">
                <a16:creationId xmlns:a16="http://schemas.microsoft.com/office/drawing/2014/main" id="{83E4CB3D-F277-44CA-A895-0596F2012C62}"/>
              </a:ext>
              <a:ext uri="{C183D7F6-B498-43B3-948B-1728B52AA6E4}">
                <adec:decorative xmlns:adec="http://schemas.microsoft.com/office/drawing/2017/decorative" val="1"/>
              </a:ext>
            </a:extLst>
          </p:cNvPr>
          <p:cNvSpPr/>
          <p:nvPr/>
        </p:nvSpPr>
        <p:spPr bwMode="auto">
          <a:xfrm>
            <a:off x="5414596" y="3948479"/>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a:lnSpc>
                <a:spcPct val="90000"/>
              </a:lnSpc>
              <a:spcBef>
                <a:spcPct val="0"/>
              </a:spcBef>
              <a:spcAft>
                <a:spcPts val="2400"/>
              </a:spcAft>
            </a:pPr>
            <a:endParaRPr lang="en-US" sz="1800" spc="-49" err="1">
              <a:ln w="3175">
                <a:noFill/>
              </a:ln>
              <a:solidFill>
                <a:schemeClr val="accent1"/>
              </a:solidFill>
              <a:latin typeface="+mj-lt"/>
              <a:cs typeface="Segoe UI" pitchFamily="34" charset="0"/>
            </a:endParaRPr>
          </a:p>
        </p:txBody>
      </p:sp>
      <p:pic>
        <p:nvPicPr>
          <p:cNvPr id="18" name="Graphic 17" descr="Checkmark with solid fill">
            <a:extLst>
              <a:ext uri="{FF2B5EF4-FFF2-40B4-BE49-F238E27FC236}">
                <a16:creationId xmlns:a16="http://schemas.microsoft.com/office/drawing/2014/main" id="{2BFCDB51-76D9-4BFB-A541-9E17D60F0B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4040598"/>
            <a:ext cx="256105" cy="256105"/>
          </a:xfrm>
          <a:prstGeom prst="rect">
            <a:avLst/>
          </a:prstGeom>
        </p:spPr>
      </p:pic>
      <p:sp>
        <p:nvSpPr>
          <p:cNvPr id="19" name="TextBox 18">
            <a:extLst>
              <a:ext uri="{FF2B5EF4-FFF2-40B4-BE49-F238E27FC236}">
                <a16:creationId xmlns:a16="http://schemas.microsoft.com/office/drawing/2014/main" id="{DB8514D3-8778-4F15-86C1-658EE5527550}"/>
              </a:ext>
            </a:extLst>
          </p:cNvPr>
          <p:cNvSpPr txBox="1"/>
          <p:nvPr/>
        </p:nvSpPr>
        <p:spPr>
          <a:xfrm>
            <a:off x="5989638" y="3964835"/>
            <a:ext cx="481657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Import Route Data into Azure </a:t>
            </a:r>
            <a:br>
              <a:rPr kumimoji="0" lang="en-US" sz="2000" b="0" i="0" u="none" strike="noStrike" kern="1200" cap="none" spc="0" normalizeH="0" baseline="0" noProof="0" dirty="0">
                <a:ln>
                  <a:noFill/>
                </a:ln>
                <a:solidFill>
                  <a:srgbClr val="000000"/>
                </a:solidFill>
                <a:effectLst/>
                <a:uLnTx/>
                <a:uFillTx/>
                <a:latin typeface="Segoe UI"/>
                <a:cs typeface="Segoe UI" pitchFamily="34" charset="0"/>
              </a:rPr>
            </a:b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SQL Database</a:t>
            </a:r>
          </a:p>
        </p:txBody>
      </p:sp>
      <p:sp>
        <p:nvSpPr>
          <p:cNvPr id="21" name="Oval 20">
            <a:extLst>
              <a:ext uri="{FF2B5EF4-FFF2-40B4-BE49-F238E27FC236}">
                <a16:creationId xmlns:a16="http://schemas.microsoft.com/office/drawing/2014/main" id="{8B3069D8-FA7E-466A-B654-143F5965CBF3}"/>
              </a:ext>
              <a:ext uri="{C183D7F6-B498-43B3-948B-1728B52AA6E4}">
                <adec:decorative xmlns:adec="http://schemas.microsoft.com/office/drawing/2017/decorative" val="1"/>
              </a:ext>
            </a:extLst>
          </p:cNvPr>
          <p:cNvSpPr/>
          <p:nvPr/>
        </p:nvSpPr>
        <p:spPr bwMode="auto">
          <a:xfrm>
            <a:off x="5414596" y="4764840"/>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a:lnSpc>
                <a:spcPct val="90000"/>
              </a:lnSpc>
              <a:spcBef>
                <a:spcPct val="0"/>
              </a:spcBef>
              <a:spcAft>
                <a:spcPts val="2400"/>
              </a:spcAft>
            </a:pPr>
            <a:endParaRPr lang="en-US" sz="1800" spc="-49" err="1">
              <a:ln w="3175">
                <a:noFill/>
              </a:ln>
              <a:solidFill>
                <a:schemeClr val="accent1"/>
              </a:solidFill>
              <a:latin typeface="+mj-lt"/>
              <a:cs typeface="Segoe UI" pitchFamily="34" charset="0"/>
            </a:endParaRPr>
          </a:p>
        </p:txBody>
      </p:sp>
      <p:pic>
        <p:nvPicPr>
          <p:cNvPr id="22" name="Graphic 21" descr="Checkmark with solid fill">
            <a:extLst>
              <a:ext uri="{FF2B5EF4-FFF2-40B4-BE49-F238E27FC236}">
                <a16:creationId xmlns:a16="http://schemas.microsoft.com/office/drawing/2014/main" id="{DBD86469-12B5-478B-9BD9-35B6A71EF0C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4856959"/>
            <a:ext cx="256105" cy="256105"/>
          </a:xfrm>
          <a:prstGeom prst="rect">
            <a:avLst/>
          </a:prstGeom>
        </p:spPr>
      </p:pic>
      <p:sp>
        <p:nvSpPr>
          <p:cNvPr id="23" name="TextBox 22">
            <a:extLst>
              <a:ext uri="{FF2B5EF4-FFF2-40B4-BE49-F238E27FC236}">
                <a16:creationId xmlns:a16="http://schemas.microsoft.com/office/drawing/2014/main" id="{4D105D9C-5506-4C17-9839-521D52BBF9A5}"/>
              </a:ext>
            </a:extLst>
          </p:cNvPr>
          <p:cNvSpPr txBox="1"/>
          <p:nvPr/>
        </p:nvSpPr>
        <p:spPr>
          <a:xfrm>
            <a:off x="5989638" y="4781196"/>
            <a:ext cx="4816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Explore JSON and geospatial support</a:t>
            </a:r>
          </a:p>
        </p:txBody>
      </p:sp>
    </p:spTree>
    <p:extLst>
      <p:ext uri="{BB962C8B-B14F-4D97-AF65-F5344CB8AC3E}">
        <p14:creationId xmlns:p14="http://schemas.microsoft.com/office/powerpoint/2010/main" val="87894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1.45833E-6 -7.40741E-7 L 1.45833E-6 -0.0544 " pathEditMode="relative" rAng="0" ptsTypes="AA">
                                      <p:cBhvr>
                                        <p:cTn id="9" dur="600" spd="-100000" fill="hold"/>
                                        <p:tgtEl>
                                          <p:spTgt spid="6"/>
                                        </p:tgtEl>
                                        <p:attrNameLst>
                                          <p:attrName>ppt_x</p:attrName>
                                          <p:attrName>ppt_y</p:attrName>
                                        </p:attrNameLst>
                                      </p:cBhvr>
                                      <p:rCtr x="0" y="-2731"/>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1.45833E-6 -7.40741E-7 L 1.45833E-6 -0.0544 " pathEditMode="relative" rAng="0" ptsTypes="AA">
                                      <p:cBhvr>
                                        <p:cTn id="14" dur="600" spd="-100000" fill="hold"/>
                                        <p:tgtEl>
                                          <p:spTgt spid="5"/>
                                        </p:tgtEl>
                                        <p:attrNameLst>
                                          <p:attrName>ppt_x</p:attrName>
                                          <p:attrName>ppt_y</p:attrName>
                                        </p:attrNameLst>
                                      </p:cBhvr>
                                      <p:rCtr x="0" y="-2731"/>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1.45833E-6 -7.40741E-7 L 1.45833E-6 -0.0544 " pathEditMode="relative" rAng="0" ptsTypes="AA">
                                      <p:cBhvr>
                                        <p:cTn id="19" dur="600" spd="-100000" fill="hold"/>
                                        <p:tgtEl>
                                          <p:spTgt spid="7"/>
                                        </p:tgtEl>
                                        <p:attrNameLst>
                                          <p:attrName>ppt_x</p:attrName>
                                          <p:attrName>ppt_y</p:attrName>
                                        </p:attrNameLst>
                                      </p:cBhvr>
                                      <p:rCtr x="0" y="-2731"/>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150"/>
                                  </p:stCondLst>
                                  <p:childTnLst>
                                    <p:animMotion origin="layout" path="M 1.45833E-6 -7.40741E-7 L 1.45833E-6 -0.0544 " pathEditMode="relative" rAng="0" ptsTypes="AA">
                                      <p:cBhvr>
                                        <p:cTn id="24" dur="600" spd="-100000" fill="hold"/>
                                        <p:tgtEl>
                                          <p:spTgt spid="10"/>
                                        </p:tgtEl>
                                        <p:attrNameLst>
                                          <p:attrName>ppt_x</p:attrName>
                                          <p:attrName>ppt_y</p:attrName>
                                        </p:attrNameLst>
                                      </p:cBhvr>
                                      <p:rCtr x="0" y="-2731"/>
                                    </p:animMotion>
                                  </p:childTnLst>
                                </p:cTn>
                              </p:par>
                              <p:par>
                                <p:cTn id="25" presetID="10" presetClass="entr" presetSubtype="0" fill="hold" grpId="0" nodeType="withEffect">
                                  <p:stCondLst>
                                    <p:cond delay="1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50"/>
                                  </p:stCondLst>
                                  <p:childTnLst>
                                    <p:animMotion origin="layout" path="M 1.45833E-6 -7.40741E-7 L 1.45833E-6 -0.0544 " pathEditMode="relative" rAng="0" ptsTypes="AA">
                                      <p:cBhvr>
                                        <p:cTn id="29" dur="600" spd="-100000" fill="hold"/>
                                        <p:tgtEl>
                                          <p:spTgt spid="9"/>
                                        </p:tgtEl>
                                        <p:attrNameLst>
                                          <p:attrName>ppt_x</p:attrName>
                                          <p:attrName>ppt_y</p:attrName>
                                        </p:attrNameLst>
                                      </p:cBhvr>
                                      <p:rCtr x="0" y="-2731"/>
                                    </p:animMotion>
                                  </p:childTnLst>
                                </p:cTn>
                              </p:par>
                              <p:par>
                                <p:cTn id="30" presetID="10" presetClass="entr" presetSubtype="0" fill="hold" grpId="0" nodeType="withEffect">
                                  <p:stCondLst>
                                    <p:cond delay="15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150"/>
                                  </p:stCondLst>
                                  <p:childTnLst>
                                    <p:animMotion origin="layout" path="M 1.45833E-6 -7.40741E-7 L 1.45833E-6 -0.0544 " pathEditMode="relative" rAng="0" ptsTypes="AA">
                                      <p:cBhvr>
                                        <p:cTn id="34" dur="600" spd="-100000" fill="hold"/>
                                        <p:tgtEl>
                                          <p:spTgt spid="11"/>
                                        </p:tgtEl>
                                        <p:attrNameLst>
                                          <p:attrName>ppt_x</p:attrName>
                                          <p:attrName>ppt_y</p:attrName>
                                        </p:attrNameLst>
                                      </p:cBhvr>
                                      <p:rCtr x="0" y="-2731"/>
                                    </p:animMotion>
                                  </p:childTnLst>
                                </p:cTn>
                              </p:par>
                              <p:par>
                                <p:cTn id="35" presetID="10" presetClass="entr" presetSubtype="0" fill="hold" nodeType="withEffect">
                                  <p:stCondLst>
                                    <p:cond delay="3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42" presetClass="path" presetSubtype="0" decel="100000" fill="hold" nodeType="withEffect">
                                  <p:stCondLst>
                                    <p:cond delay="300"/>
                                  </p:stCondLst>
                                  <p:childTnLst>
                                    <p:animMotion origin="layout" path="M 1.45833E-6 -7.40741E-7 L 1.45833E-6 -0.0544 " pathEditMode="relative" rAng="0" ptsTypes="AA">
                                      <p:cBhvr>
                                        <p:cTn id="39" dur="600" spd="-100000" fill="hold"/>
                                        <p:tgtEl>
                                          <p:spTgt spid="14"/>
                                        </p:tgtEl>
                                        <p:attrNameLst>
                                          <p:attrName>ppt_x</p:attrName>
                                          <p:attrName>ppt_y</p:attrName>
                                        </p:attrNameLst>
                                      </p:cBhvr>
                                      <p:rCtr x="0" y="-2731"/>
                                    </p:animMotion>
                                  </p:childTnLst>
                                </p:cTn>
                              </p:par>
                              <p:par>
                                <p:cTn id="40" presetID="10" presetClass="entr" presetSubtype="0" fill="hold" grpId="0" nodeType="withEffect">
                                  <p:stCondLst>
                                    <p:cond delay="3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42" presetClass="path" presetSubtype="0" decel="100000" fill="hold" grpId="1" nodeType="withEffect">
                                  <p:stCondLst>
                                    <p:cond delay="300"/>
                                  </p:stCondLst>
                                  <p:childTnLst>
                                    <p:animMotion origin="layout" path="M 1.45833E-6 -7.40741E-7 L 1.45833E-6 -0.0544 " pathEditMode="relative" rAng="0" ptsTypes="AA">
                                      <p:cBhvr>
                                        <p:cTn id="44" dur="600" spd="-100000" fill="hold"/>
                                        <p:tgtEl>
                                          <p:spTgt spid="13"/>
                                        </p:tgtEl>
                                        <p:attrNameLst>
                                          <p:attrName>ppt_x</p:attrName>
                                          <p:attrName>ppt_y</p:attrName>
                                        </p:attrNameLst>
                                      </p:cBhvr>
                                      <p:rCtr x="0" y="-2731"/>
                                    </p:animMotion>
                                  </p:childTnLst>
                                </p:cTn>
                              </p:par>
                              <p:par>
                                <p:cTn id="45" presetID="10" presetClass="entr" presetSubtype="0" fill="hold" grpId="0" nodeType="withEffect">
                                  <p:stCondLst>
                                    <p:cond delay="30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42" presetClass="path" presetSubtype="0" decel="100000" fill="hold" grpId="1" nodeType="withEffect">
                                  <p:stCondLst>
                                    <p:cond delay="300"/>
                                  </p:stCondLst>
                                  <p:childTnLst>
                                    <p:animMotion origin="layout" path="M 1.45833E-6 -7.40741E-7 L 1.45833E-6 -0.0544 " pathEditMode="relative" rAng="0" ptsTypes="AA">
                                      <p:cBhvr>
                                        <p:cTn id="49" dur="600" spd="-100000" fill="hold"/>
                                        <p:tgtEl>
                                          <p:spTgt spid="15"/>
                                        </p:tgtEl>
                                        <p:attrNameLst>
                                          <p:attrName>ppt_x</p:attrName>
                                          <p:attrName>ppt_y</p:attrName>
                                        </p:attrNameLst>
                                      </p:cBhvr>
                                      <p:rCtr x="0" y="-2731"/>
                                    </p:animMotion>
                                  </p:childTnLst>
                                </p:cTn>
                              </p:par>
                              <p:par>
                                <p:cTn id="50" presetID="10" presetClass="entr" presetSubtype="0" fill="hold" nodeType="withEffect">
                                  <p:stCondLst>
                                    <p:cond delay="45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42" presetClass="path" presetSubtype="0" decel="100000" fill="hold" nodeType="withEffect">
                                  <p:stCondLst>
                                    <p:cond delay="450"/>
                                  </p:stCondLst>
                                  <p:childTnLst>
                                    <p:animMotion origin="layout" path="M 1.45833E-6 -7.40741E-7 L 1.45833E-6 -0.0544 " pathEditMode="relative" rAng="0" ptsTypes="AA">
                                      <p:cBhvr>
                                        <p:cTn id="54" dur="600" spd="-100000" fill="hold"/>
                                        <p:tgtEl>
                                          <p:spTgt spid="18"/>
                                        </p:tgtEl>
                                        <p:attrNameLst>
                                          <p:attrName>ppt_x</p:attrName>
                                          <p:attrName>ppt_y</p:attrName>
                                        </p:attrNameLst>
                                      </p:cBhvr>
                                      <p:rCtr x="0" y="-2731"/>
                                    </p:animMotion>
                                  </p:childTnLst>
                                </p:cTn>
                              </p:par>
                              <p:par>
                                <p:cTn id="55" presetID="10" presetClass="entr" presetSubtype="0" fill="hold" grpId="0" nodeType="withEffect">
                                  <p:stCondLst>
                                    <p:cond delay="45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42" presetClass="path" presetSubtype="0" decel="100000" fill="hold" grpId="1" nodeType="withEffect">
                                  <p:stCondLst>
                                    <p:cond delay="450"/>
                                  </p:stCondLst>
                                  <p:childTnLst>
                                    <p:animMotion origin="layout" path="M 1.45833E-6 -7.40741E-7 L 1.45833E-6 -0.0544 " pathEditMode="relative" rAng="0" ptsTypes="AA">
                                      <p:cBhvr>
                                        <p:cTn id="59" dur="600" spd="-100000" fill="hold"/>
                                        <p:tgtEl>
                                          <p:spTgt spid="17"/>
                                        </p:tgtEl>
                                        <p:attrNameLst>
                                          <p:attrName>ppt_x</p:attrName>
                                          <p:attrName>ppt_y</p:attrName>
                                        </p:attrNameLst>
                                      </p:cBhvr>
                                      <p:rCtr x="0" y="-2731"/>
                                    </p:animMotion>
                                  </p:childTnLst>
                                </p:cTn>
                              </p:par>
                              <p:par>
                                <p:cTn id="60" presetID="10" presetClass="entr" presetSubtype="0" fill="hold" grpId="0" nodeType="withEffect">
                                  <p:stCondLst>
                                    <p:cond delay="45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42" presetClass="path" presetSubtype="0" decel="100000" fill="hold" grpId="1" nodeType="withEffect">
                                  <p:stCondLst>
                                    <p:cond delay="450"/>
                                  </p:stCondLst>
                                  <p:childTnLst>
                                    <p:animMotion origin="layout" path="M 1.45833E-6 -7.40741E-7 L 1.45833E-6 -0.0544 " pathEditMode="relative" rAng="0" ptsTypes="AA">
                                      <p:cBhvr>
                                        <p:cTn id="64" dur="600" spd="-100000" fill="hold"/>
                                        <p:tgtEl>
                                          <p:spTgt spid="19"/>
                                        </p:tgtEl>
                                        <p:attrNameLst>
                                          <p:attrName>ppt_x</p:attrName>
                                          <p:attrName>ppt_y</p:attrName>
                                        </p:attrNameLst>
                                      </p:cBhvr>
                                      <p:rCtr x="0" y="-2731"/>
                                    </p:animMotion>
                                  </p:childTnLst>
                                </p:cTn>
                              </p:par>
                              <p:par>
                                <p:cTn id="65" presetID="10" presetClass="entr" presetSubtype="0" fill="hold" nodeType="withEffect">
                                  <p:stCondLst>
                                    <p:cond delay="60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42" presetClass="path" presetSubtype="0" decel="100000" fill="hold" nodeType="withEffect">
                                  <p:stCondLst>
                                    <p:cond delay="600"/>
                                  </p:stCondLst>
                                  <p:childTnLst>
                                    <p:animMotion origin="layout" path="M 1.45833E-6 -7.40741E-7 L 1.45833E-6 -0.0544 " pathEditMode="relative" rAng="0" ptsTypes="AA">
                                      <p:cBhvr>
                                        <p:cTn id="69" dur="600" spd="-100000" fill="hold"/>
                                        <p:tgtEl>
                                          <p:spTgt spid="22"/>
                                        </p:tgtEl>
                                        <p:attrNameLst>
                                          <p:attrName>ppt_x</p:attrName>
                                          <p:attrName>ppt_y</p:attrName>
                                        </p:attrNameLst>
                                      </p:cBhvr>
                                      <p:rCtr x="0" y="-2731"/>
                                    </p:animMotion>
                                  </p:childTnLst>
                                </p:cTn>
                              </p:par>
                              <p:par>
                                <p:cTn id="70" presetID="10" presetClass="entr" presetSubtype="0" fill="hold" grpId="0" nodeType="withEffect">
                                  <p:stCondLst>
                                    <p:cond delay="60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42" presetClass="path" presetSubtype="0" decel="100000" fill="hold" grpId="1" nodeType="withEffect">
                                  <p:stCondLst>
                                    <p:cond delay="600"/>
                                  </p:stCondLst>
                                  <p:childTnLst>
                                    <p:animMotion origin="layout" path="M 1.45833E-6 -7.40741E-7 L 1.45833E-6 -0.0544 " pathEditMode="relative" rAng="0" ptsTypes="AA">
                                      <p:cBhvr>
                                        <p:cTn id="74" dur="600" spd="-100000" fill="hold"/>
                                        <p:tgtEl>
                                          <p:spTgt spid="21"/>
                                        </p:tgtEl>
                                        <p:attrNameLst>
                                          <p:attrName>ppt_x</p:attrName>
                                          <p:attrName>ppt_y</p:attrName>
                                        </p:attrNameLst>
                                      </p:cBhvr>
                                      <p:rCtr x="0" y="-2731"/>
                                    </p:animMotion>
                                  </p:childTnLst>
                                </p:cTn>
                              </p:par>
                              <p:par>
                                <p:cTn id="75" presetID="10" presetClass="entr" presetSubtype="0" fill="hold" grpId="0" nodeType="withEffect">
                                  <p:stCondLst>
                                    <p:cond delay="60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42" presetClass="path" presetSubtype="0" decel="100000" fill="hold" grpId="1" nodeType="withEffect">
                                  <p:stCondLst>
                                    <p:cond delay="600"/>
                                  </p:stCondLst>
                                  <p:childTnLst>
                                    <p:animMotion origin="layout" path="M 1.45833E-6 -7.40741E-7 L 1.45833E-6 -0.0544 " pathEditMode="relative" rAng="0" ptsTypes="AA">
                                      <p:cBhvr>
                                        <p:cTn id="79" dur="600" spd="-100000" fill="hold"/>
                                        <p:tgtEl>
                                          <p:spTgt spid="23"/>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bldP spid="7" grpId="1"/>
      <p:bldP spid="9" grpId="0" animBg="1"/>
      <p:bldP spid="9" grpId="1" animBg="1"/>
      <p:bldP spid="11" grpId="0"/>
      <p:bldP spid="11" grpId="1"/>
      <p:bldP spid="13" grpId="0" animBg="1"/>
      <p:bldP spid="13" grpId="1" animBg="1"/>
      <p:bldP spid="15" grpId="0"/>
      <p:bldP spid="15" grpId="1"/>
      <p:bldP spid="17" grpId="0" animBg="1"/>
      <p:bldP spid="17" grpId="1" animBg="1"/>
      <p:bldP spid="19" grpId="0"/>
      <p:bldP spid="19" grpId="1"/>
      <p:bldP spid="21" grpId="0" animBg="1"/>
      <p:bldP spid="21" grpId="1" animBg="1"/>
      <p:bldP spid="23" grpId="0"/>
      <p:bldP spid="2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Architecture</a:t>
            </a:r>
          </a:p>
        </p:txBody>
      </p:sp>
      <p:pic>
        <p:nvPicPr>
          <p:cNvPr id="42" name="Graphic 41">
            <a:extLst>
              <a:ext uri="{FF2B5EF4-FFF2-40B4-BE49-F238E27FC236}">
                <a16:creationId xmlns:a16="http://schemas.microsoft.com/office/drawing/2014/main" id="{DE408D62-C3A9-4A4B-AEBE-5201BC29989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18468" y="1435100"/>
            <a:ext cx="8174596" cy="4306716"/>
          </a:xfrm>
          <a:prstGeom prst="rect">
            <a:avLst/>
          </a:prstGeom>
        </p:spPr>
      </p:pic>
      <p:sp>
        <p:nvSpPr>
          <p:cNvPr id="4" name="Rectangle 3">
            <a:extLst>
              <a:ext uri="{FF2B5EF4-FFF2-40B4-BE49-F238E27FC236}">
                <a16:creationId xmlns:a16="http://schemas.microsoft.com/office/drawing/2014/main" id="{39C3BC55-488E-4AA5-9826-110D88EC4040}"/>
              </a:ext>
              <a:ext uri="{C183D7F6-B498-43B3-948B-1728B52AA6E4}">
                <adec:decorative xmlns:adec="http://schemas.microsoft.com/office/drawing/2017/decorative" val="1"/>
              </a:ext>
            </a:extLst>
          </p:cNvPr>
          <p:cNvSpPr/>
          <p:nvPr/>
        </p:nvSpPr>
        <p:spPr bwMode="auto">
          <a:xfrm>
            <a:off x="1591873" y="2834124"/>
            <a:ext cx="3412272" cy="29076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C98B5E6F-227F-4D06-B30E-34B182E3C612}"/>
              </a:ext>
              <a:ext uri="{C183D7F6-B498-43B3-948B-1728B52AA6E4}">
                <adec:decorative xmlns:adec="http://schemas.microsoft.com/office/drawing/2017/decorative" val="1"/>
              </a:ext>
            </a:extLst>
          </p:cNvPr>
          <p:cNvSpPr/>
          <p:nvPr/>
        </p:nvSpPr>
        <p:spPr bwMode="auto">
          <a:xfrm>
            <a:off x="2295660" y="3633788"/>
            <a:ext cx="3690803" cy="12001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5F2D013F-E320-44FD-BD5F-6E3A477AA4B8}"/>
              </a:ext>
              <a:ext uri="{C183D7F6-B498-43B3-948B-1728B52AA6E4}">
                <adec:decorative xmlns:adec="http://schemas.microsoft.com/office/drawing/2017/decorative" val="1"/>
              </a:ext>
            </a:extLst>
          </p:cNvPr>
          <p:cNvSpPr/>
          <p:nvPr/>
        </p:nvSpPr>
        <p:spPr bwMode="auto">
          <a:xfrm>
            <a:off x="2514736" y="3976688"/>
            <a:ext cx="3690803" cy="442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270766E8-8FB4-42E3-8D28-A135C8B9D0A7}"/>
              </a:ext>
              <a:ext uri="{C183D7F6-B498-43B3-948B-1728B52AA6E4}">
                <adec:decorative xmlns:adec="http://schemas.microsoft.com/office/drawing/2017/decorative" val="1"/>
              </a:ext>
            </a:extLst>
          </p:cNvPr>
          <p:cNvSpPr/>
          <p:nvPr/>
        </p:nvSpPr>
        <p:spPr bwMode="auto">
          <a:xfrm>
            <a:off x="6560046" y="2417364"/>
            <a:ext cx="3690803" cy="10116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BEB3478B-33FC-4238-86E1-2F2BA338C62A}"/>
              </a:ext>
              <a:ext uri="{C183D7F6-B498-43B3-948B-1728B52AA6E4}">
                <adec:decorative xmlns:adec="http://schemas.microsoft.com/office/drawing/2017/decorative" val="1"/>
              </a:ext>
            </a:extLst>
          </p:cNvPr>
          <p:cNvSpPr/>
          <p:nvPr/>
        </p:nvSpPr>
        <p:spPr bwMode="auto">
          <a:xfrm>
            <a:off x="5393375" y="3011111"/>
            <a:ext cx="3690803" cy="3507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48" name="Graphic 47" descr="Badge Question Mark outline">
            <a:extLst>
              <a:ext uri="{FF2B5EF4-FFF2-40B4-BE49-F238E27FC236}">
                <a16:creationId xmlns:a16="http://schemas.microsoft.com/office/drawing/2014/main" id="{CC51926B-BE09-461D-B6DB-1FA85C5001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36780" y="3049276"/>
            <a:ext cx="266344" cy="266344"/>
          </a:xfrm>
          <a:prstGeom prst="rect">
            <a:avLst/>
          </a:prstGeom>
        </p:spPr>
      </p:pic>
      <p:grpSp>
        <p:nvGrpSpPr>
          <p:cNvPr id="49" name="Group 48">
            <a:extLst>
              <a:ext uri="{FF2B5EF4-FFF2-40B4-BE49-F238E27FC236}">
                <a16:creationId xmlns:a16="http://schemas.microsoft.com/office/drawing/2014/main" id="{4C19CAEB-B5A4-4422-893F-96A37ABA0DB1}"/>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50" name="Straight Arrow Connector 49">
              <a:extLst>
                <a:ext uri="{FF2B5EF4-FFF2-40B4-BE49-F238E27FC236}">
                  <a16:creationId xmlns:a16="http://schemas.microsoft.com/office/drawing/2014/main" id="{E21BEA6B-CB7D-41AA-9A21-7B55BCF8DA8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6FF78D6-8885-444B-80B4-A9978F66706D}"/>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3C7ACEB7-AB7B-483B-8A5F-5878B2E8C78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3550F37F-02FC-4212-A5F8-D5D3FB859AC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855800B0-C2FE-42AE-8B73-D2AEAF1B8F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4A09A8AE-8529-4241-9C5C-0D5390EE5D47}"/>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DE14FF75-7E05-4D6E-8ECF-48BFF460C4E8}"/>
                </a:ext>
              </a:extLst>
            </p:cNvPr>
            <p:cNvSpPr txBox="1"/>
            <p:nvPr/>
          </p:nvSpPr>
          <p:spPr>
            <a:xfrm>
              <a:off x="593156" y="6244646"/>
              <a:ext cx="474489"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cs typeface="Arial" pitchFamily="34" charset="0"/>
                </a:rPr>
                <a:t>Database</a:t>
              </a:r>
            </a:p>
          </p:txBody>
        </p:sp>
        <p:sp>
          <p:nvSpPr>
            <p:cNvPr id="57" name="TextBox 56">
              <a:extLst>
                <a:ext uri="{FF2B5EF4-FFF2-40B4-BE49-F238E27FC236}">
                  <a16:creationId xmlns:a16="http://schemas.microsoft.com/office/drawing/2014/main" id="{C6C1E434-019D-45A8-843B-1166BD4AC452}"/>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API</a:t>
              </a:r>
            </a:p>
          </p:txBody>
        </p:sp>
        <p:sp>
          <p:nvSpPr>
            <p:cNvPr id="58" name="TextBox 57">
              <a:extLst>
                <a:ext uri="{FF2B5EF4-FFF2-40B4-BE49-F238E27FC236}">
                  <a16:creationId xmlns:a16="http://schemas.microsoft.com/office/drawing/2014/main" id="{FAB49AC0-2E82-4BDA-8C8D-9D1BBCFAD0EC}"/>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Application</a:t>
              </a:r>
            </a:p>
          </p:txBody>
        </p:sp>
        <p:sp>
          <p:nvSpPr>
            <p:cNvPr id="59" name="TextBox 58">
              <a:extLst>
                <a:ext uri="{FF2B5EF4-FFF2-40B4-BE49-F238E27FC236}">
                  <a16:creationId xmlns:a16="http://schemas.microsoft.com/office/drawing/2014/main" id="{4DD9ED13-FD47-4ADE-B9EE-C7B3F6F2AF87}"/>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Solution</a:t>
              </a:r>
            </a:p>
          </p:txBody>
        </p:sp>
        <p:sp>
          <p:nvSpPr>
            <p:cNvPr id="60" name="TextBox 59">
              <a:extLst>
                <a:ext uri="{FF2B5EF4-FFF2-40B4-BE49-F238E27FC236}">
                  <a16:creationId xmlns:a16="http://schemas.microsoft.com/office/drawing/2014/main" id="{C1387EFF-48B3-4FE9-B459-288876BF1C94}"/>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Summary</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50E6FF"/>
                </a:solidFill>
                <a:effectLst/>
                <a:latin typeface="+mj-lt"/>
                <a:ea typeface="+mn-ea"/>
                <a:cs typeface="Segoe UI" pitchFamily="34" charset="0"/>
              </a:defRPr>
            </a:lvl1pPr>
          </a:lstStyle>
          <a:p>
            <a:r>
              <a:rPr lang="en-US"/>
              <a:t>Deploy serverless APIs with Azure Functions, Logic Apps, and Azure SQL Database</a:t>
            </a:r>
          </a:p>
        </p:txBody>
      </p:sp>
      <p:sp>
        <p:nvSpPr>
          <p:cNvPr id="3" name="TextBox 2">
            <a:extLst>
              <a:ext uri="{FF2B5EF4-FFF2-40B4-BE49-F238E27FC236}">
                <a16:creationId xmlns:a16="http://schemas.microsoft.com/office/drawing/2014/main" id="{7D367424-830D-40B3-83BA-FE18FFEC0BEA}"/>
              </a:ext>
            </a:extLst>
          </p:cNvPr>
          <p:cNvSpPr txBox="1"/>
          <p:nvPr/>
        </p:nvSpPr>
        <p:spPr>
          <a:xfrm>
            <a:off x="669073" y="1170878"/>
            <a:ext cx="276550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cs typeface="Arial" pitchFamily="34" charset="0"/>
              </a:rPr>
              <a:t>Module 2</a:t>
            </a:r>
          </a:p>
        </p:txBody>
      </p:sp>
    </p:spTree>
    <p:extLst>
      <p:ext uri="{BB962C8B-B14F-4D97-AF65-F5344CB8AC3E}">
        <p14:creationId xmlns:p14="http://schemas.microsoft.com/office/powerpoint/2010/main" val="300245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Select an API service</a:t>
            </a:r>
          </a:p>
        </p:txBody>
      </p:sp>
      <p:grpSp>
        <p:nvGrpSpPr>
          <p:cNvPr id="4" name="Group 3">
            <a:extLst>
              <a:ext uri="{FF2B5EF4-FFF2-40B4-BE49-F238E27FC236}">
                <a16:creationId xmlns:a16="http://schemas.microsoft.com/office/drawing/2014/main" id="{127B7B3F-B28D-4CBC-9FDE-1349E0F0CCEC}"/>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5" name="Straight Arrow Connector 4">
              <a:extLst>
                <a:ext uri="{FF2B5EF4-FFF2-40B4-BE49-F238E27FC236}">
                  <a16:creationId xmlns:a16="http://schemas.microsoft.com/office/drawing/2014/main" id="{03C5A493-FD8C-420F-A5B1-FBFEB3C27EB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03B3C1C0-4C37-4420-95F8-6ABC0FB7C2EC}"/>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 name="Oval 6">
              <a:extLst>
                <a:ext uri="{FF2B5EF4-FFF2-40B4-BE49-F238E27FC236}">
                  <a16:creationId xmlns:a16="http://schemas.microsoft.com/office/drawing/2014/main" id="{D668BF1F-E5BB-46C5-9B1A-BF5F3CBC5685}"/>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DC3C41BD-0CE0-4527-9A32-2D4D97DC99F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BA78FBB4-C412-4F20-A5DB-C2009BBAEED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B226D130-95F0-4125-B555-BE94B4A15A32}"/>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 name="TextBox 11">
              <a:extLst>
                <a:ext uri="{FF2B5EF4-FFF2-40B4-BE49-F238E27FC236}">
                  <a16:creationId xmlns:a16="http://schemas.microsoft.com/office/drawing/2014/main" id="{50FE4226-3C6B-4F3B-AF95-80DF63BF8FCA}"/>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Database</a:t>
              </a:r>
            </a:p>
          </p:txBody>
        </p:sp>
        <p:sp>
          <p:nvSpPr>
            <p:cNvPr id="13" name="TextBox 12">
              <a:extLst>
                <a:ext uri="{FF2B5EF4-FFF2-40B4-BE49-F238E27FC236}">
                  <a16:creationId xmlns:a16="http://schemas.microsoft.com/office/drawing/2014/main" id="{E1F46AE5-30BF-4F44-8548-4BE03E9F9455}"/>
                </a:ext>
              </a:extLst>
            </p:cNvPr>
            <p:cNvSpPr txBox="1"/>
            <p:nvPr/>
          </p:nvSpPr>
          <p:spPr>
            <a:xfrm>
              <a:off x="2505768" y="6244646"/>
              <a:ext cx="1384981"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cs typeface="Arial" pitchFamily="34" charset="0"/>
                </a:rPr>
                <a:t>API</a:t>
              </a:r>
            </a:p>
          </p:txBody>
        </p:sp>
        <p:sp>
          <p:nvSpPr>
            <p:cNvPr id="14" name="TextBox 13">
              <a:extLst>
                <a:ext uri="{FF2B5EF4-FFF2-40B4-BE49-F238E27FC236}">
                  <a16:creationId xmlns:a16="http://schemas.microsoft.com/office/drawing/2014/main" id="{00391842-1A13-4E52-A75E-3A95C72FF964}"/>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Application</a:t>
              </a:r>
            </a:p>
          </p:txBody>
        </p:sp>
        <p:sp>
          <p:nvSpPr>
            <p:cNvPr id="15" name="TextBox 14">
              <a:extLst>
                <a:ext uri="{FF2B5EF4-FFF2-40B4-BE49-F238E27FC236}">
                  <a16:creationId xmlns:a16="http://schemas.microsoft.com/office/drawing/2014/main" id="{99A5C547-FD5A-462B-912B-89108A329C17}"/>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Solution</a:t>
              </a:r>
            </a:p>
          </p:txBody>
        </p:sp>
        <p:sp>
          <p:nvSpPr>
            <p:cNvPr id="16" name="TextBox 15">
              <a:extLst>
                <a:ext uri="{FF2B5EF4-FFF2-40B4-BE49-F238E27FC236}">
                  <a16:creationId xmlns:a16="http://schemas.microsoft.com/office/drawing/2014/main" id="{FBF12109-1613-4002-85B2-30A60DBEF1C8}"/>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Summary</a:t>
              </a:r>
            </a:p>
          </p:txBody>
        </p:sp>
      </p:grpSp>
      <p:sp>
        <p:nvSpPr>
          <p:cNvPr id="21" name="Rectangle 20">
            <a:extLst>
              <a:ext uri="{FF2B5EF4-FFF2-40B4-BE49-F238E27FC236}">
                <a16:creationId xmlns:a16="http://schemas.microsoft.com/office/drawing/2014/main" id="{CD1FF435-D2FD-4B5A-BD9D-0E0D15F073B7}"/>
              </a:ext>
              <a:ext uri="{C183D7F6-B498-43B3-948B-1728B52AA6E4}">
                <adec:decorative xmlns:adec="http://schemas.microsoft.com/office/drawing/2017/decorative" val="1"/>
              </a:ext>
            </a:extLst>
          </p:cNvPr>
          <p:cNvSpPr/>
          <p:nvPr/>
        </p:nvSpPr>
        <p:spPr bwMode="auto">
          <a:xfrm>
            <a:off x="588262" y="1435100"/>
            <a:ext cx="11021126" cy="1899772"/>
          </a:xfrm>
          <a:prstGeom prst="rect">
            <a:avLst/>
          </a:prstGeom>
          <a:solidFill>
            <a:schemeClr val="bg1"/>
          </a:solidFill>
          <a:ln>
            <a:noFill/>
            <a:headEnd type="none" w="med" len="med"/>
            <a:tailEnd type="none" w="med" len="med"/>
          </a:ln>
          <a:effectLst>
            <a:outerShdw blurRad="2540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182880" rtlCol="0" anchor="t">
            <a:noAutofit/>
          </a:bodyPr>
          <a:lstStyle/>
          <a:p>
            <a:pPr lvl="0">
              <a:spcAft>
                <a:spcPts val="600"/>
              </a:spcAft>
            </a:pPr>
            <a:r>
              <a:rPr lang="en-US" sz="2800" dirty="0">
                <a:solidFill>
                  <a:srgbClr val="0078D4"/>
                </a:solidFill>
                <a:latin typeface="Segoe UI Semibold"/>
              </a:rPr>
              <a:t>Solution requirements</a:t>
            </a:r>
          </a:p>
          <a:p>
            <a:pPr marL="283464" indent="-283464">
              <a:spcAft>
                <a:spcPts val="600"/>
              </a:spcAft>
              <a:buFont typeface="Arial" panose="020B0604020202020204" pitchFamily="34" charset="0"/>
              <a:buChar char="•"/>
            </a:pPr>
            <a:r>
              <a:rPr lang="en-US" sz="2000" dirty="0">
                <a:solidFill>
                  <a:srgbClr val="000000"/>
                </a:solidFill>
              </a:rPr>
              <a:t>Website for monitoring real-time bus locations</a:t>
            </a:r>
          </a:p>
          <a:p>
            <a:pPr marL="283464" indent="-283464">
              <a:spcAft>
                <a:spcPts val="600"/>
              </a:spcAft>
              <a:buFont typeface="Arial" panose="020B0604020202020204" pitchFamily="34" charset="0"/>
              <a:buChar char="•"/>
            </a:pPr>
            <a:r>
              <a:rPr lang="en-US" sz="2000" dirty="0">
                <a:solidFill>
                  <a:srgbClr val="000000"/>
                </a:solidFill>
              </a:rPr>
              <a:t>Notifications when a bus is close by</a:t>
            </a:r>
          </a:p>
          <a:p>
            <a:pPr marL="283464" indent="-283464">
              <a:spcAft>
                <a:spcPts val="600"/>
              </a:spcAft>
              <a:buFont typeface="Arial" panose="020B0604020202020204" pitchFamily="34" charset="0"/>
              <a:buChar char="•"/>
            </a:pPr>
            <a:r>
              <a:rPr lang="en-US" sz="2000" dirty="0">
                <a:solidFill>
                  <a:srgbClr val="000000"/>
                </a:solidFill>
              </a:rPr>
              <a:t>Deployment automation</a:t>
            </a:r>
          </a:p>
        </p:txBody>
      </p:sp>
      <p:sp>
        <p:nvSpPr>
          <p:cNvPr id="22" name="Rectangle 21">
            <a:extLst>
              <a:ext uri="{FF2B5EF4-FFF2-40B4-BE49-F238E27FC236}">
                <a16:creationId xmlns:a16="http://schemas.microsoft.com/office/drawing/2014/main" id="{F8572F5C-5C31-40A7-9358-5416697F2A71}"/>
              </a:ext>
              <a:ext uri="{C183D7F6-B498-43B3-948B-1728B52AA6E4}">
                <adec:decorative xmlns:adec="http://schemas.microsoft.com/office/drawing/2017/decorative" val="1"/>
              </a:ext>
            </a:extLst>
          </p:cNvPr>
          <p:cNvSpPr/>
          <p:nvPr/>
        </p:nvSpPr>
        <p:spPr bwMode="auto">
          <a:xfrm>
            <a:off x="588262" y="3570119"/>
            <a:ext cx="11021126" cy="1899772"/>
          </a:xfrm>
          <a:prstGeom prst="rect">
            <a:avLst/>
          </a:prstGeom>
          <a:solidFill>
            <a:schemeClr val="bg1"/>
          </a:solidFill>
          <a:ln>
            <a:noFill/>
            <a:headEnd type="none" w="med" len="med"/>
            <a:tailEnd type="none" w="med" len="med"/>
          </a:ln>
          <a:effectLst>
            <a:outerShdw blurRad="2540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182880" rtlCol="0" anchor="t">
            <a:noAutofit/>
          </a:bodyPr>
          <a:lstStyle/>
          <a:p>
            <a:pPr>
              <a:spcAft>
                <a:spcPts val="600"/>
              </a:spcAft>
            </a:pPr>
            <a:r>
              <a:rPr lang="en-US" sz="2800" dirty="0">
                <a:solidFill>
                  <a:srgbClr val="0078D4"/>
                </a:solidFill>
                <a:latin typeface="Segoe UI Semibold"/>
              </a:rPr>
              <a:t>API service requirements</a:t>
            </a:r>
          </a:p>
          <a:p>
            <a:pPr marL="283464" indent="-283464">
              <a:spcAft>
                <a:spcPts val="600"/>
              </a:spcAft>
              <a:buFont typeface="Arial" panose="020B0604020202020204" pitchFamily="34" charset="0"/>
              <a:buChar char="•"/>
            </a:pPr>
            <a:r>
              <a:rPr lang="en-US" sz="2000" dirty="0">
                <a:solidFill>
                  <a:srgbClr val="000000"/>
                </a:solidFill>
              </a:rPr>
              <a:t>Get the latest data and identify buses in monitored routes and geofence activations</a:t>
            </a:r>
          </a:p>
          <a:p>
            <a:pPr marL="283464" indent="-283464">
              <a:spcAft>
                <a:spcPts val="600"/>
              </a:spcAft>
              <a:buFont typeface="Arial" panose="020B0604020202020204" pitchFamily="34" charset="0"/>
              <a:buChar char="•"/>
            </a:pPr>
            <a:r>
              <a:rPr lang="en-US" sz="2000" dirty="0">
                <a:solidFill>
                  <a:srgbClr val="000000"/>
                </a:solidFill>
              </a:rPr>
              <a:t>Send an email notification for each activated bus</a:t>
            </a:r>
          </a:p>
        </p:txBody>
      </p:sp>
    </p:spTree>
    <p:extLst>
      <p:ext uri="{BB962C8B-B14F-4D97-AF65-F5344CB8AC3E}">
        <p14:creationId xmlns:p14="http://schemas.microsoft.com/office/powerpoint/2010/main" val="93872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150"/>
                                  </p:stCondLst>
                                  <p:childTnLst>
                                    <p:animMotion origin="layout" path="M 1.45833E-6 -7.40741E-7 L 1.45833E-6 -0.0544 " pathEditMode="relative" rAng="0" ptsTypes="AA">
                                      <p:cBhvr>
                                        <p:cTn id="9" dur="600" spd="-100000" fill="hold"/>
                                        <p:tgtEl>
                                          <p:spTgt spid="21"/>
                                        </p:tgtEl>
                                        <p:attrNameLst>
                                          <p:attrName>ppt_x</p:attrName>
                                          <p:attrName>ppt_y</p:attrName>
                                        </p:attrNameLst>
                                      </p:cBhvr>
                                      <p:rCtr x="0" y="-2731"/>
                                    </p:animMotion>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grpId="1" nodeType="withEffect">
                                  <p:stCondLst>
                                    <p:cond delay="0"/>
                                  </p:stCondLst>
                                  <p:childTnLst>
                                    <p:animMotion origin="layout" path="M 5E-6 2.59259E-6 L 5E-6 -0.0544 " pathEditMode="relative" rAng="0" ptsTypes="AA">
                                      <p:cBhvr>
                                        <p:cTn id="14" dur="600" spd="-100000" fill="hold"/>
                                        <p:tgtEl>
                                          <p:spTgt spid="22"/>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Azure Functions</a:t>
            </a:r>
          </a:p>
        </p:txBody>
      </p:sp>
      <p:sp>
        <p:nvSpPr>
          <p:cNvPr id="3" name="Subtitle"/>
          <p:cNvSpPr>
            <a:spLocks noGrp="1"/>
          </p:cNvSpPr>
          <p:nvPr>
            <p:ph sz="quarter" idx="10"/>
          </p:nvPr>
        </p:nvSpPr>
        <p:spPr>
          <a:xfrm>
            <a:off x="584199" y="1435100"/>
            <a:ext cx="9381733" cy="24991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320040" indent="-320040">
              <a:buFont typeface="Arial" panose="020B0604020202020204" pitchFamily="34" charset="0"/>
              <a:buChar char="•"/>
            </a:pPr>
            <a:r>
              <a:rPr lang="en-US" dirty="0"/>
              <a:t>Accelerate and simplify application development</a:t>
            </a:r>
          </a:p>
          <a:p>
            <a:pPr marL="320040" indent="-320040">
              <a:buFont typeface="Arial" panose="020B0604020202020204" pitchFamily="34" charset="0"/>
              <a:buChar char="•"/>
            </a:pPr>
            <a:r>
              <a:rPr lang="en-US" dirty="0"/>
              <a:t>Triggers supported: Queue, Timer, Event Grid, and HTTP</a:t>
            </a:r>
          </a:p>
          <a:p>
            <a:pPr marL="320040" indent="-320040">
              <a:buFont typeface="Arial" panose="020B0604020202020204" pitchFamily="34" charset="0"/>
              <a:buChar char="•"/>
            </a:pPr>
            <a:r>
              <a:rPr lang="en-US" dirty="0"/>
              <a:t>Serverless and scalable</a:t>
            </a:r>
          </a:p>
          <a:p>
            <a:endParaRPr lang="en-US" dirty="0"/>
          </a:p>
          <a:p>
            <a:endParaRPr dirty="0"/>
          </a:p>
        </p:txBody>
      </p:sp>
      <p:pic>
        <p:nvPicPr>
          <p:cNvPr id="17" name="Graphic 16">
            <a:extLst>
              <a:ext uri="{FF2B5EF4-FFF2-40B4-BE49-F238E27FC236}">
                <a16:creationId xmlns:a16="http://schemas.microsoft.com/office/drawing/2014/main" id="{B4134264-5E2E-41CC-89E6-A3A9034F65D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26603" y="3299821"/>
            <a:ext cx="2180180" cy="2180180"/>
          </a:xfrm>
          <a:prstGeom prst="rect">
            <a:avLst/>
          </a:prstGeom>
        </p:spPr>
      </p:pic>
      <p:grpSp>
        <p:nvGrpSpPr>
          <p:cNvPr id="19" name="Group 18">
            <a:extLst>
              <a:ext uri="{FF2B5EF4-FFF2-40B4-BE49-F238E27FC236}">
                <a16:creationId xmlns:a16="http://schemas.microsoft.com/office/drawing/2014/main" id="{7F6F9A9E-7F97-47D7-9BEF-1837B02318CD}"/>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0" name="Straight Arrow Connector 19">
              <a:extLst>
                <a:ext uri="{FF2B5EF4-FFF2-40B4-BE49-F238E27FC236}">
                  <a16:creationId xmlns:a16="http://schemas.microsoft.com/office/drawing/2014/main" id="{178AB179-9091-4B31-ADCD-7E1D8D68BA1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D6383F24-EEB7-4862-8A99-B743681BE831}"/>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 name="Oval 21">
              <a:extLst>
                <a:ext uri="{FF2B5EF4-FFF2-40B4-BE49-F238E27FC236}">
                  <a16:creationId xmlns:a16="http://schemas.microsoft.com/office/drawing/2014/main" id="{92F41E53-1714-4EB4-93D5-25CE750FAB37}"/>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1E4DFAA5-61F6-4B9A-ACC2-83F5E58A353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902F95F7-F0FB-4CEE-AD99-23275F9AC89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6BB8C9A2-9D14-485B-B6C5-18394B7FDA28}"/>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6" name="TextBox 25">
              <a:extLst>
                <a:ext uri="{FF2B5EF4-FFF2-40B4-BE49-F238E27FC236}">
                  <a16:creationId xmlns:a16="http://schemas.microsoft.com/office/drawing/2014/main" id="{CB8449AC-E41B-4A7A-ADC4-E54303ED6074}"/>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Database</a:t>
              </a:r>
            </a:p>
          </p:txBody>
        </p:sp>
        <p:sp>
          <p:nvSpPr>
            <p:cNvPr id="27" name="TextBox 26">
              <a:extLst>
                <a:ext uri="{FF2B5EF4-FFF2-40B4-BE49-F238E27FC236}">
                  <a16:creationId xmlns:a16="http://schemas.microsoft.com/office/drawing/2014/main" id="{B2B078A8-EC6E-49D5-B0AC-AC37CE8E5ECA}"/>
                </a:ext>
              </a:extLst>
            </p:cNvPr>
            <p:cNvSpPr txBox="1"/>
            <p:nvPr/>
          </p:nvSpPr>
          <p:spPr>
            <a:xfrm>
              <a:off x="2505768" y="6244646"/>
              <a:ext cx="1384981"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cs typeface="Arial" pitchFamily="34" charset="0"/>
                </a:rPr>
                <a:t>API</a:t>
              </a:r>
            </a:p>
          </p:txBody>
        </p:sp>
        <p:sp>
          <p:nvSpPr>
            <p:cNvPr id="28" name="TextBox 27">
              <a:extLst>
                <a:ext uri="{FF2B5EF4-FFF2-40B4-BE49-F238E27FC236}">
                  <a16:creationId xmlns:a16="http://schemas.microsoft.com/office/drawing/2014/main" id="{629FFEBB-EB3F-4E53-BA42-28ADA72DC141}"/>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Application</a:t>
              </a:r>
            </a:p>
          </p:txBody>
        </p:sp>
        <p:sp>
          <p:nvSpPr>
            <p:cNvPr id="29" name="TextBox 28">
              <a:extLst>
                <a:ext uri="{FF2B5EF4-FFF2-40B4-BE49-F238E27FC236}">
                  <a16:creationId xmlns:a16="http://schemas.microsoft.com/office/drawing/2014/main" id="{D33EEC66-B228-4064-95D6-D99B27343CD0}"/>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Solution</a:t>
              </a:r>
            </a:p>
          </p:txBody>
        </p:sp>
        <p:sp>
          <p:nvSpPr>
            <p:cNvPr id="30" name="TextBox 29">
              <a:extLst>
                <a:ext uri="{FF2B5EF4-FFF2-40B4-BE49-F238E27FC236}">
                  <a16:creationId xmlns:a16="http://schemas.microsoft.com/office/drawing/2014/main" id="{6028C817-C3DE-4C16-A7B7-463B7EB20AE6}"/>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Summary</a:t>
              </a:r>
            </a:p>
          </p:txBody>
        </p:sp>
      </p:grpSp>
    </p:spTree>
    <p:extLst>
      <p:ext uri="{BB962C8B-B14F-4D97-AF65-F5344CB8AC3E}">
        <p14:creationId xmlns:p14="http://schemas.microsoft.com/office/powerpoint/2010/main" val="92876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rrow: Right 21">
            <a:extLst>
              <a:ext uri="{FF2B5EF4-FFF2-40B4-BE49-F238E27FC236}">
                <a16:creationId xmlns:a16="http://schemas.microsoft.com/office/drawing/2014/main" id="{7D0F46D1-163B-4F7E-AF50-C4B7192F8A09}"/>
              </a:ext>
              <a:ext uri="{C183D7F6-B498-43B3-948B-1728B52AA6E4}">
                <adec:decorative xmlns:adec="http://schemas.microsoft.com/office/drawing/2017/decorative" val="1"/>
              </a:ext>
            </a:extLst>
          </p:cNvPr>
          <p:cNvSpPr/>
          <p:nvPr/>
        </p:nvSpPr>
        <p:spPr bwMode="auto">
          <a:xfrm rot="5400000">
            <a:off x="3359311" y="3491585"/>
            <a:ext cx="4426706" cy="1128203"/>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866342E-67AD-46C2-8B16-8F29ACAE7F3D}"/>
              </a:ext>
            </a:extLst>
          </p:cNvPr>
          <p:cNvSpPr>
            <a:spLocks noGrp="1"/>
          </p:cNvSpPr>
          <p:nvPr>
            <p:ph type="title"/>
          </p:nvPr>
        </p:nvSpPr>
        <p:spPr>
          <a:xfrm>
            <a:off x="588263" y="457200"/>
            <a:ext cx="11018520" cy="923330"/>
          </a:xfrm>
        </p:spPr>
        <p:txBody>
          <a:bodyPr/>
          <a:lstStyle/>
          <a:p>
            <a:r>
              <a:rPr lang="en-US" dirty="0"/>
              <a:t>Build serverless, full stack applications in Azure</a:t>
            </a:r>
            <a:br>
              <a:rPr lang="en-US" dirty="0"/>
            </a:br>
            <a:r>
              <a:rPr lang="en-US" sz="2400" dirty="0">
                <a:solidFill>
                  <a:schemeClr val="accent1"/>
                </a:solidFill>
              </a:rPr>
              <a:t>New learning path with free Azure sandbox</a:t>
            </a:r>
            <a:endParaRPr lang="en-US" dirty="0">
              <a:solidFill>
                <a:schemeClr val="accent1"/>
              </a:solidFill>
            </a:endParaRPr>
          </a:p>
        </p:txBody>
      </p:sp>
      <p:pic>
        <p:nvPicPr>
          <p:cNvPr id="1026" name="Picture 2">
            <a:extLst>
              <a:ext uri="{FF2B5EF4-FFF2-40B4-BE49-F238E27FC236}">
                <a16:creationId xmlns:a16="http://schemas.microsoft.com/office/drawing/2014/main" id="{63DC647A-0B54-48B9-BB74-F7D5943C3B89}"/>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1842334"/>
            <a:ext cx="3800475" cy="4038519"/>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Shape 7">
            <a:extLst>
              <a:ext uri="{FF2B5EF4-FFF2-40B4-BE49-F238E27FC236}">
                <a16:creationId xmlns:a16="http://schemas.microsoft.com/office/drawing/2014/main" id="{5B0515A8-2AFB-46EE-947C-1E9A1579BFE4}"/>
              </a:ext>
            </a:extLst>
          </p:cNvPr>
          <p:cNvSpPr/>
          <p:nvPr/>
        </p:nvSpPr>
        <p:spPr>
          <a:xfrm>
            <a:off x="6464696" y="4919587"/>
            <a:ext cx="4587477" cy="640080"/>
          </a:xfrm>
          <a:custGeom>
            <a:avLst/>
            <a:gdLst>
              <a:gd name="connsiteX0" fmla="*/ 0 w 4587477"/>
              <a:gd name="connsiteY0" fmla="*/ 0 h 867418"/>
              <a:gd name="connsiteX1" fmla="*/ 4587477 w 4587477"/>
              <a:gd name="connsiteY1" fmla="*/ 0 h 867418"/>
              <a:gd name="connsiteX2" fmla="*/ 4587477 w 4587477"/>
              <a:gd name="connsiteY2" fmla="*/ 867418 h 867418"/>
              <a:gd name="connsiteX3" fmla="*/ 0 w 4587477"/>
              <a:gd name="connsiteY3" fmla="*/ 867418 h 867418"/>
              <a:gd name="connsiteX4" fmla="*/ 0 w 4587477"/>
              <a:gd name="connsiteY4" fmla="*/ 0 h 867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477" h="867418">
                <a:moveTo>
                  <a:pt x="0" y="0"/>
                </a:moveTo>
                <a:lnTo>
                  <a:pt x="4587477" y="0"/>
                </a:lnTo>
                <a:lnTo>
                  <a:pt x="4587477" y="867418"/>
                </a:lnTo>
                <a:lnTo>
                  <a:pt x="0" y="867418"/>
                </a:lnTo>
                <a:lnTo>
                  <a:pt x="0" y="0"/>
                </a:lnTo>
                <a:close/>
              </a:path>
            </a:pathLst>
          </a:custGeom>
          <a:solidFill>
            <a:schemeClr val="bg1"/>
          </a:solidFill>
          <a:ln>
            <a:noFill/>
          </a:ln>
          <a:effectLst>
            <a:outerShdw blurRad="317500" dist="76200" dir="2700000" algn="t" rotWithShape="0">
              <a:prstClr val="black">
                <a:alpha val="19000"/>
              </a:prstClr>
            </a:outerShdw>
          </a:effectLst>
        </p:spPr>
        <p:style>
          <a:lnRef idx="1">
            <a:schemeClr val="accent4">
              <a:tint val="40000"/>
              <a:alpha val="90000"/>
              <a:hueOff val="317671"/>
              <a:satOff val="-12107"/>
              <a:lumOff val="-1599"/>
              <a:alphaOff val="0"/>
            </a:schemeClr>
          </a:lnRef>
          <a:fillRef idx="1">
            <a:schemeClr val="accent4">
              <a:tint val="40000"/>
              <a:alpha val="90000"/>
              <a:hueOff val="317671"/>
              <a:satOff val="-12107"/>
              <a:lumOff val="-1599"/>
              <a:alphaOff val="0"/>
            </a:schemeClr>
          </a:fillRef>
          <a:effectRef idx="2">
            <a:schemeClr val="accent4">
              <a:tint val="40000"/>
              <a:alpha val="90000"/>
              <a:hueOff val="317671"/>
              <a:satOff val="-12107"/>
              <a:lumOff val="-1599"/>
              <a:alphaOff val="0"/>
            </a:schemeClr>
          </a:effectRef>
          <a:fontRef idx="minor">
            <a:schemeClr val="dk1">
              <a:hueOff val="0"/>
              <a:satOff val="0"/>
              <a:lumOff val="0"/>
              <a:alphaOff val="0"/>
            </a:schemeClr>
          </a:fontRef>
        </p:style>
        <p:txBody>
          <a:bodyPr spcFirstLastPara="0" vert="horz" wrap="square" lIns="93056" tIns="190500" rIns="93056" bIns="190500" numCol="1" spcCol="1270" anchor="ctr" anchorCtr="0">
            <a:noAutofit/>
          </a:bodyPr>
          <a:lstStyle/>
          <a:p>
            <a:pPr defTabSz="666750">
              <a:lnSpc>
                <a:spcPct val="90000"/>
              </a:lnSpc>
              <a:spcBef>
                <a:spcPct val="0"/>
              </a:spcBef>
              <a:spcAft>
                <a:spcPct val="35000"/>
              </a:spcAft>
            </a:pPr>
            <a:r>
              <a:rPr lang="en-US" sz="1500" dirty="0"/>
              <a:t>Architect full stack applications and automate deployments with GitHub</a:t>
            </a:r>
          </a:p>
        </p:txBody>
      </p:sp>
      <p:sp>
        <p:nvSpPr>
          <p:cNvPr id="11" name="Freeform: Shape 10">
            <a:extLst>
              <a:ext uri="{FF2B5EF4-FFF2-40B4-BE49-F238E27FC236}">
                <a16:creationId xmlns:a16="http://schemas.microsoft.com/office/drawing/2014/main" id="{18F1169F-1EB6-4830-B0C3-28812BF64060}"/>
              </a:ext>
            </a:extLst>
          </p:cNvPr>
          <p:cNvSpPr/>
          <p:nvPr/>
        </p:nvSpPr>
        <p:spPr>
          <a:xfrm>
            <a:off x="6464697" y="3944104"/>
            <a:ext cx="4587477" cy="640080"/>
          </a:xfrm>
          <a:custGeom>
            <a:avLst/>
            <a:gdLst>
              <a:gd name="connsiteX0" fmla="*/ 0 w 4587477"/>
              <a:gd name="connsiteY0" fmla="*/ 0 h 867157"/>
              <a:gd name="connsiteX1" fmla="*/ 4587477 w 4587477"/>
              <a:gd name="connsiteY1" fmla="*/ 0 h 867157"/>
              <a:gd name="connsiteX2" fmla="*/ 4587477 w 4587477"/>
              <a:gd name="connsiteY2" fmla="*/ 867157 h 867157"/>
              <a:gd name="connsiteX3" fmla="*/ 0 w 4587477"/>
              <a:gd name="connsiteY3" fmla="*/ 867157 h 867157"/>
              <a:gd name="connsiteX4" fmla="*/ 0 w 4587477"/>
              <a:gd name="connsiteY4" fmla="*/ 0 h 86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477" h="867157">
                <a:moveTo>
                  <a:pt x="0" y="0"/>
                </a:moveTo>
                <a:lnTo>
                  <a:pt x="4587477" y="0"/>
                </a:lnTo>
                <a:lnTo>
                  <a:pt x="4587477" y="867157"/>
                </a:lnTo>
                <a:lnTo>
                  <a:pt x="0" y="867157"/>
                </a:lnTo>
                <a:lnTo>
                  <a:pt x="0" y="0"/>
                </a:lnTo>
                <a:close/>
              </a:path>
            </a:pathLst>
          </a:custGeom>
          <a:solidFill>
            <a:schemeClr val="bg1"/>
          </a:solidFill>
          <a:ln>
            <a:noFill/>
          </a:ln>
          <a:effectLst>
            <a:outerShdw blurRad="317500" dist="76200" dir="2700000" algn="t" rotWithShape="0">
              <a:prstClr val="black">
                <a:alpha val="19000"/>
              </a:prstClr>
            </a:outerShdw>
          </a:effectLst>
        </p:spPr>
        <p:style>
          <a:lnRef idx="1">
            <a:schemeClr val="accent4">
              <a:tint val="40000"/>
              <a:alpha val="90000"/>
              <a:hueOff val="317671"/>
              <a:satOff val="-12107"/>
              <a:lumOff val="-1599"/>
              <a:alphaOff val="0"/>
            </a:schemeClr>
          </a:lnRef>
          <a:fillRef idx="1">
            <a:schemeClr val="accent4">
              <a:tint val="40000"/>
              <a:alpha val="90000"/>
              <a:hueOff val="317671"/>
              <a:satOff val="-12107"/>
              <a:lumOff val="-1599"/>
              <a:alphaOff val="0"/>
            </a:schemeClr>
          </a:fillRef>
          <a:effectRef idx="2">
            <a:schemeClr val="accent4">
              <a:tint val="40000"/>
              <a:alpha val="90000"/>
              <a:hueOff val="317671"/>
              <a:satOff val="-12107"/>
              <a:lumOff val="-1599"/>
              <a:alphaOff val="0"/>
            </a:schemeClr>
          </a:effectRef>
          <a:fontRef idx="minor">
            <a:schemeClr val="dk1">
              <a:hueOff val="0"/>
              <a:satOff val="0"/>
              <a:lumOff val="0"/>
              <a:alphaOff val="0"/>
            </a:schemeClr>
          </a:fontRef>
        </p:style>
        <p:txBody>
          <a:bodyPr spcFirstLastPara="0" vert="horz" wrap="square" lIns="93056" tIns="190500" rIns="93056" bIns="190500" numCol="1" spcCol="1270" anchor="ctr" anchorCtr="0">
            <a:noAutofit/>
          </a:bodyPr>
          <a:lstStyle/>
          <a:p>
            <a:pPr defTabSz="666750">
              <a:lnSpc>
                <a:spcPct val="90000"/>
              </a:lnSpc>
              <a:spcBef>
                <a:spcPct val="0"/>
              </a:spcBef>
              <a:spcAft>
                <a:spcPct val="35000"/>
              </a:spcAft>
            </a:pPr>
            <a:r>
              <a:rPr lang="en-US" sz="1500" dirty="0"/>
              <a:t>Build full stack applications with Azure Static Web Apps and Azure SQL Database</a:t>
            </a:r>
          </a:p>
        </p:txBody>
      </p:sp>
      <p:sp>
        <p:nvSpPr>
          <p:cNvPr id="13" name="Freeform: Shape 12">
            <a:extLst>
              <a:ext uri="{FF2B5EF4-FFF2-40B4-BE49-F238E27FC236}">
                <a16:creationId xmlns:a16="http://schemas.microsoft.com/office/drawing/2014/main" id="{D178CCC9-89CB-47B6-A4CE-E8074030AE4A}"/>
              </a:ext>
            </a:extLst>
          </p:cNvPr>
          <p:cNvSpPr/>
          <p:nvPr/>
        </p:nvSpPr>
        <p:spPr>
          <a:xfrm>
            <a:off x="6464697" y="2968620"/>
            <a:ext cx="4587477" cy="640080"/>
          </a:xfrm>
          <a:custGeom>
            <a:avLst/>
            <a:gdLst>
              <a:gd name="connsiteX0" fmla="*/ 0 w 4587477"/>
              <a:gd name="connsiteY0" fmla="*/ 0 h 867157"/>
              <a:gd name="connsiteX1" fmla="*/ 4587477 w 4587477"/>
              <a:gd name="connsiteY1" fmla="*/ 0 h 867157"/>
              <a:gd name="connsiteX2" fmla="*/ 4587477 w 4587477"/>
              <a:gd name="connsiteY2" fmla="*/ 867157 h 867157"/>
              <a:gd name="connsiteX3" fmla="*/ 0 w 4587477"/>
              <a:gd name="connsiteY3" fmla="*/ 867157 h 867157"/>
              <a:gd name="connsiteX4" fmla="*/ 0 w 4587477"/>
              <a:gd name="connsiteY4" fmla="*/ 0 h 86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477" h="867157">
                <a:moveTo>
                  <a:pt x="0" y="0"/>
                </a:moveTo>
                <a:lnTo>
                  <a:pt x="4587477" y="0"/>
                </a:lnTo>
                <a:lnTo>
                  <a:pt x="4587477" y="867157"/>
                </a:lnTo>
                <a:lnTo>
                  <a:pt x="0" y="867157"/>
                </a:lnTo>
                <a:lnTo>
                  <a:pt x="0" y="0"/>
                </a:lnTo>
                <a:close/>
              </a:path>
            </a:pathLst>
          </a:custGeom>
          <a:solidFill>
            <a:schemeClr val="bg1"/>
          </a:solidFill>
          <a:ln>
            <a:noFill/>
          </a:ln>
          <a:effectLst>
            <a:outerShdw blurRad="317500" dist="76200" dir="2700000" algn="t" rotWithShape="0">
              <a:prstClr val="black">
                <a:alpha val="19000"/>
              </a:prstClr>
            </a:outerShdw>
          </a:effectLst>
        </p:spPr>
        <p:style>
          <a:lnRef idx="1">
            <a:schemeClr val="accent4">
              <a:tint val="40000"/>
              <a:alpha val="90000"/>
              <a:hueOff val="317671"/>
              <a:satOff val="-12107"/>
              <a:lumOff val="-1599"/>
              <a:alphaOff val="0"/>
            </a:schemeClr>
          </a:lnRef>
          <a:fillRef idx="1">
            <a:schemeClr val="accent4">
              <a:tint val="40000"/>
              <a:alpha val="90000"/>
              <a:hueOff val="317671"/>
              <a:satOff val="-12107"/>
              <a:lumOff val="-1599"/>
              <a:alphaOff val="0"/>
            </a:schemeClr>
          </a:fillRef>
          <a:effectRef idx="2">
            <a:schemeClr val="accent4">
              <a:tint val="40000"/>
              <a:alpha val="90000"/>
              <a:hueOff val="317671"/>
              <a:satOff val="-12107"/>
              <a:lumOff val="-1599"/>
              <a:alphaOff val="0"/>
            </a:schemeClr>
          </a:effectRef>
          <a:fontRef idx="minor">
            <a:schemeClr val="dk1">
              <a:hueOff val="0"/>
              <a:satOff val="0"/>
              <a:lumOff val="0"/>
              <a:alphaOff val="0"/>
            </a:schemeClr>
          </a:fontRef>
        </p:style>
        <p:txBody>
          <a:bodyPr spcFirstLastPara="0" vert="horz" wrap="square" lIns="93056" tIns="190500" rIns="93056" bIns="190500" numCol="1" spcCol="1270" anchor="ctr" anchorCtr="0">
            <a:noAutofit/>
          </a:bodyPr>
          <a:lstStyle/>
          <a:p>
            <a:pPr defTabSz="666750">
              <a:lnSpc>
                <a:spcPct val="90000"/>
              </a:lnSpc>
              <a:spcBef>
                <a:spcPct val="0"/>
              </a:spcBef>
              <a:spcAft>
                <a:spcPct val="35000"/>
              </a:spcAft>
            </a:pPr>
            <a:r>
              <a:rPr lang="en-US" sz="1500" dirty="0"/>
              <a:t>Deploy serverless APIs with Azure Functions, Logic Apps, and Azure SQL Database</a:t>
            </a:r>
          </a:p>
        </p:txBody>
      </p:sp>
      <p:sp>
        <p:nvSpPr>
          <p:cNvPr id="15" name="Freeform: Shape 14">
            <a:extLst>
              <a:ext uri="{FF2B5EF4-FFF2-40B4-BE49-F238E27FC236}">
                <a16:creationId xmlns:a16="http://schemas.microsoft.com/office/drawing/2014/main" id="{38486B50-64F6-4AE0-81ED-974D90CACED3}"/>
              </a:ext>
            </a:extLst>
          </p:cNvPr>
          <p:cNvSpPr/>
          <p:nvPr/>
        </p:nvSpPr>
        <p:spPr>
          <a:xfrm>
            <a:off x="6464697" y="1993136"/>
            <a:ext cx="4587477" cy="640080"/>
          </a:xfrm>
          <a:custGeom>
            <a:avLst/>
            <a:gdLst>
              <a:gd name="connsiteX0" fmla="*/ 0 w 4587477"/>
              <a:gd name="connsiteY0" fmla="*/ 0 h 867157"/>
              <a:gd name="connsiteX1" fmla="*/ 4587477 w 4587477"/>
              <a:gd name="connsiteY1" fmla="*/ 0 h 867157"/>
              <a:gd name="connsiteX2" fmla="*/ 4587477 w 4587477"/>
              <a:gd name="connsiteY2" fmla="*/ 867157 h 867157"/>
              <a:gd name="connsiteX3" fmla="*/ 0 w 4587477"/>
              <a:gd name="connsiteY3" fmla="*/ 867157 h 867157"/>
              <a:gd name="connsiteX4" fmla="*/ 0 w 4587477"/>
              <a:gd name="connsiteY4" fmla="*/ 0 h 86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477" h="867157">
                <a:moveTo>
                  <a:pt x="0" y="0"/>
                </a:moveTo>
                <a:lnTo>
                  <a:pt x="4587477" y="0"/>
                </a:lnTo>
                <a:lnTo>
                  <a:pt x="4587477" y="867157"/>
                </a:lnTo>
                <a:lnTo>
                  <a:pt x="0" y="867157"/>
                </a:lnTo>
                <a:lnTo>
                  <a:pt x="0" y="0"/>
                </a:lnTo>
                <a:close/>
              </a:path>
            </a:pathLst>
          </a:custGeom>
          <a:solidFill>
            <a:schemeClr val="bg1"/>
          </a:solidFill>
          <a:ln>
            <a:noFill/>
          </a:ln>
          <a:effectLst>
            <a:outerShdw blurRad="317500" dist="76200" dir="2700000" algn="t" rotWithShape="0">
              <a:prstClr val="black">
                <a:alpha val="19000"/>
              </a:prstClr>
            </a:outerShdw>
          </a:effectLst>
        </p:spPr>
        <p:style>
          <a:lnRef idx="1">
            <a:schemeClr val="accent4">
              <a:tint val="40000"/>
              <a:alpha val="90000"/>
              <a:hueOff val="317671"/>
              <a:satOff val="-12107"/>
              <a:lumOff val="-1599"/>
              <a:alphaOff val="0"/>
            </a:schemeClr>
          </a:lnRef>
          <a:fillRef idx="1">
            <a:schemeClr val="accent4">
              <a:tint val="40000"/>
              <a:alpha val="90000"/>
              <a:hueOff val="317671"/>
              <a:satOff val="-12107"/>
              <a:lumOff val="-1599"/>
              <a:alphaOff val="0"/>
            </a:schemeClr>
          </a:fillRef>
          <a:effectRef idx="2">
            <a:schemeClr val="accent4">
              <a:tint val="40000"/>
              <a:alpha val="90000"/>
              <a:hueOff val="317671"/>
              <a:satOff val="-12107"/>
              <a:lumOff val="-1599"/>
              <a:alphaOff val="0"/>
            </a:schemeClr>
          </a:effectRef>
          <a:fontRef idx="minor">
            <a:schemeClr val="dk1">
              <a:hueOff val="0"/>
              <a:satOff val="0"/>
              <a:lumOff val="0"/>
              <a:alphaOff val="0"/>
            </a:schemeClr>
          </a:fontRef>
        </p:style>
        <p:txBody>
          <a:bodyPr spcFirstLastPara="0" vert="horz" wrap="square" lIns="93056" tIns="190500" rIns="93056" bIns="190500" numCol="1" spcCol="1270" anchor="ctr" anchorCtr="0">
            <a:noAutofit/>
          </a:bodyPr>
          <a:lstStyle/>
          <a:p>
            <a:pPr marL="0" lvl="0" indent="0" algn="l" defTabSz="666750">
              <a:lnSpc>
                <a:spcPct val="90000"/>
              </a:lnSpc>
              <a:spcBef>
                <a:spcPct val="0"/>
              </a:spcBef>
              <a:spcAft>
                <a:spcPct val="35000"/>
              </a:spcAft>
              <a:buNone/>
            </a:pPr>
            <a:r>
              <a:rPr lang="en-US" sz="1500" kern="1200" dirty="0"/>
              <a:t>Architect modern applications using </a:t>
            </a:r>
            <a:br>
              <a:rPr lang="en-US" sz="1500" kern="1200" dirty="0"/>
            </a:br>
            <a:r>
              <a:rPr lang="en-US" sz="1500" kern="1200" dirty="0"/>
              <a:t>Azure SQL Database</a:t>
            </a:r>
          </a:p>
        </p:txBody>
      </p:sp>
      <p:sp>
        <p:nvSpPr>
          <p:cNvPr id="10" name="TextBox 9">
            <a:extLst>
              <a:ext uri="{FF2B5EF4-FFF2-40B4-BE49-F238E27FC236}">
                <a16:creationId xmlns:a16="http://schemas.microsoft.com/office/drawing/2014/main" id="{2AA6BB27-BDF2-435C-90E5-87D0D34931D6}"/>
              </a:ext>
            </a:extLst>
          </p:cNvPr>
          <p:cNvSpPr txBox="1"/>
          <p:nvPr/>
        </p:nvSpPr>
        <p:spPr>
          <a:xfrm>
            <a:off x="588262" y="5891739"/>
            <a:ext cx="380047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rgbClr val="0078D4"/>
                </a:solidFill>
                <a:effectLst/>
                <a:uLnTx/>
                <a:uFillTx/>
                <a:latin typeface="Segoe UI"/>
                <a:cs typeface="Arial" pitchFamily="34" charset="0"/>
              </a:rPr>
              <a:t>aka.ms/</a:t>
            </a:r>
            <a:r>
              <a:rPr kumimoji="0" lang="en-US" sz="1800" b="0" u="none" strike="noStrike" kern="1200" cap="none" spc="0" normalizeH="0" baseline="0" noProof="0" dirty="0" err="1">
                <a:ln>
                  <a:noFill/>
                </a:ln>
                <a:solidFill>
                  <a:srgbClr val="0078D4"/>
                </a:solidFill>
                <a:effectLst/>
                <a:uLnTx/>
                <a:uFillTx/>
                <a:latin typeface="Segoe UI"/>
                <a:cs typeface="Arial" pitchFamily="34" charset="0"/>
              </a:rPr>
              <a:t>AzureModernApps</a:t>
            </a:r>
            <a:endParaRPr kumimoji="0" lang="en-US" sz="1800" b="0" u="none" strike="noStrike" kern="1200" cap="none" spc="0" normalizeH="0" baseline="0" noProof="0" dirty="0">
              <a:ln>
                <a:noFill/>
              </a:ln>
              <a:solidFill>
                <a:srgbClr val="000000"/>
              </a:solidFill>
              <a:effectLst/>
              <a:uLnTx/>
              <a:uFillTx/>
              <a:latin typeface="Segoe UI"/>
              <a:cs typeface="Arial" pitchFamily="34" charset="0"/>
            </a:endParaRPr>
          </a:p>
        </p:txBody>
      </p:sp>
      <p:sp>
        <p:nvSpPr>
          <p:cNvPr id="16" name="Rectangle 15">
            <a:extLst>
              <a:ext uri="{FF2B5EF4-FFF2-40B4-BE49-F238E27FC236}">
                <a16:creationId xmlns:a16="http://schemas.microsoft.com/office/drawing/2014/main" id="{DF8E3B10-4196-4EE1-A456-1413B703EB94}"/>
              </a:ext>
            </a:extLst>
          </p:cNvPr>
          <p:cNvSpPr/>
          <p:nvPr/>
        </p:nvSpPr>
        <p:spPr bwMode="auto">
          <a:xfrm>
            <a:off x="4673600" y="1993136"/>
            <a:ext cx="1797446" cy="640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Architect</a:t>
            </a:r>
          </a:p>
        </p:txBody>
      </p:sp>
      <p:sp>
        <p:nvSpPr>
          <p:cNvPr id="18" name="Rectangle 17">
            <a:extLst>
              <a:ext uri="{FF2B5EF4-FFF2-40B4-BE49-F238E27FC236}">
                <a16:creationId xmlns:a16="http://schemas.microsoft.com/office/drawing/2014/main" id="{4E86224A-8E92-4E36-8CBF-A45494B641D8}"/>
              </a:ext>
            </a:extLst>
          </p:cNvPr>
          <p:cNvSpPr/>
          <p:nvPr/>
        </p:nvSpPr>
        <p:spPr bwMode="auto">
          <a:xfrm>
            <a:off x="4673600" y="2968620"/>
            <a:ext cx="1797446" cy="640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Deploy</a:t>
            </a:r>
          </a:p>
        </p:txBody>
      </p:sp>
      <p:sp>
        <p:nvSpPr>
          <p:cNvPr id="19" name="Rectangle 18">
            <a:extLst>
              <a:ext uri="{FF2B5EF4-FFF2-40B4-BE49-F238E27FC236}">
                <a16:creationId xmlns:a16="http://schemas.microsoft.com/office/drawing/2014/main" id="{4CFA50AB-3D52-426D-92B1-9EB6B65EB4D0}"/>
              </a:ext>
            </a:extLst>
          </p:cNvPr>
          <p:cNvSpPr/>
          <p:nvPr/>
        </p:nvSpPr>
        <p:spPr bwMode="auto">
          <a:xfrm>
            <a:off x="4673600" y="3944104"/>
            <a:ext cx="1797446" cy="640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Build</a:t>
            </a:r>
          </a:p>
        </p:txBody>
      </p:sp>
      <p:sp>
        <p:nvSpPr>
          <p:cNvPr id="20" name="Rectangle 19">
            <a:extLst>
              <a:ext uri="{FF2B5EF4-FFF2-40B4-BE49-F238E27FC236}">
                <a16:creationId xmlns:a16="http://schemas.microsoft.com/office/drawing/2014/main" id="{E682F362-5A32-4C4F-B3F9-77C3E990CF01}"/>
              </a:ext>
            </a:extLst>
          </p:cNvPr>
          <p:cNvSpPr/>
          <p:nvPr/>
        </p:nvSpPr>
        <p:spPr bwMode="auto">
          <a:xfrm>
            <a:off x="4673600" y="4919587"/>
            <a:ext cx="1797446" cy="640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Automate</a:t>
            </a:r>
          </a:p>
        </p:txBody>
      </p:sp>
    </p:spTree>
    <p:extLst>
      <p:ext uri="{BB962C8B-B14F-4D97-AF65-F5344CB8AC3E}">
        <p14:creationId xmlns:p14="http://schemas.microsoft.com/office/powerpoint/2010/main" val="142680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1.45833E-6 -7.40741E-7 L 1.45833E-6 -0.0544 " pathEditMode="relative" rAng="0" ptsTypes="AA">
                                      <p:cBhvr>
                                        <p:cTn id="9" dur="600" spd="-100000" fill="hold"/>
                                        <p:tgtEl>
                                          <p:spTgt spid="16"/>
                                        </p:tgtEl>
                                        <p:attrNameLst>
                                          <p:attrName>ppt_x</p:attrName>
                                          <p:attrName>ppt_y</p:attrName>
                                        </p:attrNameLst>
                                      </p:cBhvr>
                                      <p:rCtr x="0" y="-2731"/>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0"/>
                                  </p:stCondLst>
                                  <p:childTnLst>
                                    <p:animMotion origin="layout" path="M 1.45833E-6 -7.40741E-7 L 1.45833E-6 -0.0544 " pathEditMode="relative" rAng="0" ptsTypes="AA">
                                      <p:cBhvr>
                                        <p:cTn id="14" dur="600" spd="-100000" fill="hold"/>
                                        <p:tgtEl>
                                          <p:spTgt spid="15"/>
                                        </p:tgtEl>
                                        <p:attrNameLst>
                                          <p:attrName>ppt_x</p:attrName>
                                          <p:attrName>ppt_y</p:attrName>
                                        </p:attrNameLst>
                                      </p:cBhvr>
                                      <p:rCtr x="0" y="-2731"/>
                                    </p:animMotion>
                                  </p:childTnLst>
                                </p:cTn>
                              </p:par>
                              <p:par>
                                <p:cTn id="15" presetID="10" presetClass="entr" presetSubtype="0" fill="hold" grpId="0" nodeType="withEffect">
                                  <p:stCondLst>
                                    <p:cond delay="25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250"/>
                                  </p:stCondLst>
                                  <p:childTnLst>
                                    <p:animMotion origin="layout" path="M 1.45833E-6 -7.40741E-7 L 1.45833E-6 -0.0544 " pathEditMode="relative" rAng="0" ptsTypes="AA">
                                      <p:cBhvr>
                                        <p:cTn id="19" dur="600" spd="-100000" fill="hold"/>
                                        <p:tgtEl>
                                          <p:spTgt spid="18"/>
                                        </p:tgtEl>
                                        <p:attrNameLst>
                                          <p:attrName>ppt_x</p:attrName>
                                          <p:attrName>ppt_y</p:attrName>
                                        </p:attrNameLst>
                                      </p:cBhvr>
                                      <p:rCtr x="0" y="-2731"/>
                                    </p:animMotion>
                                  </p:childTnLst>
                                </p:cTn>
                              </p:par>
                              <p:par>
                                <p:cTn id="20" presetID="10" presetClass="entr" presetSubtype="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250"/>
                                  </p:stCondLst>
                                  <p:childTnLst>
                                    <p:animMotion origin="layout" path="M 1.45833E-6 -7.40741E-7 L 1.45833E-6 -0.0544 " pathEditMode="relative" rAng="0" ptsTypes="AA">
                                      <p:cBhvr>
                                        <p:cTn id="24" dur="600" spd="-100000" fill="hold"/>
                                        <p:tgtEl>
                                          <p:spTgt spid="13"/>
                                        </p:tgtEl>
                                        <p:attrNameLst>
                                          <p:attrName>ppt_x</p:attrName>
                                          <p:attrName>ppt_y</p:attrName>
                                        </p:attrNameLst>
                                      </p:cBhvr>
                                      <p:rCtr x="0" y="-2731"/>
                                    </p:animMotion>
                                  </p:childTnLst>
                                </p:cTn>
                              </p:par>
                              <p:par>
                                <p:cTn id="25" presetID="10" presetClass="entr" presetSubtype="0" fill="hold" grpId="0"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500"/>
                                  </p:stCondLst>
                                  <p:childTnLst>
                                    <p:animMotion origin="layout" path="M 1.45833E-6 -7.40741E-7 L 1.45833E-6 -0.0544 " pathEditMode="relative" rAng="0" ptsTypes="AA">
                                      <p:cBhvr>
                                        <p:cTn id="29" dur="600" spd="-100000" fill="hold"/>
                                        <p:tgtEl>
                                          <p:spTgt spid="19"/>
                                        </p:tgtEl>
                                        <p:attrNameLst>
                                          <p:attrName>ppt_x</p:attrName>
                                          <p:attrName>ppt_y</p:attrName>
                                        </p:attrNameLst>
                                      </p:cBhvr>
                                      <p:rCtr x="0" y="-2731"/>
                                    </p:animMotion>
                                  </p:childTnLst>
                                </p:cTn>
                              </p:par>
                              <p:par>
                                <p:cTn id="30" presetID="10" presetClass="entr" presetSubtype="0" fill="hold" grpId="0" nodeType="withEffect">
                                  <p:stCondLst>
                                    <p:cond delay="5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500"/>
                                  </p:stCondLst>
                                  <p:childTnLst>
                                    <p:animMotion origin="layout" path="M 1.45833E-6 -7.40741E-7 L 1.45833E-6 -0.0544 " pathEditMode="relative" rAng="0" ptsTypes="AA">
                                      <p:cBhvr>
                                        <p:cTn id="34" dur="600" spd="-100000" fill="hold"/>
                                        <p:tgtEl>
                                          <p:spTgt spid="11"/>
                                        </p:tgtEl>
                                        <p:attrNameLst>
                                          <p:attrName>ppt_x</p:attrName>
                                          <p:attrName>ppt_y</p:attrName>
                                        </p:attrNameLst>
                                      </p:cBhvr>
                                      <p:rCtr x="0" y="-2731"/>
                                    </p:animMotion>
                                  </p:childTnLst>
                                </p:cTn>
                              </p:par>
                              <p:par>
                                <p:cTn id="35" presetID="10" presetClass="entr" presetSubtype="0" fill="hold" grpId="0" nodeType="withEffect">
                                  <p:stCondLst>
                                    <p:cond delay="75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42" presetClass="path" presetSubtype="0" decel="100000" fill="hold" grpId="1" nodeType="withEffect">
                                  <p:stCondLst>
                                    <p:cond delay="750"/>
                                  </p:stCondLst>
                                  <p:childTnLst>
                                    <p:animMotion origin="layout" path="M 1.45833E-6 -7.40741E-7 L 1.45833E-6 -0.0544 " pathEditMode="relative" rAng="0" ptsTypes="AA">
                                      <p:cBhvr>
                                        <p:cTn id="39" dur="600" spd="-100000" fill="hold"/>
                                        <p:tgtEl>
                                          <p:spTgt spid="20"/>
                                        </p:tgtEl>
                                        <p:attrNameLst>
                                          <p:attrName>ppt_x</p:attrName>
                                          <p:attrName>ppt_y</p:attrName>
                                        </p:attrNameLst>
                                      </p:cBhvr>
                                      <p:rCtr x="0" y="-2731"/>
                                    </p:animMotion>
                                  </p:childTnLst>
                                </p:cTn>
                              </p:par>
                              <p:par>
                                <p:cTn id="40" presetID="10" presetClass="entr" presetSubtype="0" fill="hold" grpId="0" nodeType="withEffect">
                                  <p:stCondLst>
                                    <p:cond delay="7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42" presetClass="path" presetSubtype="0" decel="100000" fill="hold" grpId="1" nodeType="withEffect">
                                  <p:stCondLst>
                                    <p:cond delay="750"/>
                                  </p:stCondLst>
                                  <p:childTnLst>
                                    <p:animMotion origin="layout" path="M 1.45833E-6 -7.40741E-7 L 1.45833E-6 -0.0544 " pathEditMode="relative" rAng="0" ptsTypes="AA">
                                      <p:cBhvr>
                                        <p:cTn id="44" dur="600" spd="-100000" fill="hold"/>
                                        <p:tgtEl>
                                          <p:spTgt spid="8"/>
                                        </p:tgtEl>
                                        <p:attrNameLst>
                                          <p:attrName>ppt_x</p:attrName>
                                          <p:attrName>ppt_y</p:attrName>
                                        </p:attrNameLst>
                                      </p:cBhvr>
                                      <p:rCtr x="0" y="-2731"/>
                                    </p:animMotion>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250"/>
                                        <p:tgtEl>
                                          <p:spTgt spid="22"/>
                                        </p:tgtEl>
                                      </p:cBhvr>
                                    </p:animEffect>
                                  </p:childTnLst>
                                </p:cTn>
                              </p:par>
                              <p:par>
                                <p:cTn id="48" presetID="42" presetClass="path" presetSubtype="0" decel="100000" fill="hold" grpId="1" nodeType="withEffect">
                                  <p:stCondLst>
                                    <p:cond delay="0"/>
                                  </p:stCondLst>
                                  <p:childTnLst>
                                    <p:animMotion origin="layout" path="M -1.25E-6 -3.7037E-6 L -1.25E-6 -0.25393 " pathEditMode="relative" rAng="0" ptsTypes="AA">
                                      <p:cBhvr>
                                        <p:cTn id="49" dur="1350" spd="-100000" fill="hold"/>
                                        <p:tgtEl>
                                          <p:spTgt spid="22"/>
                                        </p:tgtEl>
                                        <p:attrNameLst>
                                          <p:attrName>ppt_x</p:attrName>
                                          <p:attrName>ppt_y</p:attrName>
                                        </p:attrNameLst>
                                      </p:cBhvr>
                                      <p:rCtr x="0" y="-12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8" grpId="0" animBg="1"/>
      <p:bldP spid="8" grpId="1" animBg="1"/>
      <p:bldP spid="11" grpId="0" animBg="1"/>
      <p:bldP spid="11" grpId="1" animBg="1"/>
      <p:bldP spid="13" grpId="0" animBg="1"/>
      <p:bldP spid="13" grpId="1" animBg="1"/>
      <p:bldP spid="15" grpId="0" animBg="1"/>
      <p:bldP spid="15" grpId="1" animBg="1"/>
      <p:bldP spid="16" grpId="0" animBg="1"/>
      <p:bldP spid="16" grpId="1" animBg="1"/>
      <p:bldP spid="18" grpId="0" animBg="1"/>
      <p:bldP spid="18" grpId="1" animBg="1"/>
      <p:bldP spid="19" grpId="0" animBg="1"/>
      <p:bldP spid="19" grpId="1" animBg="1"/>
      <p:bldP spid="20" grpId="0" animBg="1"/>
      <p:bldP spid="20"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Catching the bus with Azure Functions</a:t>
            </a:r>
          </a:p>
        </p:txBody>
      </p:sp>
      <p:sp>
        <p:nvSpPr>
          <p:cNvPr id="3" name="Subtitle"/>
          <p:cNvSpPr>
            <a:spLocks noGrp="1"/>
          </p:cNvSpPr>
          <p:nvPr>
            <p:ph sz="quarter" idx="10"/>
          </p:nvPr>
        </p:nvSpPr>
        <p:spPr>
          <a:xfrm>
            <a:off x="584200" y="1435100"/>
            <a:ext cx="11018838" cy="27576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Every 15 seconds, accomplish the following tasks:</a:t>
            </a:r>
            <a:endParaRPr dirty="0"/>
          </a:p>
          <a:p>
            <a:pPr marL="1124712" indent="-320040">
              <a:spcBef>
                <a:spcPct val="20000"/>
              </a:spcBef>
              <a:spcAft>
                <a:spcPct val="20000"/>
              </a:spcAft>
              <a:buFont typeface="Arial" panose="020B0604020202020204" pitchFamily="34" charset="0"/>
              <a:buChar char="•"/>
            </a:pPr>
            <a:r>
              <a:rPr dirty="0"/>
              <a:t>Determine what the monitored routes are</a:t>
            </a:r>
          </a:p>
          <a:p>
            <a:pPr marL="1124712" indent="-320040">
              <a:spcBef>
                <a:spcPct val="20000"/>
              </a:spcBef>
              <a:spcAft>
                <a:spcPct val="20000"/>
              </a:spcAft>
              <a:buFont typeface="Arial" panose="020B0604020202020204" pitchFamily="34" charset="0"/>
              <a:buChar char="•"/>
            </a:pPr>
            <a:r>
              <a:rPr dirty="0"/>
              <a:t>Get the latest bus data</a:t>
            </a:r>
          </a:p>
          <a:p>
            <a:pPr marL="1124712" indent="-320040">
              <a:spcBef>
                <a:spcPct val="20000"/>
              </a:spcBef>
              <a:spcAft>
                <a:spcPct val="20000"/>
              </a:spcAft>
              <a:buFont typeface="Arial" panose="020B0604020202020204" pitchFamily="34" charset="0"/>
              <a:buChar char="•"/>
            </a:pPr>
            <a:r>
              <a:rPr dirty="0"/>
              <a:t>Identify buses in monitored routes and activating a geofence</a:t>
            </a:r>
          </a:p>
          <a:p>
            <a:pPr marL="1124712" indent="-320040">
              <a:spcBef>
                <a:spcPct val="20000"/>
              </a:spcBef>
              <a:spcAft>
                <a:spcPct val="20000"/>
              </a:spcAft>
              <a:buFont typeface="Arial" panose="020B0604020202020204" pitchFamily="34" charset="0"/>
              <a:buChar char="•"/>
            </a:pPr>
            <a:r>
              <a:rPr dirty="0"/>
              <a:t>Send an email notification for each activated bus</a:t>
            </a:r>
          </a:p>
        </p:txBody>
      </p:sp>
      <p:pic>
        <p:nvPicPr>
          <p:cNvPr id="4" name="Graphic 3" descr="SQL">
            <a:extLst>
              <a:ext uri="{FF2B5EF4-FFF2-40B4-BE49-F238E27FC236}">
                <a16:creationId xmlns:a16="http://schemas.microsoft.com/office/drawing/2014/main" id="{6A8847BF-7F9B-45E0-B08A-F3ACDDE079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0528" y="2502040"/>
            <a:ext cx="551719" cy="548640"/>
          </a:xfrm>
          <a:prstGeom prst="rect">
            <a:avLst/>
          </a:prstGeom>
        </p:spPr>
      </p:pic>
      <p:pic>
        <p:nvPicPr>
          <p:cNvPr id="7" name="Graphic 6" descr="SQL">
            <a:extLst>
              <a:ext uri="{FF2B5EF4-FFF2-40B4-BE49-F238E27FC236}">
                <a16:creationId xmlns:a16="http://schemas.microsoft.com/office/drawing/2014/main" id="{B7F27E3B-A365-4728-9B29-A9D4363C68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0528" y="3088888"/>
            <a:ext cx="551719" cy="548640"/>
          </a:xfrm>
          <a:prstGeom prst="rect">
            <a:avLst/>
          </a:prstGeom>
        </p:spPr>
      </p:pic>
      <p:pic>
        <p:nvPicPr>
          <p:cNvPr id="9" name="Graphic 8" descr="Badge Question Mark outline">
            <a:extLst>
              <a:ext uri="{FF2B5EF4-FFF2-40B4-BE49-F238E27FC236}">
                <a16:creationId xmlns:a16="http://schemas.microsoft.com/office/drawing/2014/main" id="{824F93B4-DAD1-40B3-A3B9-DCEA4F3906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7787" y="3693284"/>
            <a:ext cx="457200" cy="457200"/>
          </a:xfrm>
          <a:prstGeom prst="rect">
            <a:avLst/>
          </a:prstGeom>
        </p:spPr>
      </p:pic>
      <p:grpSp>
        <p:nvGrpSpPr>
          <p:cNvPr id="22" name="Group 21">
            <a:extLst>
              <a:ext uri="{FF2B5EF4-FFF2-40B4-BE49-F238E27FC236}">
                <a16:creationId xmlns:a16="http://schemas.microsoft.com/office/drawing/2014/main" id="{C286251B-C86D-4504-A509-BC50E778A7D8}"/>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3" name="Straight Arrow Connector 22">
              <a:extLst>
                <a:ext uri="{FF2B5EF4-FFF2-40B4-BE49-F238E27FC236}">
                  <a16:creationId xmlns:a16="http://schemas.microsoft.com/office/drawing/2014/main" id="{5B17D4D2-27FC-451E-9A58-7EACA3175C2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02CBAB7-F7AE-4719-9982-233531899CC1}"/>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5" name="Oval 24">
              <a:extLst>
                <a:ext uri="{FF2B5EF4-FFF2-40B4-BE49-F238E27FC236}">
                  <a16:creationId xmlns:a16="http://schemas.microsoft.com/office/drawing/2014/main" id="{89C80029-41EA-443C-A94B-9F33EC3E5D2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B0D81025-4B66-4A63-9443-F26D0B116B8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D11CBA0-7DAB-43EB-92E8-1BDCD0873A3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B7792541-E06F-4DB5-B197-3CC0D7CBE96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9" name="TextBox 28">
              <a:extLst>
                <a:ext uri="{FF2B5EF4-FFF2-40B4-BE49-F238E27FC236}">
                  <a16:creationId xmlns:a16="http://schemas.microsoft.com/office/drawing/2014/main" id="{01F750AC-41EC-4AD5-BD30-DDEDB57B4764}"/>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Database</a:t>
              </a:r>
            </a:p>
          </p:txBody>
        </p:sp>
        <p:sp>
          <p:nvSpPr>
            <p:cNvPr id="30" name="TextBox 29">
              <a:extLst>
                <a:ext uri="{FF2B5EF4-FFF2-40B4-BE49-F238E27FC236}">
                  <a16:creationId xmlns:a16="http://schemas.microsoft.com/office/drawing/2014/main" id="{DA246565-0E32-4230-85C7-D165D0A23E7B}"/>
                </a:ext>
              </a:extLst>
            </p:cNvPr>
            <p:cNvSpPr txBox="1"/>
            <p:nvPr/>
          </p:nvSpPr>
          <p:spPr>
            <a:xfrm>
              <a:off x="2505768" y="6244646"/>
              <a:ext cx="1384981"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cs typeface="Arial" pitchFamily="34" charset="0"/>
                </a:rPr>
                <a:t>API</a:t>
              </a:r>
            </a:p>
          </p:txBody>
        </p:sp>
        <p:sp>
          <p:nvSpPr>
            <p:cNvPr id="31" name="TextBox 30">
              <a:extLst>
                <a:ext uri="{FF2B5EF4-FFF2-40B4-BE49-F238E27FC236}">
                  <a16:creationId xmlns:a16="http://schemas.microsoft.com/office/drawing/2014/main" id="{0A2D7C67-0072-4067-8873-D591F2099E4B}"/>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Application</a:t>
              </a:r>
            </a:p>
          </p:txBody>
        </p:sp>
        <p:sp>
          <p:nvSpPr>
            <p:cNvPr id="32" name="TextBox 31">
              <a:extLst>
                <a:ext uri="{FF2B5EF4-FFF2-40B4-BE49-F238E27FC236}">
                  <a16:creationId xmlns:a16="http://schemas.microsoft.com/office/drawing/2014/main" id="{5CCAB255-54BF-4DEA-A40B-BA2915859C61}"/>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Solution</a:t>
              </a:r>
            </a:p>
          </p:txBody>
        </p:sp>
        <p:sp>
          <p:nvSpPr>
            <p:cNvPr id="33" name="TextBox 32">
              <a:extLst>
                <a:ext uri="{FF2B5EF4-FFF2-40B4-BE49-F238E27FC236}">
                  <a16:creationId xmlns:a16="http://schemas.microsoft.com/office/drawing/2014/main" id="{95EA1F79-CC82-42CA-B617-A453C3F69A64}"/>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Summary</a:t>
              </a:r>
            </a:p>
          </p:txBody>
        </p:sp>
      </p:grpSp>
    </p:spTree>
    <p:extLst>
      <p:ext uri="{BB962C8B-B14F-4D97-AF65-F5344CB8AC3E}">
        <p14:creationId xmlns:p14="http://schemas.microsoft.com/office/powerpoint/2010/main" val="17158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Push notifications with Azure Logic Apps</a:t>
            </a:r>
            <a:endParaRPr lang="en-US" dirty="0"/>
          </a:p>
        </p:txBody>
      </p:sp>
      <p:sp>
        <p:nvSpPr>
          <p:cNvPr id="3" name="Subtitle"/>
          <p:cNvSpPr>
            <a:spLocks noGrp="1"/>
          </p:cNvSpPr>
          <p:nvPr>
            <p:ph sz="quarter" idx="10"/>
          </p:nvPr>
        </p:nvSpPr>
        <p:spPr>
          <a:xfrm>
            <a:off x="584200" y="1435100"/>
            <a:ext cx="11018838" cy="28684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320040" indent="-320040">
              <a:buFont typeface="Arial" panose="020B0604020202020204" pitchFamily="34" charset="0"/>
              <a:buChar char="•"/>
            </a:pPr>
            <a:r>
              <a:rPr lang="en-US" dirty="0"/>
              <a:t>Low-code/no-code development platform</a:t>
            </a:r>
          </a:p>
          <a:p>
            <a:pPr marL="320040" indent="-320040">
              <a:buFont typeface="Arial" panose="020B0604020202020204" pitchFamily="34" charset="0"/>
              <a:buChar char="•"/>
            </a:pPr>
            <a:r>
              <a:rPr lang="en-US" dirty="0"/>
              <a:t>Serverless cloud service</a:t>
            </a:r>
          </a:p>
          <a:p>
            <a:pPr marL="320040" indent="-320040">
              <a:buFont typeface="Arial" panose="020B0604020202020204" pitchFamily="34" charset="0"/>
              <a:buChar char="•"/>
            </a:pPr>
            <a:r>
              <a:rPr lang="en-US" dirty="0"/>
              <a:t>Automate and orchestrate tasks and workflows</a:t>
            </a:r>
          </a:p>
          <a:p>
            <a:pPr marL="320040" indent="-320040">
              <a:buFont typeface="Arial" panose="020B0604020202020204" pitchFamily="34" charset="0"/>
              <a:buChar char="•"/>
            </a:pPr>
            <a:r>
              <a:rPr lang="en-US" dirty="0"/>
              <a:t>Integrate apps, data, systems, and services</a:t>
            </a:r>
          </a:p>
          <a:p>
            <a:pPr marL="320040" indent="-320040">
              <a:buFont typeface="Arial" panose="020B0604020202020204" pitchFamily="34" charset="0"/>
              <a:buChar char="•"/>
            </a:pPr>
            <a:r>
              <a:rPr lang="en-US" dirty="0"/>
              <a:t>Hundreds of connectors</a:t>
            </a:r>
          </a:p>
          <a:p>
            <a:pPr marL="548640" lvl="1" indent="-320040">
              <a:buFont typeface="Arial" panose="020B0604020202020204" pitchFamily="34" charset="0"/>
              <a:buChar char="•"/>
            </a:pPr>
            <a:r>
              <a:rPr lang="en-US" dirty="0"/>
              <a:t>SQL Server, Azure SQL, Outlook, SMS, file shares</a:t>
            </a:r>
          </a:p>
        </p:txBody>
      </p:sp>
      <p:grpSp>
        <p:nvGrpSpPr>
          <p:cNvPr id="19" name="Group 18">
            <a:extLst>
              <a:ext uri="{FF2B5EF4-FFF2-40B4-BE49-F238E27FC236}">
                <a16:creationId xmlns:a16="http://schemas.microsoft.com/office/drawing/2014/main" id="{EDC24D6A-7B30-4950-9CE3-71FC9FF60B10}"/>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0" name="Straight Arrow Connector 19">
              <a:extLst>
                <a:ext uri="{FF2B5EF4-FFF2-40B4-BE49-F238E27FC236}">
                  <a16:creationId xmlns:a16="http://schemas.microsoft.com/office/drawing/2014/main" id="{F5CA697A-C369-4599-9090-0D7AA9D7ACD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6F48570-DAC0-41A2-BCC2-03C18F259EC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 name="Oval 21">
              <a:extLst>
                <a:ext uri="{FF2B5EF4-FFF2-40B4-BE49-F238E27FC236}">
                  <a16:creationId xmlns:a16="http://schemas.microsoft.com/office/drawing/2014/main" id="{14F40727-8920-4E26-A44D-E3D4E863A3E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821BF95E-9797-4B09-AF1B-39D728D5E9D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AB4BDD76-DC9A-4B9B-8584-7347E28155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7F592F33-70C5-4063-A225-EFFF97BBE362}"/>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6" name="TextBox 25">
              <a:extLst>
                <a:ext uri="{FF2B5EF4-FFF2-40B4-BE49-F238E27FC236}">
                  <a16:creationId xmlns:a16="http://schemas.microsoft.com/office/drawing/2014/main" id="{44AFB871-29B2-4660-9FAF-2286755F4282}"/>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Database</a:t>
              </a:r>
            </a:p>
          </p:txBody>
        </p:sp>
        <p:sp>
          <p:nvSpPr>
            <p:cNvPr id="27" name="TextBox 26">
              <a:extLst>
                <a:ext uri="{FF2B5EF4-FFF2-40B4-BE49-F238E27FC236}">
                  <a16:creationId xmlns:a16="http://schemas.microsoft.com/office/drawing/2014/main" id="{52F1A7CD-FD06-4589-8A97-22AF14B43B1D}"/>
                </a:ext>
              </a:extLst>
            </p:cNvPr>
            <p:cNvSpPr txBox="1"/>
            <p:nvPr/>
          </p:nvSpPr>
          <p:spPr>
            <a:xfrm>
              <a:off x="2505768" y="6244646"/>
              <a:ext cx="1384981"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cs typeface="Arial" pitchFamily="34" charset="0"/>
                </a:rPr>
                <a:t>API</a:t>
              </a:r>
            </a:p>
          </p:txBody>
        </p:sp>
        <p:sp>
          <p:nvSpPr>
            <p:cNvPr id="28" name="TextBox 27">
              <a:extLst>
                <a:ext uri="{FF2B5EF4-FFF2-40B4-BE49-F238E27FC236}">
                  <a16:creationId xmlns:a16="http://schemas.microsoft.com/office/drawing/2014/main" id="{2594CFB8-73EA-44FF-9F36-8D272604B06E}"/>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Application</a:t>
              </a:r>
            </a:p>
          </p:txBody>
        </p:sp>
        <p:sp>
          <p:nvSpPr>
            <p:cNvPr id="29" name="TextBox 28">
              <a:extLst>
                <a:ext uri="{FF2B5EF4-FFF2-40B4-BE49-F238E27FC236}">
                  <a16:creationId xmlns:a16="http://schemas.microsoft.com/office/drawing/2014/main" id="{2A0C822E-8CFD-4F51-B1C2-F8FEF694DEB2}"/>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Solution</a:t>
              </a:r>
            </a:p>
          </p:txBody>
        </p:sp>
        <p:sp>
          <p:nvSpPr>
            <p:cNvPr id="30" name="TextBox 29">
              <a:extLst>
                <a:ext uri="{FF2B5EF4-FFF2-40B4-BE49-F238E27FC236}">
                  <a16:creationId xmlns:a16="http://schemas.microsoft.com/office/drawing/2014/main" id="{6FF2C58F-B3E5-46FE-860F-13865A661C86}"/>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Summary</a:t>
              </a:r>
            </a:p>
          </p:txBody>
        </p:sp>
      </p:grpSp>
      <p:pic>
        <p:nvPicPr>
          <p:cNvPr id="4" name="Graphic 3" descr="Logic Apps">
            <a:extLst>
              <a:ext uri="{FF2B5EF4-FFF2-40B4-BE49-F238E27FC236}">
                <a16:creationId xmlns:a16="http://schemas.microsoft.com/office/drawing/2014/main" id="{2FF8F9D1-7711-4FD5-9B2B-35266B8B2A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63961" y="3563793"/>
            <a:ext cx="2180179" cy="2180179"/>
          </a:xfrm>
          <a:prstGeom prst="rect">
            <a:avLst/>
          </a:prstGeom>
        </p:spPr>
      </p:pic>
    </p:spTree>
    <p:extLst>
      <p:ext uri="{BB962C8B-B14F-4D97-AF65-F5344CB8AC3E}">
        <p14:creationId xmlns:p14="http://schemas.microsoft.com/office/powerpoint/2010/main" val="406011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D087A8-A55F-4DA8-A6E1-7CD94F28B517}"/>
              </a:ext>
            </a:extLst>
          </p:cNvPr>
          <p:cNvSpPr>
            <a:spLocks noGrp="1"/>
          </p:cNvSpPr>
          <p:nvPr>
            <p:ph type="title"/>
          </p:nvPr>
        </p:nvSpPr>
        <p:spPr>
          <a:xfrm>
            <a:off x="585216" y="3033223"/>
            <a:ext cx="9144000" cy="498598"/>
          </a:xfrm>
        </p:spPr>
        <p:txBody>
          <a:bodyPr/>
          <a:lstStyle/>
          <a:p>
            <a:r>
              <a:rPr lang="en-US" dirty="0"/>
              <a:t>Demo</a:t>
            </a:r>
          </a:p>
        </p:txBody>
      </p:sp>
      <p:sp>
        <p:nvSpPr>
          <p:cNvPr id="3" name="Subtitle"/>
          <p:cNvSpPr>
            <a:spLocks noGrp="1"/>
          </p:cNvSpPr>
          <p:nvPr>
            <p:ph type="body" sz="quarter" idx="12" hasCustomPrompt="1"/>
          </p:nvPr>
        </p:nvSpPr>
        <p:spPr>
          <a:xfrm>
            <a:off x="585216" y="3977319"/>
            <a:ext cx="9144000" cy="338554"/>
          </a:xfrm>
        </p:spPr>
        <p:txBody>
          <a:bodyPr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r>
              <a:rPr lang="en-US"/>
              <a:t>Configure and deploy Azure Functions</a:t>
            </a:r>
          </a:p>
        </p:txBody>
      </p:sp>
    </p:spTree>
    <p:extLst>
      <p:ext uri="{BB962C8B-B14F-4D97-AF65-F5344CB8AC3E}">
        <p14:creationId xmlns:p14="http://schemas.microsoft.com/office/powerpoint/2010/main" val="351243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4" y="2598004"/>
            <a:ext cx="4127692" cy="1661993"/>
          </a:xfrm>
        </p:spPr>
        <p:txBody>
          <a:bodyPr/>
          <a:lstStyle>
            <a:lvl1pPr>
              <a:defRPr>
                <a:solidFill>
                  <a:schemeClr val="tx1"/>
                </a:solidFill>
              </a:defRPr>
            </a:lvl1pPr>
          </a:lstStyle>
          <a:p>
            <a:r>
              <a:rPr lang="en-US" dirty="0"/>
              <a:t>Configure </a:t>
            </a:r>
            <a:br>
              <a:rPr lang="en-US" dirty="0"/>
            </a:br>
            <a:r>
              <a:rPr lang="en-US" dirty="0"/>
              <a:t>and deploy </a:t>
            </a:r>
            <a:br>
              <a:rPr lang="en-US" dirty="0"/>
            </a:br>
            <a:r>
              <a:rPr lang="en-US" dirty="0"/>
              <a:t>Azure Functions</a:t>
            </a:r>
          </a:p>
        </p:txBody>
      </p:sp>
      <p:grpSp>
        <p:nvGrpSpPr>
          <p:cNvPr id="16" name="Group 15">
            <a:extLst>
              <a:ext uri="{FF2B5EF4-FFF2-40B4-BE49-F238E27FC236}">
                <a16:creationId xmlns:a16="http://schemas.microsoft.com/office/drawing/2014/main" id="{7AD5243D-0420-4927-B41D-83956E164877}"/>
              </a:ext>
            </a:extLst>
          </p:cNvPr>
          <p:cNvGrpSpPr/>
          <p:nvPr/>
        </p:nvGrpSpPr>
        <p:grpSpPr>
          <a:xfrm>
            <a:off x="5414596" y="2113845"/>
            <a:ext cx="5391620" cy="440343"/>
            <a:chOff x="5414596" y="1758511"/>
            <a:chExt cx="5391620" cy="440343"/>
          </a:xfrm>
        </p:grpSpPr>
        <p:grpSp>
          <p:nvGrpSpPr>
            <p:cNvPr id="3" name="Group 2">
              <a:extLst>
                <a:ext uri="{FF2B5EF4-FFF2-40B4-BE49-F238E27FC236}">
                  <a16:creationId xmlns:a16="http://schemas.microsoft.com/office/drawing/2014/main" id="{EC9547D9-6371-4262-826F-9623B794C398}"/>
                </a:ext>
              </a:extLst>
            </p:cNvPr>
            <p:cNvGrpSpPr/>
            <p:nvPr/>
          </p:nvGrpSpPr>
          <p:grpSpPr>
            <a:xfrm>
              <a:off x="5414596" y="1758511"/>
              <a:ext cx="440343" cy="440343"/>
              <a:chOff x="5414596" y="1758511"/>
              <a:chExt cx="440343" cy="440343"/>
            </a:xfrm>
          </p:grpSpPr>
          <p:sp>
            <p:nvSpPr>
              <p:cNvPr id="5" name="Oval 4">
                <a:extLst>
                  <a:ext uri="{FF2B5EF4-FFF2-40B4-BE49-F238E27FC236}">
                    <a16:creationId xmlns:a16="http://schemas.microsoft.com/office/drawing/2014/main" id="{FDDD9BF3-B0BC-49D7-B827-B01504C3B12F}"/>
                  </a:ext>
                  <a:ext uri="{C183D7F6-B498-43B3-948B-1728B52AA6E4}">
                    <adec:decorative xmlns:adec="http://schemas.microsoft.com/office/drawing/2017/decorative" val="1"/>
                  </a:ext>
                </a:extLst>
              </p:cNvPr>
              <p:cNvSpPr/>
              <p:nvPr/>
            </p:nvSpPr>
            <p:spPr bwMode="auto">
              <a:xfrm>
                <a:off x="5414596" y="1758511"/>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a:lnSpc>
                    <a:spcPct val="90000"/>
                  </a:lnSpc>
                  <a:spcBef>
                    <a:spcPct val="0"/>
                  </a:spcBef>
                  <a:spcAft>
                    <a:spcPts val="2400"/>
                  </a:spcAft>
                </a:pPr>
                <a:endParaRPr lang="en-US" sz="1800" spc="-49" err="1">
                  <a:ln w="3175">
                    <a:noFill/>
                  </a:ln>
                  <a:solidFill>
                    <a:schemeClr val="accent1"/>
                  </a:solidFill>
                  <a:latin typeface="+mj-lt"/>
                  <a:cs typeface="Segoe UI" pitchFamily="34" charset="0"/>
                </a:endParaRPr>
              </a:p>
            </p:txBody>
          </p:sp>
          <p:pic>
            <p:nvPicPr>
              <p:cNvPr id="6" name="Graphic 5" descr="Checkmark with solid fill">
                <a:extLst>
                  <a:ext uri="{FF2B5EF4-FFF2-40B4-BE49-F238E27FC236}">
                    <a16:creationId xmlns:a16="http://schemas.microsoft.com/office/drawing/2014/main" id="{A3277CAE-E226-4826-A74F-A9E940CEAB9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1850630"/>
                <a:ext cx="256105" cy="256105"/>
              </a:xfrm>
              <a:prstGeom prst="rect">
                <a:avLst/>
              </a:prstGeom>
            </p:spPr>
          </p:pic>
        </p:grpSp>
        <p:sp>
          <p:nvSpPr>
            <p:cNvPr id="7" name="TextBox 6">
              <a:extLst>
                <a:ext uri="{FF2B5EF4-FFF2-40B4-BE49-F238E27FC236}">
                  <a16:creationId xmlns:a16="http://schemas.microsoft.com/office/drawing/2014/main" id="{3D4E29EC-4E11-4A4D-B0F2-A0584AF94477}"/>
                </a:ext>
              </a:extLst>
            </p:cNvPr>
            <p:cNvSpPr txBox="1"/>
            <p:nvPr/>
          </p:nvSpPr>
          <p:spPr>
            <a:xfrm>
              <a:off x="5989638" y="1774867"/>
              <a:ext cx="4816578" cy="400110"/>
            </a:xfrm>
            <a:prstGeom prst="rect">
              <a:avLst/>
            </a:prstGeom>
            <a:noFill/>
          </p:spPr>
          <p:txBody>
            <a:bodyPr wrap="square">
              <a:spAutoFit/>
            </a:bodyPr>
            <a:lstStyle/>
            <a:p>
              <a:pPr defTabSz="914400">
                <a:defRPr/>
              </a:pPr>
              <a:r>
                <a:rPr lang="en-US" sz="2000" dirty="0">
                  <a:solidFill>
                    <a:srgbClr val="000000"/>
                  </a:solidFill>
                  <a:latin typeface="Segoe UI"/>
                  <a:cs typeface="Segoe UI" pitchFamily="34" charset="0"/>
                </a:rPr>
                <a:t>Run Azure Functions locally</a:t>
              </a:r>
            </a:p>
          </p:txBody>
        </p:sp>
      </p:grpSp>
      <p:grpSp>
        <p:nvGrpSpPr>
          <p:cNvPr id="20" name="Group 19">
            <a:extLst>
              <a:ext uri="{FF2B5EF4-FFF2-40B4-BE49-F238E27FC236}">
                <a16:creationId xmlns:a16="http://schemas.microsoft.com/office/drawing/2014/main" id="{E7F120B5-AD23-4C55-91A0-4428ED080D43}"/>
              </a:ext>
            </a:extLst>
          </p:cNvPr>
          <p:cNvGrpSpPr/>
          <p:nvPr/>
        </p:nvGrpSpPr>
        <p:grpSpPr>
          <a:xfrm>
            <a:off x="5414596" y="2843834"/>
            <a:ext cx="5391620" cy="440343"/>
            <a:chOff x="5414596" y="2488500"/>
            <a:chExt cx="5391620" cy="440343"/>
          </a:xfrm>
        </p:grpSpPr>
        <p:grpSp>
          <p:nvGrpSpPr>
            <p:cNvPr id="4" name="Group 3">
              <a:extLst>
                <a:ext uri="{FF2B5EF4-FFF2-40B4-BE49-F238E27FC236}">
                  <a16:creationId xmlns:a16="http://schemas.microsoft.com/office/drawing/2014/main" id="{00230F5F-C365-4C52-9EA0-58F47E4F20F8}"/>
                </a:ext>
              </a:extLst>
            </p:cNvPr>
            <p:cNvGrpSpPr/>
            <p:nvPr/>
          </p:nvGrpSpPr>
          <p:grpSpPr>
            <a:xfrm>
              <a:off x="5414596" y="2488500"/>
              <a:ext cx="440343" cy="440343"/>
              <a:chOff x="5414596" y="2424479"/>
              <a:chExt cx="440343" cy="440343"/>
            </a:xfrm>
          </p:grpSpPr>
          <p:sp>
            <p:nvSpPr>
              <p:cNvPr id="9" name="Oval 8">
                <a:extLst>
                  <a:ext uri="{FF2B5EF4-FFF2-40B4-BE49-F238E27FC236}">
                    <a16:creationId xmlns:a16="http://schemas.microsoft.com/office/drawing/2014/main" id="{B12F72A0-6EF2-4A8F-B6E3-FCBED1FAFC9C}"/>
                  </a:ext>
                  <a:ext uri="{C183D7F6-B498-43B3-948B-1728B52AA6E4}">
                    <adec:decorative xmlns:adec="http://schemas.microsoft.com/office/drawing/2017/decorative" val="1"/>
                  </a:ext>
                </a:extLst>
              </p:cNvPr>
              <p:cNvSpPr/>
              <p:nvPr/>
            </p:nvSpPr>
            <p:spPr bwMode="auto">
              <a:xfrm>
                <a:off x="5414596" y="2424479"/>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a:lnSpc>
                    <a:spcPct val="90000"/>
                  </a:lnSpc>
                  <a:spcBef>
                    <a:spcPct val="0"/>
                  </a:spcBef>
                  <a:spcAft>
                    <a:spcPts val="2400"/>
                  </a:spcAft>
                </a:pPr>
                <a:endParaRPr lang="en-US" sz="1800" spc="-49" err="1">
                  <a:ln w="3175">
                    <a:noFill/>
                  </a:ln>
                  <a:solidFill>
                    <a:schemeClr val="accent1"/>
                  </a:solidFill>
                  <a:latin typeface="+mj-lt"/>
                  <a:cs typeface="Segoe UI" pitchFamily="34" charset="0"/>
                </a:endParaRPr>
              </a:p>
            </p:txBody>
          </p:sp>
          <p:pic>
            <p:nvPicPr>
              <p:cNvPr id="10" name="Graphic 9" descr="Checkmark with solid fill">
                <a:extLst>
                  <a:ext uri="{FF2B5EF4-FFF2-40B4-BE49-F238E27FC236}">
                    <a16:creationId xmlns:a16="http://schemas.microsoft.com/office/drawing/2014/main" id="{12A1B629-4A44-46E9-8A26-6AC346E3DF4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2516598"/>
                <a:ext cx="256105" cy="256105"/>
              </a:xfrm>
              <a:prstGeom prst="rect">
                <a:avLst/>
              </a:prstGeom>
            </p:spPr>
          </p:pic>
        </p:grpSp>
        <p:sp>
          <p:nvSpPr>
            <p:cNvPr id="11" name="TextBox 10">
              <a:extLst>
                <a:ext uri="{FF2B5EF4-FFF2-40B4-BE49-F238E27FC236}">
                  <a16:creationId xmlns:a16="http://schemas.microsoft.com/office/drawing/2014/main" id="{3C18A222-1101-4A1D-B753-79F5E9EA3790}"/>
                </a:ext>
              </a:extLst>
            </p:cNvPr>
            <p:cNvSpPr txBox="1"/>
            <p:nvPr/>
          </p:nvSpPr>
          <p:spPr>
            <a:xfrm>
              <a:off x="5989638" y="2504856"/>
              <a:ext cx="4816578" cy="400110"/>
            </a:xfrm>
            <a:prstGeom prst="rect">
              <a:avLst/>
            </a:prstGeom>
            <a:noFill/>
          </p:spPr>
          <p:txBody>
            <a:bodyPr wrap="square">
              <a:spAutoFit/>
            </a:bodyPr>
            <a:lstStyle/>
            <a:p>
              <a:pPr defTabSz="914400">
                <a:defRPr/>
              </a:pPr>
              <a:r>
                <a:rPr lang="en-US" sz="2000" dirty="0">
                  <a:solidFill>
                    <a:srgbClr val="000000"/>
                  </a:solidFill>
                  <a:latin typeface="Segoe UI"/>
                  <a:cs typeface="Segoe UI" pitchFamily="34" charset="0"/>
                </a:rPr>
                <a:t>Configure for CI/CD with GitHub</a:t>
              </a:r>
            </a:p>
          </p:txBody>
        </p:sp>
      </p:grpSp>
      <p:grpSp>
        <p:nvGrpSpPr>
          <p:cNvPr id="28" name="Group 27">
            <a:extLst>
              <a:ext uri="{FF2B5EF4-FFF2-40B4-BE49-F238E27FC236}">
                <a16:creationId xmlns:a16="http://schemas.microsoft.com/office/drawing/2014/main" id="{06C06202-6BB8-4B5F-8A25-6BD508036BC1}"/>
              </a:ext>
            </a:extLst>
          </p:cNvPr>
          <p:cNvGrpSpPr/>
          <p:nvPr/>
        </p:nvGrpSpPr>
        <p:grpSpPr>
          <a:xfrm>
            <a:off x="5414596" y="3573823"/>
            <a:ext cx="5391620" cy="440343"/>
            <a:chOff x="5414596" y="3218489"/>
            <a:chExt cx="5391620" cy="440343"/>
          </a:xfrm>
        </p:grpSpPr>
        <p:grpSp>
          <p:nvGrpSpPr>
            <p:cNvPr id="8" name="Group 7">
              <a:extLst>
                <a:ext uri="{FF2B5EF4-FFF2-40B4-BE49-F238E27FC236}">
                  <a16:creationId xmlns:a16="http://schemas.microsoft.com/office/drawing/2014/main" id="{079D2D56-78E6-4D27-80B4-1AFF10BA2EEC}"/>
                </a:ext>
              </a:extLst>
            </p:cNvPr>
            <p:cNvGrpSpPr/>
            <p:nvPr/>
          </p:nvGrpSpPr>
          <p:grpSpPr>
            <a:xfrm>
              <a:off x="5414596" y="3218489"/>
              <a:ext cx="440343" cy="440343"/>
              <a:chOff x="5414596" y="3090447"/>
              <a:chExt cx="440343" cy="440343"/>
            </a:xfrm>
          </p:grpSpPr>
          <p:sp>
            <p:nvSpPr>
              <p:cNvPr id="13" name="Oval 12">
                <a:extLst>
                  <a:ext uri="{FF2B5EF4-FFF2-40B4-BE49-F238E27FC236}">
                    <a16:creationId xmlns:a16="http://schemas.microsoft.com/office/drawing/2014/main" id="{208C96CF-C992-433C-87E8-F94A7E0B5A3B}"/>
                  </a:ext>
                  <a:ext uri="{C183D7F6-B498-43B3-948B-1728B52AA6E4}">
                    <adec:decorative xmlns:adec="http://schemas.microsoft.com/office/drawing/2017/decorative" val="1"/>
                  </a:ext>
                </a:extLst>
              </p:cNvPr>
              <p:cNvSpPr/>
              <p:nvPr/>
            </p:nvSpPr>
            <p:spPr bwMode="auto">
              <a:xfrm>
                <a:off x="5414596" y="3090447"/>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a:lnSpc>
                    <a:spcPct val="90000"/>
                  </a:lnSpc>
                  <a:spcBef>
                    <a:spcPct val="0"/>
                  </a:spcBef>
                  <a:spcAft>
                    <a:spcPts val="2400"/>
                  </a:spcAft>
                </a:pPr>
                <a:endParaRPr lang="en-US" sz="1800" spc="-49" err="1">
                  <a:ln w="3175">
                    <a:noFill/>
                  </a:ln>
                  <a:solidFill>
                    <a:schemeClr val="accent1"/>
                  </a:solidFill>
                  <a:latin typeface="+mj-lt"/>
                  <a:cs typeface="Segoe UI" pitchFamily="34" charset="0"/>
                </a:endParaRPr>
              </a:p>
            </p:txBody>
          </p:sp>
          <p:pic>
            <p:nvPicPr>
              <p:cNvPr id="14" name="Graphic 13" descr="Checkmark with solid fill">
                <a:extLst>
                  <a:ext uri="{FF2B5EF4-FFF2-40B4-BE49-F238E27FC236}">
                    <a16:creationId xmlns:a16="http://schemas.microsoft.com/office/drawing/2014/main" id="{1163529C-72FE-46A7-83CC-D88984DB1A3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3182566"/>
                <a:ext cx="256105" cy="256105"/>
              </a:xfrm>
              <a:prstGeom prst="rect">
                <a:avLst/>
              </a:prstGeom>
            </p:spPr>
          </p:pic>
        </p:grpSp>
        <p:sp>
          <p:nvSpPr>
            <p:cNvPr id="15" name="TextBox 14">
              <a:extLst>
                <a:ext uri="{FF2B5EF4-FFF2-40B4-BE49-F238E27FC236}">
                  <a16:creationId xmlns:a16="http://schemas.microsoft.com/office/drawing/2014/main" id="{450B52ED-EA79-4B0C-A32E-3F9FF9144A60}"/>
                </a:ext>
              </a:extLst>
            </p:cNvPr>
            <p:cNvSpPr txBox="1"/>
            <p:nvPr/>
          </p:nvSpPr>
          <p:spPr>
            <a:xfrm>
              <a:off x="5989638" y="3234845"/>
              <a:ext cx="4816578" cy="400110"/>
            </a:xfrm>
            <a:prstGeom prst="rect">
              <a:avLst/>
            </a:prstGeom>
            <a:noFill/>
          </p:spPr>
          <p:txBody>
            <a:bodyPr wrap="square">
              <a:spAutoFit/>
            </a:bodyPr>
            <a:lstStyle/>
            <a:p>
              <a:pPr defTabSz="914400">
                <a:defRPr/>
              </a:pPr>
              <a:r>
                <a:rPr lang="en-US" sz="2000" dirty="0">
                  <a:solidFill>
                    <a:srgbClr val="000000"/>
                  </a:solidFill>
                  <a:latin typeface="Segoe UI"/>
                  <a:cs typeface="Segoe UI" pitchFamily="34" charset="0"/>
                </a:rPr>
                <a:t>Push notifications with Azure Logic Apps</a:t>
              </a:r>
            </a:p>
          </p:txBody>
        </p:sp>
      </p:grpSp>
      <p:grpSp>
        <p:nvGrpSpPr>
          <p:cNvPr id="29" name="Group 28">
            <a:extLst>
              <a:ext uri="{FF2B5EF4-FFF2-40B4-BE49-F238E27FC236}">
                <a16:creationId xmlns:a16="http://schemas.microsoft.com/office/drawing/2014/main" id="{816E0033-0E63-4F94-B4E1-BDD89E6E0DCA}"/>
              </a:ext>
            </a:extLst>
          </p:cNvPr>
          <p:cNvGrpSpPr/>
          <p:nvPr/>
        </p:nvGrpSpPr>
        <p:grpSpPr>
          <a:xfrm>
            <a:off x="5414596" y="4303813"/>
            <a:ext cx="5391620" cy="440343"/>
            <a:chOff x="5414596" y="3948479"/>
            <a:chExt cx="5391620" cy="440343"/>
          </a:xfrm>
        </p:grpSpPr>
        <p:grpSp>
          <p:nvGrpSpPr>
            <p:cNvPr id="12" name="Group 11">
              <a:extLst>
                <a:ext uri="{FF2B5EF4-FFF2-40B4-BE49-F238E27FC236}">
                  <a16:creationId xmlns:a16="http://schemas.microsoft.com/office/drawing/2014/main" id="{09C84B0A-9047-48A5-B117-9EF7F25D5378}"/>
                </a:ext>
              </a:extLst>
            </p:cNvPr>
            <p:cNvGrpSpPr/>
            <p:nvPr/>
          </p:nvGrpSpPr>
          <p:grpSpPr>
            <a:xfrm>
              <a:off x="5414596" y="3948479"/>
              <a:ext cx="440343" cy="440343"/>
              <a:chOff x="5414596" y="3948479"/>
              <a:chExt cx="440343" cy="440343"/>
            </a:xfrm>
          </p:grpSpPr>
          <p:sp>
            <p:nvSpPr>
              <p:cNvPr id="17" name="Oval 16">
                <a:extLst>
                  <a:ext uri="{FF2B5EF4-FFF2-40B4-BE49-F238E27FC236}">
                    <a16:creationId xmlns:a16="http://schemas.microsoft.com/office/drawing/2014/main" id="{83E4CB3D-F277-44CA-A895-0596F2012C62}"/>
                  </a:ext>
                  <a:ext uri="{C183D7F6-B498-43B3-948B-1728B52AA6E4}">
                    <adec:decorative xmlns:adec="http://schemas.microsoft.com/office/drawing/2017/decorative" val="1"/>
                  </a:ext>
                </a:extLst>
              </p:cNvPr>
              <p:cNvSpPr/>
              <p:nvPr/>
            </p:nvSpPr>
            <p:spPr bwMode="auto">
              <a:xfrm>
                <a:off x="5414596" y="3948479"/>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a:lnSpc>
                    <a:spcPct val="90000"/>
                  </a:lnSpc>
                  <a:spcBef>
                    <a:spcPct val="0"/>
                  </a:spcBef>
                  <a:spcAft>
                    <a:spcPts val="2400"/>
                  </a:spcAft>
                </a:pPr>
                <a:endParaRPr lang="en-US" sz="1800" spc="-49" err="1">
                  <a:ln w="3175">
                    <a:noFill/>
                  </a:ln>
                  <a:solidFill>
                    <a:schemeClr val="accent1"/>
                  </a:solidFill>
                  <a:latin typeface="+mj-lt"/>
                  <a:cs typeface="Segoe UI" pitchFamily="34" charset="0"/>
                </a:endParaRPr>
              </a:p>
            </p:txBody>
          </p:sp>
          <p:pic>
            <p:nvPicPr>
              <p:cNvPr id="18" name="Graphic 17" descr="Checkmark with solid fill">
                <a:extLst>
                  <a:ext uri="{FF2B5EF4-FFF2-40B4-BE49-F238E27FC236}">
                    <a16:creationId xmlns:a16="http://schemas.microsoft.com/office/drawing/2014/main" id="{2BFCDB51-76D9-4BFB-A541-9E17D60F0B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4040598"/>
                <a:ext cx="256105" cy="256105"/>
              </a:xfrm>
              <a:prstGeom prst="rect">
                <a:avLst/>
              </a:prstGeom>
            </p:spPr>
          </p:pic>
        </p:grpSp>
        <p:sp>
          <p:nvSpPr>
            <p:cNvPr id="19" name="TextBox 18">
              <a:extLst>
                <a:ext uri="{FF2B5EF4-FFF2-40B4-BE49-F238E27FC236}">
                  <a16:creationId xmlns:a16="http://schemas.microsoft.com/office/drawing/2014/main" id="{DB8514D3-8778-4F15-86C1-658EE5527550}"/>
                </a:ext>
              </a:extLst>
            </p:cNvPr>
            <p:cNvSpPr txBox="1"/>
            <p:nvPr/>
          </p:nvSpPr>
          <p:spPr>
            <a:xfrm>
              <a:off x="5989638" y="3964835"/>
              <a:ext cx="4816578" cy="400110"/>
            </a:xfrm>
            <a:prstGeom prst="rect">
              <a:avLst/>
            </a:prstGeom>
            <a:noFill/>
          </p:spPr>
          <p:txBody>
            <a:bodyPr wrap="square">
              <a:spAutoFit/>
            </a:bodyPr>
            <a:lstStyle/>
            <a:p>
              <a:pPr defTabSz="914400">
                <a:defRPr/>
              </a:pPr>
              <a:r>
                <a:rPr lang="en-US" sz="2000" dirty="0">
                  <a:solidFill>
                    <a:srgbClr val="000000"/>
                  </a:solidFill>
                  <a:latin typeface="Segoe UI"/>
                  <a:cs typeface="Segoe UI" pitchFamily="34" charset="0"/>
                </a:rPr>
                <a:t>Monitor results</a:t>
              </a:r>
            </a:p>
          </p:txBody>
        </p:sp>
      </p:grpSp>
    </p:spTree>
    <p:extLst>
      <p:ext uri="{BB962C8B-B14F-4D97-AF65-F5344CB8AC3E}">
        <p14:creationId xmlns:p14="http://schemas.microsoft.com/office/powerpoint/2010/main" val="298599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nodeType="withEffect">
                                  <p:stCondLst>
                                    <p:cond delay="0"/>
                                  </p:stCondLst>
                                  <p:childTnLst>
                                    <p:animMotion origin="layout" path="M 1.45833E-6 -7.40741E-7 L 1.45833E-6 -0.0544 " pathEditMode="relative" rAng="0" ptsTypes="AA">
                                      <p:cBhvr>
                                        <p:cTn id="9" dur="600" spd="-100000" fill="hold"/>
                                        <p:tgtEl>
                                          <p:spTgt spid="16"/>
                                        </p:tgtEl>
                                        <p:attrNameLst>
                                          <p:attrName>ppt_x</p:attrName>
                                          <p:attrName>ppt_y</p:attrName>
                                        </p:attrNameLst>
                                      </p:cBhvr>
                                      <p:rCtr x="0" y="-2731"/>
                                    </p:animMotion>
                                  </p:childTnLst>
                                </p:cTn>
                              </p:par>
                              <p:par>
                                <p:cTn id="10" presetID="10" presetClass="entr" presetSubtype="0" fill="hold" nodeType="withEffect">
                                  <p:stCondLst>
                                    <p:cond delay="1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nodeType="withEffect">
                                  <p:stCondLst>
                                    <p:cond delay="150"/>
                                  </p:stCondLst>
                                  <p:childTnLst>
                                    <p:animMotion origin="layout" path="M -2.08333E-6 -4.44444E-6 L -2.08333E-6 -0.05439 " pathEditMode="relative" rAng="0" ptsTypes="AA">
                                      <p:cBhvr>
                                        <p:cTn id="14" dur="600" spd="-100000" fill="hold"/>
                                        <p:tgtEl>
                                          <p:spTgt spid="20"/>
                                        </p:tgtEl>
                                        <p:attrNameLst>
                                          <p:attrName>ppt_x</p:attrName>
                                          <p:attrName>ppt_y</p:attrName>
                                        </p:attrNameLst>
                                      </p:cBhvr>
                                      <p:rCtr x="0" y="-2731"/>
                                    </p:animMotion>
                                  </p:childTnLst>
                                </p:cTn>
                              </p:par>
                              <p:par>
                                <p:cTn id="15" presetID="10" presetClass="entr" presetSubtype="0" fill="hold" nodeType="withEffect">
                                  <p:stCondLst>
                                    <p:cond delay="3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42" presetClass="path" presetSubtype="0" decel="100000" fill="hold" nodeType="withEffect">
                                  <p:stCondLst>
                                    <p:cond delay="300"/>
                                  </p:stCondLst>
                                  <p:childTnLst>
                                    <p:animMotion origin="layout" path="M -2.08333E-6 4.07407E-6 L -2.08333E-6 -0.0544 " pathEditMode="relative" rAng="0" ptsTypes="AA">
                                      <p:cBhvr>
                                        <p:cTn id="19" dur="600" spd="-100000" fill="hold"/>
                                        <p:tgtEl>
                                          <p:spTgt spid="28"/>
                                        </p:tgtEl>
                                        <p:attrNameLst>
                                          <p:attrName>ppt_x</p:attrName>
                                          <p:attrName>ppt_y</p:attrName>
                                        </p:attrNameLst>
                                      </p:cBhvr>
                                      <p:rCtr x="0" y="-2731"/>
                                    </p:animMotion>
                                  </p:childTnLst>
                                </p:cTn>
                              </p:par>
                              <p:par>
                                <p:cTn id="20" presetID="10" presetClass="entr" presetSubtype="0" fill="hold" nodeType="withEffect">
                                  <p:stCondLst>
                                    <p:cond delay="45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42" presetClass="path" presetSubtype="0" decel="100000" fill="hold" nodeType="withEffect">
                                  <p:stCondLst>
                                    <p:cond delay="450"/>
                                  </p:stCondLst>
                                  <p:childTnLst>
                                    <p:animMotion origin="layout" path="M -2.08333E-6 2.59259E-6 L -2.08333E-6 -0.0544 " pathEditMode="relative" rAng="0" ptsTypes="AA">
                                      <p:cBhvr>
                                        <p:cTn id="24" dur="600" spd="-100000" fill="hold"/>
                                        <p:tgtEl>
                                          <p:spTgt spid="29"/>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solidFill>
                  <a:schemeClr val="accent3"/>
                </a:solidFill>
              </a:rPr>
              <a:t>Knowledge check</a:t>
            </a:r>
          </a:p>
        </p:txBody>
      </p:sp>
    </p:spTree>
    <p:extLst>
      <p:ext uri="{BB962C8B-B14F-4D97-AF65-F5344CB8AC3E}">
        <p14:creationId xmlns:p14="http://schemas.microsoft.com/office/powerpoint/2010/main" val="76203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Question 1</a:t>
            </a:r>
          </a:p>
        </p:txBody>
      </p:sp>
      <p:sp>
        <p:nvSpPr>
          <p:cNvPr id="3" name="Subtitle"/>
          <p:cNvSpPr>
            <a:spLocks noGrp="1"/>
          </p:cNvSpPr>
          <p:nvPr>
            <p:ph type="body" sz="quarter" idx="11"/>
          </p:nvPr>
        </p:nvSpPr>
        <p:spPr>
          <a:xfrm>
            <a:off x="4353496" y="600302"/>
            <a:ext cx="7253288" cy="12926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lang="en-US" dirty="0"/>
              <a:t>Which service(s) will be used to process </a:t>
            </a:r>
            <a:br>
              <a:rPr lang="en-US" dirty="0"/>
            </a:br>
            <a:r>
              <a:rPr lang="en-US" dirty="0"/>
              <a:t>real-time data and identify if a bus is </a:t>
            </a:r>
            <a:br>
              <a:rPr lang="en-US" dirty="0"/>
            </a:br>
            <a:r>
              <a:rPr lang="en-US" dirty="0"/>
              <a:t>within a geofence?</a:t>
            </a:r>
          </a:p>
        </p:txBody>
      </p:sp>
      <p:sp>
        <p:nvSpPr>
          <p:cNvPr id="4" name="New shape"/>
          <p:cNvSpPr/>
          <p:nvPr/>
        </p:nvSpPr>
        <p:spPr>
          <a:xfrm>
            <a:off x="4356100" y="2324326"/>
            <a:ext cx="7253288" cy="39592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457200" marR="0" lvl="1" indent="-457200" algn="l" defTabSz="914400" rtl="0" eaLnBrk="1" fontAlgn="auto" latinLnBrk="0" hangingPunct="1">
              <a:lnSpc>
                <a:spcPct val="100000"/>
              </a:lnSpc>
              <a:spcBef>
                <a:spcPts val="0"/>
              </a:spcBef>
              <a:spcAft>
                <a:spcPct val="150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cs typeface="Arial" pitchFamily="34" charset="0"/>
              </a:rPr>
              <a:t>Azure Functions</a:t>
            </a:r>
          </a:p>
          <a:p>
            <a:pPr marL="457200" marR="0" lvl="1" indent="-457200" algn="l" defTabSz="914400" rtl="0" eaLnBrk="1" fontAlgn="auto" latinLnBrk="0" hangingPunct="1">
              <a:lnSpc>
                <a:spcPct val="100000"/>
              </a:lnSpc>
              <a:spcBef>
                <a:spcPts val="0"/>
              </a:spcBef>
              <a:spcAft>
                <a:spcPct val="150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cs typeface="Arial" pitchFamily="34" charset="0"/>
              </a:rPr>
              <a:t>Azure SQL Database</a:t>
            </a:r>
          </a:p>
          <a:p>
            <a:pPr marL="457200" marR="0" lvl="1" indent="-457200" algn="l" defTabSz="914400" rtl="0" eaLnBrk="1" fontAlgn="auto" latinLnBrk="0" hangingPunct="1">
              <a:lnSpc>
                <a:spcPct val="100000"/>
              </a:lnSpc>
              <a:spcBef>
                <a:spcPts val="0"/>
              </a:spcBef>
              <a:spcAft>
                <a:spcPct val="150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cs typeface="Arial" pitchFamily="34" charset="0"/>
              </a:rPr>
              <a:t>Azure Static Web Apps and Azure Functions</a:t>
            </a:r>
          </a:p>
          <a:p>
            <a:pPr marL="457200" marR="0" lvl="1" indent="-457200" algn="l" defTabSz="914400" rtl="0" eaLnBrk="1" fontAlgn="auto" latinLnBrk="0" hangingPunct="1">
              <a:lnSpc>
                <a:spcPct val="100000"/>
              </a:lnSpc>
              <a:spcBef>
                <a:spcPts val="0"/>
              </a:spcBef>
              <a:spcAft>
                <a:spcPct val="150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cs typeface="Arial" pitchFamily="34" charset="0"/>
              </a:rPr>
              <a:t>Azure Functions and Azure SQL Database</a:t>
            </a:r>
          </a:p>
        </p:txBody>
      </p:sp>
      <p:pic>
        <p:nvPicPr>
          <p:cNvPr id="9" name="chat" descr="chat">
            <a:extLst>
              <a:ext uri="{FF2B5EF4-FFF2-40B4-BE49-F238E27FC236}">
                <a16:creationId xmlns:a16="http://schemas.microsoft.com/office/drawing/2014/main" id="{9987DC17-518C-4A60-A3CF-1EFD9A81E0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124" y="875505"/>
            <a:ext cx="1070209" cy="1070204"/>
          </a:xfrm>
          <a:prstGeom prst="rect">
            <a:avLst/>
          </a:prstGeom>
        </p:spPr>
      </p:pic>
    </p:spTree>
    <p:extLst>
      <p:ext uri="{BB962C8B-B14F-4D97-AF65-F5344CB8AC3E}">
        <p14:creationId xmlns:p14="http://schemas.microsoft.com/office/powerpoint/2010/main" val="171277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Question 1</a:t>
            </a:r>
          </a:p>
        </p:txBody>
      </p:sp>
      <p:sp>
        <p:nvSpPr>
          <p:cNvPr id="3" name="Subtitle"/>
          <p:cNvSpPr>
            <a:spLocks noGrp="1"/>
          </p:cNvSpPr>
          <p:nvPr>
            <p:ph type="body" sz="quarter" idx="11"/>
          </p:nvPr>
        </p:nvSpPr>
        <p:spPr>
          <a:xfrm>
            <a:off x="4356100" y="600302"/>
            <a:ext cx="7253288" cy="12926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lang="en-US" dirty="0"/>
              <a:t>Which service(s) will be used to process </a:t>
            </a:r>
            <a:br>
              <a:rPr lang="en-US" dirty="0"/>
            </a:br>
            <a:r>
              <a:rPr lang="en-US" dirty="0"/>
              <a:t>real-time data and identify if a bus is </a:t>
            </a:r>
            <a:br>
              <a:rPr lang="en-US" dirty="0"/>
            </a:br>
            <a:r>
              <a:rPr lang="en-US" dirty="0"/>
              <a:t>within a geofence?</a:t>
            </a:r>
          </a:p>
        </p:txBody>
      </p:sp>
      <p:sp>
        <p:nvSpPr>
          <p:cNvPr id="4" name="New shape"/>
          <p:cNvSpPr/>
          <p:nvPr/>
        </p:nvSpPr>
        <p:spPr>
          <a:xfrm>
            <a:off x="4356100" y="2324327"/>
            <a:ext cx="7250684" cy="4340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457200" marR="0" lvl="1" indent="-457200" algn="l" defTabSz="914400" rtl="0" eaLnBrk="1" fontAlgn="auto" latinLnBrk="0" hangingPunct="1">
              <a:lnSpc>
                <a:spcPct val="100000"/>
              </a:lnSpc>
              <a:spcBef>
                <a:spcPts val="0"/>
              </a:spcBef>
              <a:spcAft>
                <a:spcPct val="15000"/>
              </a:spcAft>
              <a:buClrTx/>
              <a:buSzTx/>
              <a:buFontTx/>
              <a:buAutoNum type="alphaUcPeriod"/>
              <a:tabLst/>
              <a:defRPr/>
            </a:pPr>
            <a:r>
              <a:rPr kumimoji="0" lang="en-US" sz="2500" b="0" i="0" u="none" strike="noStrike" kern="1200" cap="none" spc="0" normalizeH="0" baseline="0" noProof="0" dirty="0">
                <a:ln>
                  <a:noFill/>
                </a:ln>
                <a:solidFill>
                  <a:srgbClr val="737373">
                    <a:lumMod val="60000"/>
                    <a:lumOff val="40000"/>
                  </a:srgbClr>
                </a:solidFill>
                <a:effectLst/>
                <a:uLnTx/>
                <a:uFillTx/>
                <a:latin typeface="Segoe UI"/>
                <a:cs typeface="Arial" pitchFamily="34" charset="0"/>
              </a:rPr>
              <a:t>Azure Functions</a:t>
            </a:r>
          </a:p>
          <a:p>
            <a:pPr marL="457200" marR="0" lvl="1" indent="-457200" algn="l" defTabSz="914400" rtl="0" eaLnBrk="1" fontAlgn="auto" latinLnBrk="0" hangingPunct="1">
              <a:lnSpc>
                <a:spcPct val="100000"/>
              </a:lnSpc>
              <a:spcBef>
                <a:spcPts val="0"/>
              </a:spcBef>
              <a:spcAft>
                <a:spcPct val="15000"/>
              </a:spcAft>
              <a:buClrTx/>
              <a:buSzTx/>
              <a:buFontTx/>
              <a:buAutoNum type="alphaUcPeriod"/>
              <a:tabLst/>
              <a:defRPr/>
            </a:pPr>
            <a:r>
              <a:rPr kumimoji="0" lang="en-US" sz="2500" b="0" i="0" u="none" strike="noStrike" kern="1200" cap="none" spc="0" normalizeH="0" baseline="0" noProof="0" dirty="0">
                <a:ln>
                  <a:noFill/>
                </a:ln>
                <a:solidFill>
                  <a:srgbClr val="737373">
                    <a:lumMod val="60000"/>
                    <a:lumOff val="40000"/>
                  </a:srgbClr>
                </a:solidFill>
                <a:effectLst/>
                <a:uLnTx/>
                <a:uFillTx/>
                <a:latin typeface="Segoe UI"/>
                <a:cs typeface="Arial" pitchFamily="34" charset="0"/>
              </a:rPr>
              <a:t>Azure SQL Database</a:t>
            </a:r>
          </a:p>
          <a:p>
            <a:pPr marL="457200" marR="0" lvl="1" indent="-457200" algn="l" defTabSz="914400" rtl="0" eaLnBrk="1" fontAlgn="auto" latinLnBrk="0" hangingPunct="1">
              <a:lnSpc>
                <a:spcPct val="100000"/>
              </a:lnSpc>
              <a:spcBef>
                <a:spcPts val="0"/>
              </a:spcBef>
              <a:spcAft>
                <a:spcPct val="15000"/>
              </a:spcAft>
              <a:buClrTx/>
              <a:buSzTx/>
              <a:buFontTx/>
              <a:buAutoNum type="alphaUcPeriod"/>
              <a:tabLst/>
              <a:defRPr/>
            </a:pPr>
            <a:r>
              <a:rPr kumimoji="0" lang="en-US" sz="2500" b="0" i="0" u="none" strike="noStrike" kern="1200" cap="none" spc="0" normalizeH="0" baseline="0" noProof="0" dirty="0">
                <a:ln>
                  <a:noFill/>
                </a:ln>
                <a:solidFill>
                  <a:srgbClr val="737373">
                    <a:lumMod val="60000"/>
                    <a:lumOff val="40000"/>
                  </a:srgbClr>
                </a:solidFill>
                <a:effectLst/>
                <a:uLnTx/>
                <a:uFillTx/>
                <a:latin typeface="Segoe UI"/>
                <a:cs typeface="Arial" pitchFamily="34" charset="0"/>
              </a:rPr>
              <a:t>Azure Static Web Apps and Azure Functions</a:t>
            </a:r>
          </a:p>
          <a:p>
            <a:pPr marL="457200" marR="0" lvl="1" indent="-457200" algn="l" defTabSz="914400" rtl="0" eaLnBrk="1" fontAlgn="auto" latinLnBrk="0" hangingPunct="1">
              <a:lnSpc>
                <a:spcPct val="100000"/>
              </a:lnSpc>
              <a:spcBef>
                <a:spcPts val="0"/>
              </a:spcBef>
              <a:spcAft>
                <a:spcPct val="150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cs typeface="Arial" pitchFamily="34" charset="0"/>
              </a:rPr>
              <a:t>Azure Functions and Azure SQL Database</a:t>
            </a:r>
          </a:p>
        </p:txBody>
      </p:sp>
      <p:sp>
        <p:nvSpPr>
          <p:cNvPr id="6" name="Rectangle 5" descr="code callout frame">
            <a:extLst>
              <a:ext uri="{FF2B5EF4-FFF2-40B4-BE49-F238E27FC236}">
                <a16:creationId xmlns:a16="http://schemas.microsoft.com/office/drawing/2014/main" id="{A65CF05A-42F9-2B4F-A9D3-878B33B74C59}"/>
              </a:ext>
            </a:extLst>
          </p:cNvPr>
          <p:cNvSpPr/>
          <p:nvPr/>
        </p:nvSpPr>
        <p:spPr bwMode="auto">
          <a:xfrm>
            <a:off x="3662672" y="3588858"/>
            <a:ext cx="8206240" cy="596488"/>
          </a:xfrm>
          <a:prstGeom prst="rect">
            <a:avLst/>
          </a:prstGeom>
          <a:solidFill>
            <a:schemeClr val="accent1">
              <a:alpha val="1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cs typeface="Segoe UI" pitchFamily="34" charset="0"/>
            </a:endParaRPr>
          </a:p>
        </p:txBody>
      </p:sp>
      <p:pic>
        <p:nvPicPr>
          <p:cNvPr id="9" name="chat" descr="chat">
            <a:extLst>
              <a:ext uri="{FF2B5EF4-FFF2-40B4-BE49-F238E27FC236}">
                <a16:creationId xmlns:a16="http://schemas.microsoft.com/office/drawing/2014/main" id="{7D6F871A-658B-4F1E-9278-796402B85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124" y="875505"/>
            <a:ext cx="1070209" cy="1070204"/>
          </a:xfrm>
          <a:prstGeom prst="rect">
            <a:avLst/>
          </a:prstGeom>
        </p:spPr>
      </p:pic>
    </p:spTree>
    <p:extLst>
      <p:ext uri="{BB962C8B-B14F-4D97-AF65-F5344CB8AC3E}">
        <p14:creationId xmlns:p14="http://schemas.microsoft.com/office/powerpoint/2010/main" val="284207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Graphic 39" descr="Architecture">
            <a:extLst>
              <a:ext uri="{FF2B5EF4-FFF2-40B4-BE49-F238E27FC236}">
                <a16:creationId xmlns:a16="http://schemas.microsoft.com/office/drawing/2014/main" id="{34F5F290-5FA3-49BE-BA47-770CA647076D}"/>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18468" y="1435100"/>
            <a:ext cx="8174596" cy="4306716"/>
          </a:xfrm>
          <a:prstGeom prst="rect">
            <a:avLst/>
          </a:prstGeom>
        </p:spPr>
      </p:pic>
      <p:sp>
        <p:nvSpPr>
          <p:cNvPr id="42" name="Freeform: Shape 41">
            <a:extLst>
              <a:ext uri="{FF2B5EF4-FFF2-40B4-BE49-F238E27FC236}">
                <a16:creationId xmlns:a16="http://schemas.microsoft.com/office/drawing/2014/main" id="{2A1FBAA9-A7FB-4371-BEAA-A1DB0000C200}"/>
              </a:ext>
              <a:ext uri="{C183D7F6-B498-43B3-948B-1728B52AA6E4}">
                <adec:decorative xmlns:adec="http://schemas.microsoft.com/office/drawing/2017/decorative" val="1"/>
              </a:ext>
            </a:extLst>
          </p:cNvPr>
          <p:cNvSpPr/>
          <p:nvPr/>
        </p:nvSpPr>
        <p:spPr bwMode="auto">
          <a:xfrm>
            <a:off x="1602467" y="2408657"/>
            <a:ext cx="4257313" cy="3257065"/>
          </a:xfrm>
          <a:custGeom>
            <a:avLst/>
            <a:gdLst>
              <a:gd name="connsiteX0" fmla="*/ 0 w 4257313"/>
              <a:gd name="connsiteY0" fmla="*/ 0 h 3257065"/>
              <a:gd name="connsiteX1" fmla="*/ 3791344 w 4257313"/>
              <a:gd name="connsiteY1" fmla="*/ 0 h 3257065"/>
              <a:gd name="connsiteX2" fmla="*/ 3791344 w 4257313"/>
              <a:gd name="connsiteY2" fmla="*/ 1345924 h 3257065"/>
              <a:gd name="connsiteX3" fmla="*/ 4257313 w 4257313"/>
              <a:gd name="connsiteY3" fmla="*/ 1345924 h 3257065"/>
              <a:gd name="connsiteX4" fmla="*/ 4257313 w 4257313"/>
              <a:gd name="connsiteY4" fmla="*/ 1606500 h 3257065"/>
              <a:gd name="connsiteX5" fmla="*/ 3791344 w 4257313"/>
              <a:gd name="connsiteY5" fmla="*/ 1606500 h 3257065"/>
              <a:gd name="connsiteX6" fmla="*/ 3791344 w 4257313"/>
              <a:gd name="connsiteY6" fmla="*/ 2193988 h 3257065"/>
              <a:gd name="connsiteX7" fmla="*/ 4257313 w 4257313"/>
              <a:gd name="connsiteY7" fmla="*/ 2193988 h 3257065"/>
              <a:gd name="connsiteX8" fmla="*/ 4257313 w 4257313"/>
              <a:gd name="connsiteY8" fmla="*/ 2454564 h 3257065"/>
              <a:gd name="connsiteX9" fmla="*/ 3791344 w 4257313"/>
              <a:gd name="connsiteY9" fmla="*/ 2454564 h 3257065"/>
              <a:gd name="connsiteX10" fmla="*/ 3791344 w 4257313"/>
              <a:gd name="connsiteY10" fmla="*/ 3257065 h 3257065"/>
              <a:gd name="connsiteX11" fmla="*/ 0 w 4257313"/>
              <a:gd name="connsiteY11" fmla="*/ 3257065 h 325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7313" h="3257065">
                <a:moveTo>
                  <a:pt x="0" y="0"/>
                </a:moveTo>
                <a:lnTo>
                  <a:pt x="3791344" y="0"/>
                </a:lnTo>
                <a:lnTo>
                  <a:pt x="3791344" y="1345924"/>
                </a:lnTo>
                <a:lnTo>
                  <a:pt x="4257313" y="1345924"/>
                </a:lnTo>
                <a:lnTo>
                  <a:pt x="4257313" y="1606500"/>
                </a:lnTo>
                <a:lnTo>
                  <a:pt x="3791344" y="1606500"/>
                </a:lnTo>
                <a:lnTo>
                  <a:pt x="3791344" y="2193988"/>
                </a:lnTo>
                <a:lnTo>
                  <a:pt x="4257313" y="2193988"/>
                </a:lnTo>
                <a:lnTo>
                  <a:pt x="4257313" y="2454564"/>
                </a:lnTo>
                <a:lnTo>
                  <a:pt x="3791344" y="2454564"/>
                </a:lnTo>
                <a:lnTo>
                  <a:pt x="3791344" y="3257065"/>
                </a:lnTo>
                <a:lnTo>
                  <a:pt x="0" y="325706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p:cNvSpPr>
            <a:spLocks noGrp="1"/>
          </p:cNvSpPr>
          <p:nvPr>
            <p:ph type="title"/>
          </p:nvPr>
        </p:nvSpPr>
        <p:spPr/>
        <p:txBody>
          <a:bodyPr/>
          <a:lstStyle>
            <a:lvl1pPr>
              <a:defRPr>
                <a:solidFill>
                  <a:schemeClr val="tx1"/>
                </a:solidFill>
              </a:defRPr>
            </a:lvl1pPr>
          </a:lstStyle>
          <a:p>
            <a:r>
              <a:rPr lang="en-US"/>
              <a:t>Architecture</a:t>
            </a:r>
          </a:p>
        </p:txBody>
      </p:sp>
      <p:grpSp>
        <p:nvGrpSpPr>
          <p:cNvPr id="28" name="Group 27">
            <a:extLst>
              <a:ext uri="{FF2B5EF4-FFF2-40B4-BE49-F238E27FC236}">
                <a16:creationId xmlns:a16="http://schemas.microsoft.com/office/drawing/2014/main" id="{39DAF3B5-99BF-47F8-B99A-874FCE6089FF}"/>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9" name="Straight Arrow Connector 28">
              <a:extLst>
                <a:ext uri="{FF2B5EF4-FFF2-40B4-BE49-F238E27FC236}">
                  <a16:creationId xmlns:a16="http://schemas.microsoft.com/office/drawing/2014/main" id="{83C0DEDA-840A-47B6-A290-200AE004378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237F4AAF-30EF-446D-84F3-C3D769CC690F}"/>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1" name="Oval 30">
              <a:extLst>
                <a:ext uri="{FF2B5EF4-FFF2-40B4-BE49-F238E27FC236}">
                  <a16:creationId xmlns:a16="http://schemas.microsoft.com/office/drawing/2014/main" id="{0DF64803-FE1A-46D4-9977-D90ADC26462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8FAD86F-0905-4F81-B72F-55BDD59260A4}"/>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8A2A7E4A-E2BC-4B84-AFBB-45D01AEF005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1B99BAF0-BC15-4083-8E99-C479D268C80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5" name="TextBox 34">
              <a:extLst>
                <a:ext uri="{FF2B5EF4-FFF2-40B4-BE49-F238E27FC236}">
                  <a16:creationId xmlns:a16="http://schemas.microsoft.com/office/drawing/2014/main" id="{18DADDE5-D06F-4630-A76B-138DEE35BEAD}"/>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Database</a:t>
              </a:r>
            </a:p>
          </p:txBody>
        </p:sp>
        <p:sp>
          <p:nvSpPr>
            <p:cNvPr id="36" name="TextBox 35">
              <a:extLst>
                <a:ext uri="{FF2B5EF4-FFF2-40B4-BE49-F238E27FC236}">
                  <a16:creationId xmlns:a16="http://schemas.microsoft.com/office/drawing/2014/main" id="{34685FA4-3E7D-4C5A-9280-68F03EA9E001}"/>
                </a:ext>
              </a:extLst>
            </p:cNvPr>
            <p:cNvSpPr txBox="1"/>
            <p:nvPr/>
          </p:nvSpPr>
          <p:spPr>
            <a:xfrm>
              <a:off x="2505768" y="6244646"/>
              <a:ext cx="1384981"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cs typeface="Arial" pitchFamily="34" charset="0"/>
                </a:rPr>
                <a:t>API</a:t>
              </a:r>
            </a:p>
          </p:txBody>
        </p:sp>
        <p:sp>
          <p:nvSpPr>
            <p:cNvPr id="37" name="TextBox 36">
              <a:extLst>
                <a:ext uri="{FF2B5EF4-FFF2-40B4-BE49-F238E27FC236}">
                  <a16:creationId xmlns:a16="http://schemas.microsoft.com/office/drawing/2014/main" id="{3D0068FB-9C6C-4F6F-BF07-51A581CA6946}"/>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Application</a:t>
              </a:r>
            </a:p>
          </p:txBody>
        </p:sp>
        <p:sp>
          <p:nvSpPr>
            <p:cNvPr id="38" name="TextBox 37">
              <a:extLst>
                <a:ext uri="{FF2B5EF4-FFF2-40B4-BE49-F238E27FC236}">
                  <a16:creationId xmlns:a16="http://schemas.microsoft.com/office/drawing/2014/main" id="{EF759A29-E988-4FD4-BD73-F6B544BBAF64}"/>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Solution</a:t>
              </a:r>
            </a:p>
          </p:txBody>
        </p:sp>
        <p:sp>
          <p:nvSpPr>
            <p:cNvPr id="39" name="TextBox 38">
              <a:extLst>
                <a:ext uri="{FF2B5EF4-FFF2-40B4-BE49-F238E27FC236}">
                  <a16:creationId xmlns:a16="http://schemas.microsoft.com/office/drawing/2014/main" id="{079CC197-0440-4576-A64F-0E1284BEDA8D}"/>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Summary</a:t>
              </a:r>
            </a:p>
          </p:txBody>
        </p:sp>
      </p:grpSp>
      <p:pic>
        <p:nvPicPr>
          <p:cNvPr id="3" name="Graphic 2" descr="Badge Question Mark outline">
            <a:extLst>
              <a:ext uri="{FF2B5EF4-FFF2-40B4-BE49-F238E27FC236}">
                <a16:creationId xmlns:a16="http://schemas.microsoft.com/office/drawing/2014/main" id="{9F8B6F5A-4DEF-4D97-B970-053F5A5BD0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04318" y="4015157"/>
            <a:ext cx="457200" cy="457200"/>
          </a:xfrm>
          <a:prstGeom prst="rect">
            <a:avLst/>
          </a:prstGeom>
        </p:spPr>
      </p:pic>
    </p:spTree>
    <p:extLst>
      <p:ext uri="{BB962C8B-B14F-4D97-AF65-F5344CB8AC3E}">
        <p14:creationId xmlns:p14="http://schemas.microsoft.com/office/powerpoint/2010/main" val="125420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50E6FF"/>
                </a:solidFill>
                <a:effectLst/>
                <a:latin typeface="+mj-lt"/>
                <a:ea typeface="+mn-ea"/>
                <a:cs typeface="Segoe UI" pitchFamily="34" charset="0"/>
              </a:defRPr>
            </a:lvl1pPr>
          </a:lstStyle>
          <a:p>
            <a:r>
              <a:rPr lang="en-US"/>
              <a:t>Build full stack applications with Azure Static Web Apps and Azure SQL Database</a:t>
            </a:r>
          </a:p>
        </p:txBody>
      </p:sp>
      <p:sp>
        <p:nvSpPr>
          <p:cNvPr id="3" name="TextBox 2">
            <a:extLst>
              <a:ext uri="{FF2B5EF4-FFF2-40B4-BE49-F238E27FC236}">
                <a16:creationId xmlns:a16="http://schemas.microsoft.com/office/drawing/2014/main" id="{7D367424-830D-40B3-83BA-FE18FFEC0BEA}"/>
              </a:ext>
            </a:extLst>
          </p:cNvPr>
          <p:cNvSpPr txBox="1"/>
          <p:nvPr/>
        </p:nvSpPr>
        <p:spPr>
          <a:xfrm>
            <a:off x="669073" y="1170878"/>
            <a:ext cx="276550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cs typeface="Arial" pitchFamily="34" charset="0"/>
              </a:rPr>
              <a:t>Module 3</a:t>
            </a:r>
          </a:p>
        </p:txBody>
      </p:sp>
    </p:spTree>
    <p:extLst>
      <p:ext uri="{BB962C8B-B14F-4D97-AF65-F5344CB8AC3E}">
        <p14:creationId xmlns:p14="http://schemas.microsoft.com/office/powerpoint/2010/main" val="51882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Select an application hosting service</a:t>
            </a:r>
          </a:p>
        </p:txBody>
      </p:sp>
      <p:grpSp>
        <p:nvGrpSpPr>
          <p:cNvPr id="17" name="Group 16">
            <a:extLst>
              <a:ext uri="{FF2B5EF4-FFF2-40B4-BE49-F238E27FC236}">
                <a16:creationId xmlns:a16="http://schemas.microsoft.com/office/drawing/2014/main" id="{C9EF9CB3-1799-40A8-9AB8-31287637F37B}"/>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18" name="Straight Arrow Connector 17">
              <a:extLst>
                <a:ext uri="{FF2B5EF4-FFF2-40B4-BE49-F238E27FC236}">
                  <a16:creationId xmlns:a16="http://schemas.microsoft.com/office/drawing/2014/main" id="{F5297261-4A07-4A8E-A53C-88DFE21B39F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3E7ED05-96A0-4437-9317-FEF314C64A17}"/>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0" name="Oval 19">
              <a:extLst>
                <a:ext uri="{FF2B5EF4-FFF2-40B4-BE49-F238E27FC236}">
                  <a16:creationId xmlns:a16="http://schemas.microsoft.com/office/drawing/2014/main" id="{C44F6290-2677-4EFB-ACF9-F5425E494E18}"/>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1" name="Oval 20">
              <a:extLst>
                <a:ext uri="{FF2B5EF4-FFF2-40B4-BE49-F238E27FC236}">
                  <a16:creationId xmlns:a16="http://schemas.microsoft.com/office/drawing/2014/main" id="{64FAF23F-9132-43F5-AD9A-655549191A74}"/>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050A5AE2-6BFE-435B-A394-B0E463E18AD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D2CB4EE2-8401-4FEC-AE70-021E271675A3}"/>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4" name="TextBox 23">
              <a:extLst>
                <a:ext uri="{FF2B5EF4-FFF2-40B4-BE49-F238E27FC236}">
                  <a16:creationId xmlns:a16="http://schemas.microsoft.com/office/drawing/2014/main" id="{B8374ED0-BC9D-437F-8B42-77CB6982C35E}"/>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Database</a:t>
              </a:r>
            </a:p>
          </p:txBody>
        </p:sp>
        <p:sp>
          <p:nvSpPr>
            <p:cNvPr id="25" name="TextBox 24">
              <a:extLst>
                <a:ext uri="{FF2B5EF4-FFF2-40B4-BE49-F238E27FC236}">
                  <a16:creationId xmlns:a16="http://schemas.microsoft.com/office/drawing/2014/main" id="{12A53109-1FF0-4A1F-A35E-6BB752BD4D68}"/>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API</a:t>
              </a:r>
            </a:p>
          </p:txBody>
        </p:sp>
        <p:sp>
          <p:nvSpPr>
            <p:cNvPr id="26" name="TextBox 25">
              <a:extLst>
                <a:ext uri="{FF2B5EF4-FFF2-40B4-BE49-F238E27FC236}">
                  <a16:creationId xmlns:a16="http://schemas.microsoft.com/office/drawing/2014/main" id="{49741779-C74B-4381-B2D3-B51F68F4DC51}"/>
                </a:ext>
              </a:extLst>
            </p:cNvPr>
            <p:cNvSpPr txBox="1"/>
            <p:nvPr/>
          </p:nvSpPr>
          <p:spPr>
            <a:xfrm>
              <a:off x="5074260" y="6244645"/>
              <a:ext cx="983716"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cs typeface="Arial" pitchFamily="34" charset="0"/>
                </a:rPr>
                <a:t>Application</a:t>
              </a:r>
            </a:p>
          </p:txBody>
        </p:sp>
        <p:sp>
          <p:nvSpPr>
            <p:cNvPr id="27" name="TextBox 26">
              <a:extLst>
                <a:ext uri="{FF2B5EF4-FFF2-40B4-BE49-F238E27FC236}">
                  <a16:creationId xmlns:a16="http://schemas.microsoft.com/office/drawing/2014/main" id="{0147EFFF-7313-49EB-82FA-A36ECE6A880B}"/>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Solution</a:t>
              </a:r>
            </a:p>
          </p:txBody>
        </p:sp>
        <p:sp>
          <p:nvSpPr>
            <p:cNvPr id="28" name="TextBox 27">
              <a:extLst>
                <a:ext uri="{FF2B5EF4-FFF2-40B4-BE49-F238E27FC236}">
                  <a16:creationId xmlns:a16="http://schemas.microsoft.com/office/drawing/2014/main" id="{C3BDD3DF-5C53-47FA-ADD2-87D52D74C9E1}"/>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Summary</a:t>
              </a:r>
            </a:p>
          </p:txBody>
        </p:sp>
      </p:grpSp>
      <p:sp>
        <p:nvSpPr>
          <p:cNvPr id="32" name="Rectangle 31">
            <a:extLst>
              <a:ext uri="{FF2B5EF4-FFF2-40B4-BE49-F238E27FC236}">
                <a16:creationId xmlns:a16="http://schemas.microsoft.com/office/drawing/2014/main" id="{65AFE176-EED8-40D5-AB09-8DEE8FF7B41C}"/>
              </a:ext>
              <a:ext uri="{C183D7F6-B498-43B3-948B-1728B52AA6E4}">
                <adec:decorative xmlns:adec="http://schemas.microsoft.com/office/drawing/2017/decorative" val="1"/>
              </a:ext>
            </a:extLst>
          </p:cNvPr>
          <p:cNvSpPr/>
          <p:nvPr/>
        </p:nvSpPr>
        <p:spPr bwMode="auto">
          <a:xfrm>
            <a:off x="588262" y="1435100"/>
            <a:ext cx="11021126" cy="1899772"/>
          </a:xfrm>
          <a:prstGeom prst="rect">
            <a:avLst/>
          </a:prstGeom>
          <a:solidFill>
            <a:schemeClr val="bg1"/>
          </a:solidFill>
          <a:ln>
            <a:noFill/>
            <a:headEnd type="none" w="med" len="med"/>
            <a:tailEnd type="none" w="med" len="med"/>
          </a:ln>
          <a:effectLst>
            <a:outerShdw blurRad="2540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182880" rtlCol="0" anchor="t">
            <a:noAutofit/>
          </a:bodyPr>
          <a:lstStyle/>
          <a:p>
            <a:pPr lvl="0">
              <a:spcAft>
                <a:spcPts val="600"/>
              </a:spcAft>
            </a:pPr>
            <a:r>
              <a:rPr lang="en-US" sz="2800" dirty="0">
                <a:solidFill>
                  <a:srgbClr val="0078D4"/>
                </a:solidFill>
                <a:latin typeface="Segoe UI Semibold"/>
              </a:rPr>
              <a:t>Solution requirements</a:t>
            </a:r>
          </a:p>
          <a:p>
            <a:pPr marL="283464" indent="-283464">
              <a:spcAft>
                <a:spcPts val="600"/>
              </a:spcAft>
              <a:buFont typeface="Arial" panose="020B0604020202020204" pitchFamily="34" charset="0"/>
              <a:buChar char="•"/>
            </a:pPr>
            <a:r>
              <a:rPr lang="en-US" sz="2000" dirty="0">
                <a:solidFill>
                  <a:srgbClr val="000000"/>
                </a:solidFill>
              </a:rPr>
              <a:t>Website for monitoring real-time bus locations</a:t>
            </a:r>
          </a:p>
          <a:p>
            <a:pPr marL="283464" indent="-283464">
              <a:spcAft>
                <a:spcPts val="600"/>
              </a:spcAft>
              <a:buFont typeface="Arial" panose="020B0604020202020204" pitchFamily="34" charset="0"/>
              <a:buChar char="•"/>
            </a:pPr>
            <a:r>
              <a:rPr lang="en-US" sz="2000" dirty="0">
                <a:solidFill>
                  <a:srgbClr val="000000"/>
                </a:solidFill>
              </a:rPr>
              <a:t>Notifications when a bus is close by</a:t>
            </a:r>
          </a:p>
          <a:p>
            <a:pPr marL="283464" indent="-283464">
              <a:spcAft>
                <a:spcPts val="600"/>
              </a:spcAft>
              <a:buFont typeface="Arial" panose="020B0604020202020204" pitchFamily="34" charset="0"/>
              <a:buChar char="•"/>
            </a:pPr>
            <a:r>
              <a:rPr lang="en-US" sz="2000" dirty="0">
                <a:solidFill>
                  <a:srgbClr val="000000"/>
                </a:solidFill>
              </a:rPr>
              <a:t>Deployment automation</a:t>
            </a:r>
          </a:p>
        </p:txBody>
      </p:sp>
      <p:sp>
        <p:nvSpPr>
          <p:cNvPr id="33" name="Rectangle 32">
            <a:extLst>
              <a:ext uri="{FF2B5EF4-FFF2-40B4-BE49-F238E27FC236}">
                <a16:creationId xmlns:a16="http://schemas.microsoft.com/office/drawing/2014/main" id="{9CF58540-E654-49F8-9EC5-53720259443D}"/>
              </a:ext>
              <a:ext uri="{C183D7F6-B498-43B3-948B-1728B52AA6E4}">
                <adec:decorative xmlns:adec="http://schemas.microsoft.com/office/drawing/2017/decorative" val="1"/>
              </a:ext>
            </a:extLst>
          </p:cNvPr>
          <p:cNvSpPr/>
          <p:nvPr/>
        </p:nvSpPr>
        <p:spPr bwMode="auto">
          <a:xfrm>
            <a:off x="588262" y="3570119"/>
            <a:ext cx="11021126" cy="1899772"/>
          </a:xfrm>
          <a:prstGeom prst="rect">
            <a:avLst/>
          </a:prstGeom>
          <a:solidFill>
            <a:schemeClr val="bg1"/>
          </a:solidFill>
          <a:ln>
            <a:noFill/>
            <a:headEnd type="none" w="med" len="med"/>
            <a:tailEnd type="none" w="med" len="med"/>
          </a:ln>
          <a:effectLst>
            <a:outerShdw blurRad="2540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182880" rtlCol="0" anchor="t">
            <a:noAutofit/>
          </a:bodyPr>
          <a:lstStyle/>
          <a:p>
            <a:pPr>
              <a:spcAft>
                <a:spcPts val="600"/>
              </a:spcAft>
            </a:pPr>
            <a:r>
              <a:rPr lang="en-US" sz="2800" dirty="0">
                <a:solidFill>
                  <a:srgbClr val="0078D4"/>
                </a:solidFill>
                <a:latin typeface="Segoe UI Semibold"/>
              </a:rPr>
              <a:t>Web application requirements</a:t>
            </a:r>
          </a:p>
          <a:p>
            <a:pPr marL="283464" indent="-283464">
              <a:spcAft>
                <a:spcPts val="600"/>
              </a:spcAft>
              <a:buFont typeface="Arial" panose="020B0604020202020204" pitchFamily="34" charset="0"/>
              <a:buChar char="•"/>
            </a:pPr>
            <a:r>
              <a:rPr lang="en-US" sz="2000" dirty="0">
                <a:solidFill>
                  <a:srgbClr val="000000"/>
                </a:solidFill>
              </a:rPr>
              <a:t>Website displaying a map with real-time buses and geofences</a:t>
            </a:r>
          </a:p>
          <a:p>
            <a:pPr marL="283464" indent="-283464">
              <a:spcAft>
                <a:spcPts val="600"/>
              </a:spcAft>
              <a:buFont typeface="Arial" panose="020B0604020202020204" pitchFamily="34" charset="0"/>
              <a:buChar char="•"/>
            </a:pPr>
            <a:r>
              <a:rPr lang="en-US" sz="2000" dirty="0">
                <a:solidFill>
                  <a:srgbClr val="000000"/>
                </a:solidFill>
              </a:rPr>
              <a:t>Filter based on bus route(s) and geofence(s)</a:t>
            </a:r>
          </a:p>
        </p:txBody>
      </p:sp>
    </p:spTree>
    <p:extLst>
      <p:ext uri="{BB962C8B-B14F-4D97-AF65-F5344CB8AC3E}">
        <p14:creationId xmlns:p14="http://schemas.microsoft.com/office/powerpoint/2010/main" val="343710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42" presetClass="path" presetSubtype="0" decel="100000" fill="hold" grpId="1" nodeType="withEffect">
                                  <p:stCondLst>
                                    <p:cond delay="150"/>
                                  </p:stCondLst>
                                  <p:childTnLst>
                                    <p:animMotion origin="layout" path="M 1.45833E-6 -7.40741E-7 L 1.45833E-6 -0.0544 " pathEditMode="relative" rAng="0" ptsTypes="AA">
                                      <p:cBhvr>
                                        <p:cTn id="9" dur="600" spd="-100000" fill="hold"/>
                                        <p:tgtEl>
                                          <p:spTgt spid="32"/>
                                        </p:tgtEl>
                                        <p:attrNameLst>
                                          <p:attrName>ppt_x</p:attrName>
                                          <p:attrName>ppt_y</p:attrName>
                                        </p:attrNameLst>
                                      </p:cBhvr>
                                      <p:rCtr x="0" y="-2731"/>
                                    </p:animMotion>
                                  </p:childTnLst>
                                </p:cTn>
                              </p:par>
                              <p:par>
                                <p:cTn id="10" presetID="10"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42" presetClass="path" presetSubtype="0" decel="100000" fill="hold" grpId="1" nodeType="withEffect">
                                  <p:stCondLst>
                                    <p:cond delay="0"/>
                                  </p:stCondLst>
                                  <p:childTnLst>
                                    <p:animMotion origin="layout" path="M 5E-6 2.59259E-6 L 5E-6 -0.0544 " pathEditMode="relative" rAng="0" ptsTypes="AA">
                                      <p:cBhvr>
                                        <p:cTn id="14" dur="600" spd="-100000" fill="hold"/>
                                        <p:tgtEl>
                                          <p:spTgt spid="33"/>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3" grpId="0" animBg="1"/>
      <p:bldP spid="3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Arrow: Right 227">
            <a:extLst>
              <a:ext uri="{FF2B5EF4-FFF2-40B4-BE49-F238E27FC236}">
                <a16:creationId xmlns:a16="http://schemas.microsoft.com/office/drawing/2014/main" id="{3CB57F11-998D-440D-B41A-49CE5F2573B5}"/>
              </a:ext>
              <a:ext uri="{C183D7F6-B498-43B3-948B-1728B52AA6E4}">
                <adec:decorative xmlns:adec="http://schemas.microsoft.com/office/drawing/2017/decorative" val="1"/>
              </a:ext>
            </a:extLst>
          </p:cNvPr>
          <p:cNvSpPr/>
          <p:nvPr/>
        </p:nvSpPr>
        <p:spPr bwMode="auto">
          <a:xfrm>
            <a:off x="688014" y="1691028"/>
            <a:ext cx="7149473" cy="1128203"/>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29" name="Arrow: Right 228">
            <a:extLst>
              <a:ext uri="{FF2B5EF4-FFF2-40B4-BE49-F238E27FC236}">
                <a16:creationId xmlns:a16="http://schemas.microsoft.com/office/drawing/2014/main" id="{BCA6E071-D492-4ED4-A008-2E7962CF7B6E}"/>
              </a:ext>
              <a:ext uri="{C183D7F6-B498-43B3-948B-1728B52AA6E4}">
                <adec:decorative xmlns:adec="http://schemas.microsoft.com/office/drawing/2017/decorative" val="1"/>
              </a:ext>
            </a:extLst>
          </p:cNvPr>
          <p:cNvSpPr/>
          <p:nvPr/>
        </p:nvSpPr>
        <p:spPr bwMode="auto">
          <a:xfrm>
            <a:off x="688014" y="3389649"/>
            <a:ext cx="7149473" cy="1128203"/>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0" name="Arrow: Right 229">
            <a:extLst>
              <a:ext uri="{FF2B5EF4-FFF2-40B4-BE49-F238E27FC236}">
                <a16:creationId xmlns:a16="http://schemas.microsoft.com/office/drawing/2014/main" id="{0FCB806E-3331-4145-A799-430B4D90E8C1}"/>
              </a:ext>
              <a:ext uri="{C183D7F6-B498-43B3-948B-1728B52AA6E4}">
                <adec:decorative xmlns:adec="http://schemas.microsoft.com/office/drawing/2017/decorative" val="1"/>
              </a:ext>
            </a:extLst>
          </p:cNvPr>
          <p:cNvSpPr/>
          <p:nvPr/>
        </p:nvSpPr>
        <p:spPr bwMode="auto">
          <a:xfrm>
            <a:off x="688014" y="5107749"/>
            <a:ext cx="10720215" cy="1128203"/>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AC73963-8DF2-4927-A92A-37EF0A3A469C}"/>
              </a:ext>
            </a:extLst>
          </p:cNvPr>
          <p:cNvSpPr>
            <a:spLocks noGrp="1"/>
          </p:cNvSpPr>
          <p:nvPr>
            <p:ph type="title"/>
          </p:nvPr>
        </p:nvSpPr>
        <p:spPr>
          <a:xfrm>
            <a:off x="588263" y="457200"/>
            <a:ext cx="11018520" cy="553998"/>
          </a:xfrm>
        </p:spPr>
        <p:txBody>
          <a:bodyPr/>
          <a:lstStyle/>
          <a:p>
            <a:r>
              <a:rPr lang="en-US"/>
              <a:t>Catching (or not catching) the bus</a:t>
            </a:r>
          </a:p>
        </p:txBody>
      </p:sp>
      <p:pic>
        <p:nvPicPr>
          <p:cNvPr id="17" name="Graphic 16" descr="Run with solid fill">
            <a:extLst>
              <a:ext uri="{FF2B5EF4-FFF2-40B4-BE49-F238E27FC236}">
                <a16:creationId xmlns:a16="http://schemas.microsoft.com/office/drawing/2014/main" id="{2A4DC807-282F-47E6-AC6A-B4CEB52EE6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5997" y="5143149"/>
            <a:ext cx="914400" cy="914400"/>
          </a:xfrm>
          <a:prstGeom prst="rect">
            <a:avLst/>
          </a:prstGeom>
        </p:spPr>
      </p:pic>
      <p:grpSp>
        <p:nvGrpSpPr>
          <p:cNvPr id="51" name="access" descr="access, cloud">
            <a:extLst>
              <a:ext uri="{FF2B5EF4-FFF2-40B4-BE49-F238E27FC236}">
                <a16:creationId xmlns:a16="http://schemas.microsoft.com/office/drawing/2014/main" id="{2B47AD98-F098-4297-B8E2-AB5B736D8B66}"/>
              </a:ext>
            </a:extLst>
          </p:cNvPr>
          <p:cNvGrpSpPr>
            <a:grpSpLocks noChangeAspect="1"/>
          </p:cNvGrpSpPr>
          <p:nvPr/>
        </p:nvGrpSpPr>
        <p:grpSpPr bwMode="auto">
          <a:xfrm>
            <a:off x="4478540" y="1740953"/>
            <a:ext cx="914400" cy="914400"/>
            <a:chOff x="2821" y="3067"/>
            <a:chExt cx="258" cy="258"/>
          </a:xfrm>
        </p:grpSpPr>
        <p:sp>
          <p:nvSpPr>
            <p:cNvPr id="52" name="AutoShape 163">
              <a:extLst>
                <a:ext uri="{FF2B5EF4-FFF2-40B4-BE49-F238E27FC236}">
                  <a16:creationId xmlns:a16="http://schemas.microsoft.com/office/drawing/2014/main" id="{0938EADA-8971-40F8-A773-2D90FF263031}"/>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165">
              <a:extLst>
                <a:ext uri="{FF2B5EF4-FFF2-40B4-BE49-F238E27FC236}">
                  <a16:creationId xmlns:a16="http://schemas.microsoft.com/office/drawing/2014/main" id="{FB1069ED-56FD-4AA4-9846-FA20DDCA0D46}"/>
                </a:ext>
              </a:extLst>
            </p:cNvPr>
            <p:cNvSpPr>
              <a:spLocks noChangeArrowheads="1"/>
            </p:cNvSpPr>
            <p:nvPr/>
          </p:nvSpPr>
          <p:spPr bwMode="auto">
            <a:xfrm>
              <a:off x="2981" y="3107"/>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6">
              <a:extLst>
                <a:ext uri="{FF2B5EF4-FFF2-40B4-BE49-F238E27FC236}">
                  <a16:creationId xmlns:a16="http://schemas.microsoft.com/office/drawing/2014/main" id="{D0EC119E-A2A3-4163-A205-81989D73F026}"/>
                </a:ext>
              </a:extLst>
            </p:cNvPr>
            <p:cNvSpPr>
              <a:spLocks/>
            </p:cNvSpPr>
            <p:nvPr/>
          </p:nvSpPr>
          <p:spPr bwMode="auto">
            <a:xfrm>
              <a:off x="2974" y="3138"/>
              <a:ext cx="81" cy="18"/>
            </a:xfrm>
            <a:custGeom>
              <a:avLst/>
              <a:gdLst>
                <a:gd name="T0" fmla="*/ 53 w 60"/>
                <a:gd name="T1" fmla="*/ 13 h 13"/>
                <a:gd name="T2" fmla="*/ 7 w 60"/>
                <a:gd name="T3" fmla="*/ 13 h 13"/>
                <a:gd name="T4" fmla="*/ 0 w 60"/>
                <a:gd name="T5" fmla="*/ 6 h 13"/>
                <a:gd name="T6" fmla="*/ 7 w 60"/>
                <a:gd name="T7" fmla="*/ 0 h 13"/>
                <a:gd name="T8" fmla="*/ 53 w 60"/>
                <a:gd name="T9" fmla="*/ 0 h 13"/>
                <a:gd name="T10" fmla="*/ 60 w 60"/>
                <a:gd name="T11" fmla="*/ 6 h 13"/>
                <a:gd name="T12" fmla="*/ 53 w 6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0" h="13">
                  <a:moveTo>
                    <a:pt x="53" y="13"/>
                  </a:moveTo>
                  <a:cubicBezTo>
                    <a:pt x="7" y="13"/>
                    <a:pt x="7" y="13"/>
                    <a:pt x="7" y="13"/>
                  </a:cubicBezTo>
                  <a:cubicBezTo>
                    <a:pt x="3" y="13"/>
                    <a:pt x="0" y="10"/>
                    <a:pt x="0" y="6"/>
                  </a:cubicBezTo>
                  <a:cubicBezTo>
                    <a:pt x="0" y="3"/>
                    <a:pt x="3" y="0"/>
                    <a:pt x="7" y="0"/>
                  </a:cubicBezTo>
                  <a:cubicBezTo>
                    <a:pt x="53" y="0"/>
                    <a:pt x="53" y="0"/>
                    <a:pt x="53" y="0"/>
                  </a:cubicBezTo>
                  <a:cubicBezTo>
                    <a:pt x="57" y="0"/>
                    <a:pt x="60" y="3"/>
                    <a:pt x="60" y="6"/>
                  </a:cubicBezTo>
                  <a:cubicBezTo>
                    <a:pt x="60" y="10"/>
                    <a:pt x="57" y="13"/>
                    <a:pt x="53" y="1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167">
              <a:extLst>
                <a:ext uri="{FF2B5EF4-FFF2-40B4-BE49-F238E27FC236}">
                  <a16:creationId xmlns:a16="http://schemas.microsoft.com/office/drawing/2014/main" id="{01999F1D-6A89-46F6-AB33-0C10B500D0B8}"/>
                </a:ext>
              </a:extLst>
            </p:cNvPr>
            <p:cNvSpPr>
              <a:spLocks noChangeArrowheads="1"/>
            </p:cNvSpPr>
            <p:nvPr/>
          </p:nvSpPr>
          <p:spPr bwMode="auto">
            <a:xfrm>
              <a:off x="3016" y="3115"/>
              <a:ext cx="32"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68">
              <a:extLst>
                <a:ext uri="{FF2B5EF4-FFF2-40B4-BE49-F238E27FC236}">
                  <a16:creationId xmlns:a16="http://schemas.microsoft.com/office/drawing/2014/main" id="{B182B4BE-2ADA-4337-9B65-0299C1D0834F}"/>
                </a:ext>
              </a:extLst>
            </p:cNvPr>
            <p:cNvSpPr>
              <a:spLocks noChangeArrowheads="1"/>
            </p:cNvSpPr>
            <p:nvPr/>
          </p:nvSpPr>
          <p:spPr bwMode="auto">
            <a:xfrm>
              <a:off x="2821" y="3067"/>
              <a:ext cx="129" cy="2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69">
              <a:extLst>
                <a:ext uri="{FF2B5EF4-FFF2-40B4-BE49-F238E27FC236}">
                  <a16:creationId xmlns:a16="http://schemas.microsoft.com/office/drawing/2014/main" id="{7C1EED2B-31B7-41B4-A380-844AC17046E5}"/>
                </a:ext>
              </a:extLst>
            </p:cNvPr>
            <p:cNvSpPr>
              <a:spLocks noChangeArrowheads="1"/>
            </p:cNvSpPr>
            <p:nvPr/>
          </p:nvSpPr>
          <p:spPr bwMode="auto">
            <a:xfrm>
              <a:off x="2950" y="3196"/>
              <a:ext cx="129" cy="1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170">
              <a:extLst>
                <a:ext uri="{FF2B5EF4-FFF2-40B4-BE49-F238E27FC236}">
                  <a16:creationId xmlns:a16="http://schemas.microsoft.com/office/drawing/2014/main" id="{E8A51E51-3E37-4A84-BC8D-2D3D3D3BE32A}"/>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71">
              <a:extLst>
                <a:ext uri="{FF2B5EF4-FFF2-40B4-BE49-F238E27FC236}">
                  <a16:creationId xmlns:a16="http://schemas.microsoft.com/office/drawing/2014/main" id="{5E718E79-A75D-4963-8131-680B820B69D3}"/>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72">
              <a:extLst>
                <a:ext uri="{FF2B5EF4-FFF2-40B4-BE49-F238E27FC236}">
                  <a16:creationId xmlns:a16="http://schemas.microsoft.com/office/drawing/2014/main" id="{92B9477D-BBE4-4A42-9B28-EFE9522FEC23}"/>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173">
              <a:extLst>
                <a:ext uri="{FF2B5EF4-FFF2-40B4-BE49-F238E27FC236}">
                  <a16:creationId xmlns:a16="http://schemas.microsoft.com/office/drawing/2014/main" id="{E592B497-6056-44C8-9ED3-016D947DAFD0}"/>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74">
              <a:extLst>
                <a:ext uri="{FF2B5EF4-FFF2-40B4-BE49-F238E27FC236}">
                  <a16:creationId xmlns:a16="http://schemas.microsoft.com/office/drawing/2014/main" id="{F7F4EE97-E283-4DBB-82CE-D9AEFF8F0224}"/>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175">
              <a:extLst>
                <a:ext uri="{FF2B5EF4-FFF2-40B4-BE49-F238E27FC236}">
                  <a16:creationId xmlns:a16="http://schemas.microsoft.com/office/drawing/2014/main" id="{84EC4020-AD3D-4A6F-B534-8B2D6A810F34}"/>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76">
              <a:extLst>
                <a:ext uri="{FF2B5EF4-FFF2-40B4-BE49-F238E27FC236}">
                  <a16:creationId xmlns:a16="http://schemas.microsoft.com/office/drawing/2014/main" id="{7978C3A5-7238-4408-A5C1-DED7DB611A24}"/>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177">
              <a:extLst>
                <a:ext uri="{FF2B5EF4-FFF2-40B4-BE49-F238E27FC236}">
                  <a16:creationId xmlns:a16="http://schemas.microsoft.com/office/drawing/2014/main" id="{C8335A92-551E-4940-9C04-C530B6D91219}"/>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78">
              <a:extLst>
                <a:ext uri="{FF2B5EF4-FFF2-40B4-BE49-F238E27FC236}">
                  <a16:creationId xmlns:a16="http://schemas.microsoft.com/office/drawing/2014/main" id="{AC517044-C9D7-45FC-A093-EABF818DD7ED}"/>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179">
              <a:extLst>
                <a:ext uri="{FF2B5EF4-FFF2-40B4-BE49-F238E27FC236}">
                  <a16:creationId xmlns:a16="http://schemas.microsoft.com/office/drawing/2014/main" id="{B28CFB3F-7AE1-4CDB-AFD9-AA546422F007}"/>
                </a:ext>
              </a:extLst>
            </p:cNvPr>
            <p:cNvSpPr>
              <a:spLocks noChangeArrowheads="1"/>
            </p:cNvSpPr>
            <p:nvPr/>
          </p:nvSpPr>
          <p:spPr bwMode="auto">
            <a:xfrm>
              <a:off x="2982"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180">
              <a:extLst>
                <a:ext uri="{FF2B5EF4-FFF2-40B4-BE49-F238E27FC236}">
                  <a16:creationId xmlns:a16="http://schemas.microsoft.com/office/drawing/2014/main" id="{468D6B30-CB4E-4F38-9322-F1B9875C3C84}"/>
                </a:ext>
              </a:extLst>
            </p:cNvPr>
            <p:cNvSpPr>
              <a:spLocks noChangeArrowheads="1"/>
            </p:cNvSpPr>
            <p:nvPr/>
          </p:nvSpPr>
          <p:spPr bwMode="auto">
            <a:xfrm>
              <a:off x="3023"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181">
              <a:extLst>
                <a:ext uri="{FF2B5EF4-FFF2-40B4-BE49-F238E27FC236}">
                  <a16:creationId xmlns:a16="http://schemas.microsoft.com/office/drawing/2014/main" id="{61748D47-0361-4DAE-9B94-CBA01C8CAC9F}"/>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access" descr="access, cloud">
            <a:extLst>
              <a:ext uri="{FF2B5EF4-FFF2-40B4-BE49-F238E27FC236}">
                <a16:creationId xmlns:a16="http://schemas.microsoft.com/office/drawing/2014/main" id="{CED69627-FD71-4422-8128-88B24FA6A10C}"/>
              </a:ext>
            </a:extLst>
          </p:cNvPr>
          <p:cNvGrpSpPr>
            <a:grpSpLocks noChangeAspect="1"/>
          </p:cNvGrpSpPr>
          <p:nvPr/>
        </p:nvGrpSpPr>
        <p:grpSpPr bwMode="auto">
          <a:xfrm>
            <a:off x="6303645" y="3465524"/>
            <a:ext cx="914400" cy="914400"/>
            <a:chOff x="2821" y="3067"/>
            <a:chExt cx="258" cy="258"/>
          </a:xfrm>
        </p:grpSpPr>
        <p:sp>
          <p:nvSpPr>
            <p:cNvPr id="71" name="AutoShape 163">
              <a:extLst>
                <a:ext uri="{FF2B5EF4-FFF2-40B4-BE49-F238E27FC236}">
                  <a16:creationId xmlns:a16="http://schemas.microsoft.com/office/drawing/2014/main" id="{9AE0F207-FFD5-4274-A5E9-3FC2CB725830}"/>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165">
              <a:extLst>
                <a:ext uri="{FF2B5EF4-FFF2-40B4-BE49-F238E27FC236}">
                  <a16:creationId xmlns:a16="http://schemas.microsoft.com/office/drawing/2014/main" id="{1D6DA393-3133-480D-9366-6196B3084A6A}"/>
                </a:ext>
              </a:extLst>
            </p:cNvPr>
            <p:cNvSpPr>
              <a:spLocks noChangeArrowheads="1"/>
            </p:cNvSpPr>
            <p:nvPr/>
          </p:nvSpPr>
          <p:spPr bwMode="auto">
            <a:xfrm>
              <a:off x="2981" y="3107"/>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66">
              <a:extLst>
                <a:ext uri="{FF2B5EF4-FFF2-40B4-BE49-F238E27FC236}">
                  <a16:creationId xmlns:a16="http://schemas.microsoft.com/office/drawing/2014/main" id="{26F6D2EB-33DF-40E7-A46C-A708EBE7AA7B}"/>
                </a:ext>
              </a:extLst>
            </p:cNvPr>
            <p:cNvSpPr>
              <a:spLocks/>
            </p:cNvSpPr>
            <p:nvPr/>
          </p:nvSpPr>
          <p:spPr bwMode="auto">
            <a:xfrm>
              <a:off x="2974" y="3138"/>
              <a:ext cx="81" cy="18"/>
            </a:xfrm>
            <a:custGeom>
              <a:avLst/>
              <a:gdLst>
                <a:gd name="T0" fmla="*/ 53 w 60"/>
                <a:gd name="T1" fmla="*/ 13 h 13"/>
                <a:gd name="T2" fmla="*/ 7 w 60"/>
                <a:gd name="T3" fmla="*/ 13 h 13"/>
                <a:gd name="T4" fmla="*/ 0 w 60"/>
                <a:gd name="T5" fmla="*/ 6 h 13"/>
                <a:gd name="T6" fmla="*/ 7 w 60"/>
                <a:gd name="T7" fmla="*/ 0 h 13"/>
                <a:gd name="T8" fmla="*/ 53 w 60"/>
                <a:gd name="T9" fmla="*/ 0 h 13"/>
                <a:gd name="T10" fmla="*/ 60 w 60"/>
                <a:gd name="T11" fmla="*/ 6 h 13"/>
                <a:gd name="T12" fmla="*/ 53 w 6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0" h="13">
                  <a:moveTo>
                    <a:pt x="53" y="13"/>
                  </a:moveTo>
                  <a:cubicBezTo>
                    <a:pt x="7" y="13"/>
                    <a:pt x="7" y="13"/>
                    <a:pt x="7" y="13"/>
                  </a:cubicBezTo>
                  <a:cubicBezTo>
                    <a:pt x="3" y="13"/>
                    <a:pt x="0" y="10"/>
                    <a:pt x="0" y="6"/>
                  </a:cubicBezTo>
                  <a:cubicBezTo>
                    <a:pt x="0" y="3"/>
                    <a:pt x="3" y="0"/>
                    <a:pt x="7" y="0"/>
                  </a:cubicBezTo>
                  <a:cubicBezTo>
                    <a:pt x="53" y="0"/>
                    <a:pt x="53" y="0"/>
                    <a:pt x="53" y="0"/>
                  </a:cubicBezTo>
                  <a:cubicBezTo>
                    <a:pt x="57" y="0"/>
                    <a:pt x="60" y="3"/>
                    <a:pt x="60" y="6"/>
                  </a:cubicBezTo>
                  <a:cubicBezTo>
                    <a:pt x="60" y="10"/>
                    <a:pt x="57" y="13"/>
                    <a:pt x="53" y="1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167">
              <a:extLst>
                <a:ext uri="{FF2B5EF4-FFF2-40B4-BE49-F238E27FC236}">
                  <a16:creationId xmlns:a16="http://schemas.microsoft.com/office/drawing/2014/main" id="{0D51EFAA-93AD-4853-9D5B-7AE16C522777}"/>
                </a:ext>
              </a:extLst>
            </p:cNvPr>
            <p:cNvSpPr>
              <a:spLocks noChangeArrowheads="1"/>
            </p:cNvSpPr>
            <p:nvPr/>
          </p:nvSpPr>
          <p:spPr bwMode="auto">
            <a:xfrm>
              <a:off x="3016" y="3115"/>
              <a:ext cx="32"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68">
              <a:extLst>
                <a:ext uri="{FF2B5EF4-FFF2-40B4-BE49-F238E27FC236}">
                  <a16:creationId xmlns:a16="http://schemas.microsoft.com/office/drawing/2014/main" id="{5844CE15-CD19-498C-992A-74A845C3E3C0}"/>
                </a:ext>
              </a:extLst>
            </p:cNvPr>
            <p:cNvSpPr>
              <a:spLocks noChangeArrowheads="1"/>
            </p:cNvSpPr>
            <p:nvPr/>
          </p:nvSpPr>
          <p:spPr bwMode="auto">
            <a:xfrm>
              <a:off x="2821" y="3067"/>
              <a:ext cx="129" cy="2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69">
              <a:extLst>
                <a:ext uri="{FF2B5EF4-FFF2-40B4-BE49-F238E27FC236}">
                  <a16:creationId xmlns:a16="http://schemas.microsoft.com/office/drawing/2014/main" id="{A930A1E9-7B2F-4B33-AC45-F1572737BCB6}"/>
                </a:ext>
              </a:extLst>
            </p:cNvPr>
            <p:cNvSpPr>
              <a:spLocks noChangeArrowheads="1"/>
            </p:cNvSpPr>
            <p:nvPr/>
          </p:nvSpPr>
          <p:spPr bwMode="auto">
            <a:xfrm>
              <a:off x="2950" y="3196"/>
              <a:ext cx="129" cy="1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70">
              <a:extLst>
                <a:ext uri="{FF2B5EF4-FFF2-40B4-BE49-F238E27FC236}">
                  <a16:creationId xmlns:a16="http://schemas.microsoft.com/office/drawing/2014/main" id="{330656F6-3896-46B8-B199-1814324A1BC7}"/>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71">
              <a:extLst>
                <a:ext uri="{FF2B5EF4-FFF2-40B4-BE49-F238E27FC236}">
                  <a16:creationId xmlns:a16="http://schemas.microsoft.com/office/drawing/2014/main" id="{C8A2171A-C3A1-4AFD-BF6D-3351C467ABE3}"/>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72">
              <a:extLst>
                <a:ext uri="{FF2B5EF4-FFF2-40B4-BE49-F238E27FC236}">
                  <a16:creationId xmlns:a16="http://schemas.microsoft.com/office/drawing/2014/main" id="{FCC457F5-0D4C-4408-9832-0F7EC04075DC}"/>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73">
              <a:extLst>
                <a:ext uri="{FF2B5EF4-FFF2-40B4-BE49-F238E27FC236}">
                  <a16:creationId xmlns:a16="http://schemas.microsoft.com/office/drawing/2014/main" id="{5F620274-B58B-479D-B4EF-483802820B06}"/>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74">
              <a:extLst>
                <a:ext uri="{FF2B5EF4-FFF2-40B4-BE49-F238E27FC236}">
                  <a16:creationId xmlns:a16="http://schemas.microsoft.com/office/drawing/2014/main" id="{7961F314-A7B7-4A46-98E6-A696B90CEC1A}"/>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75">
              <a:extLst>
                <a:ext uri="{FF2B5EF4-FFF2-40B4-BE49-F238E27FC236}">
                  <a16:creationId xmlns:a16="http://schemas.microsoft.com/office/drawing/2014/main" id="{8755404F-897A-4929-8130-4DC46B179267}"/>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76">
              <a:extLst>
                <a:ext uri="{FF2B5EF4-FFF2-40B4-BE49-F238E27FC236}">
                  <a16:creationId xmlns:a16="http://schemas.microsoft.com/office/drawing/2014/main" id="{5FE7D8DF-93A6-4857-AC3D-26E0261B4A50}"/>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77">
              <a:extLst>
                <a:ext uri="{FF2B5EF4-FFF2-40B4-BE49-F238E27FC236}">
                  <a16:creationId xmlns:a16="http://schemas.microsoft.com/office/drawing/2014/main" id="{8E6F630E-ED88-4D30-94F7-507E06F7CA16}"/>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178">
              <a:extLst>
                <a:ext uri="{FF2B5EF4-FFF2-40B4-BE49-F238E27FC236}">
                  <a16:creationId xmlns:a16="http://schemas.microsoft.com/office/drawing/2014/main" id="{B7F4681A-1878-48C9-BBB3-DE72D64E68D5}"/>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79">
              <a:extLst>
                <a:ext uri="{FF2B5EF4-FFF2-40B4-BE49-F238E27FC236}">
                  <a16:creationId xmlns:a16="http://schemas.microsoft.com/office/drawing/2014/main" id="{BA281615-DDDC-4E7B-B9C8-F0CE4E892BC9}"/>
                </a:ext>
              </a:extLst>
            </p:cNvPr>
            <p:cNvSpPr>
              <a:spLocks noChangeArrowheads="1"/>
            </p:cNvSpPr>
            <p:nvPr/>
          </p:nvSpPr>
          <p:spPr bwMode="auto">
            <a:xfrm>
              <a:off x="2982"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180">
              <a:extLst>
                <a:ext uri="{FF2B5EF4-FFF2-40B4-BE49-F238E27FC236}">
                  <a16:creationId xmlns:a16="http://schemas.microsoft.com/office/drawing/2014/main" id="{1B9CA729-E895-4D89-A65D-6AF0B411FB1F}"/>
                </a:ext>
              </a:extLst>
            </p:cNvPr>
            <p:cNvSpPr>
              <a:spLocks noChangeArrowheads="1"/>
            </p:cNvSpPr>
            <p:nvPr/>
          </p:nvSpPr>
          <p:spPr bwMode="auto">
            <a:xfrm>
              <a:off x="3023"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81">
              <a:extLst>
                <a:ext uri="{FF2B5EF4-FFF2-40B4-BE49-F238E27FC236}">
                  <a16:creationId xmlns:a16="http://schemas.microsoft.com/office/drawing/2014/main" id="{DF1E97E5-0E0B-4C95-9590-6F4DDFBA34A4}"/>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9" name="access" descr="access, cloud">
            <a:extLst>
              <a:ext uri="{FF2B5EF4-FFF2-40B4-BE49-F238E27FC236}">
                <a16:creationId xmlns:a16="http://schemas.microsoft.com/office/drawing/2014/main" id="{7F5D6A2C-A448-49DE-BB60-D6CD21A31AAE}"/>
              </a:ext>
            </a:extLst>
          </p:cNvPr>
          <p:cNvGrpSpPr>
            <a:grpSpLocks noChangeAspect="1"/>
          </p:cNvGrpSpPr>
          <p:nvPr/>
        </p:nvGrpSpPr>
        <p:grpSpPr bwMode="auto">
          <a:xfrm>
            <a:off x="9953830" y="5143149"/>
            <a:ext cx="914400" cy="914400"/>
            <a:chOff x="2821" y="3067"/>
            <a:chExt cx="258" cy="258"/>
          </a:xfrm>
        </p:grpSpPr>
        <p:sp>
          <p:nvSpPr>
            <p:cNvPr id="90" name="AutoShape 163">
              <a:extLst>
                <a:ext uri="{FF2B5EF4-FFF2-40B4-BE49-F238E27FC236}">
                  <a16:creationId xmlns:a16="http://schemas.microsoft.com/office/drawing/2014/main" id="{E00AC5D8-DFB5-445B-893F-D8944BB6298C}"/>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165">
              <a:extLst>
                <a:ext uri="{FF2B5EF4-FFF2-40B4-BE49-F238E27FC236}">
                  <a16:creationId xmlns:a16="http://schemas.microsoft.com/office/drawing/2014/main" id="{833A9DE0-071D-4344-91ED-5117E249EB8D}"/>
                </a:ext>
              </a:extLst>
            </p:cNvPr>
            <p:cNvSpPr>
              <a:spLocks noChangeArrowheads="1"/>
            </p:cNvSpPr>
            <p:nvPr/>
          </p:nvSpPr>
          <p:spPr bwMode="auto">
            <a:xfrm>
              <a:off x="2981" y="3107"/>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66">
              <a:extLst>
                <a:ext uri="{FF2B5EF4-FFF2-40B4-BE49-F238E27FC236}">
                  <a16:creationId xmlns:a16="http://schemas.microsoft.com/office/drawing/2014/main" id="{83819C0C-C696-422B-875F-E10EC45BBB7C}"/>
                </a:ext>
              </a:extLst>
            </p:cNvPr>
            <p:cNvSpPr>
              <a:spLocks/>
            </p:cNvSpPr>
            <p:nvPr/>
          </p:nvSpPr>
          <p:spPr bwMode="auto">
            <a:xfrm>
              <a:off x="2974" y="3138"/>
              <a:ext cx="81" cy="18"/>
            </a:xfrm>
            <a:custGeom>
              <a:avLst/>
              <a:gdLst>
                <a:gd name="T0" fmla="*/ 53 w 60"/>
                <a:gd name="T1" fmla="*/ 13 h 13"/>
                <a:gd name="T2" fmla="*/ 7 w 60"/>
                <a:gd name="T3" fmla="*/ 13 h 13"/>
                <a:gd name="T4" fmla="*/ 0 w 60"/>
                <a:gd name="T5" fmla="*/ 6 h 13"/>
                <a:gd name="T6" fmla="*/ 7 w 60"/>
                <a:gd name="T7" fmla="*/ 0 h 13"/>
                <a:gd name="T8" fmla="*/ 53 w 60"/>
                <a:gd name="T9" fmla="*/ 0 h 13"/>
                <a:gd name="T10" fmla="*/ 60 w 60"/>
                <a:gd name="T11" fmla="*/ 6 h 13"/>
                <a:gd name="T12" fmla="*/ 53 w 6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0" h="13">
                  <a:moveTo>
                    <a:pt x="53" y="13"/>
                  </a:moveTo>
                  <a:cubicBezTo>
                    <a:pt x="7" y="13"/>
                    <a:pt x="7" y="13"/>
                    <a:pt x="7" y="13"/>
                  </a:cubicBezTo>
                  <a:cubicBezTo>
                    <a:pt x="3" y="13"/>
                    <a:pt x="0" y="10"/>
                    <a:pt x="0" y="6"/>
                  </a:cubicBezTo>
                  <a:cubicBezTo>
                    <a:pt x="0" y="3"/>
                    <a:pt x="3" y="0"/>
                    <a:pt x="7" y="0"/>
                  </a:cubicBezTo>
                  <a:cubicBezTo>
                    <a:pt x="53" y="0"/>
                    <a:pt x="53" y="0"/>
                    <a:pt x="53" y="0"/>
                  </a:cubicBezTo>
                  <a:cubicBezTo>
                    <a:pt x="57" y="0"/>
                    <a:pt x="60" y="3"/>
                    <a:pt x="60" y="6"/>
                  </a:cubicBezTo>
                  <a:cubicBezTo>
                    <a:pt x="60" y="10"/>
                    <a:pt x="57" y="13"/>
                    <a:pt x="53" y="1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67">
              <a:extLst>
                <a:ext uri="{FF2B5EF4-FFF2-40B4-BE49-F238E27FC236}">
                  <a16:creationId xmlns:a16="http://schemas.microsoft.com/office/drawing/2014/main" id="{77964C8F-FAAD-48CF-BDA5-B8B03AEC4FF6}"/>
                </a:ext>
              </a:extLst>
            </p:cNvPr>
            <p:cNvSpPr>
              <a:spLocks noChangeArrowheads="1"/>
            </p:cNvSpPr>
            <p:nvPr/>
          </p:nvSpPr>
          <p:spPr bwMode="auto">
            <a:xfrm>
              <a:off x="3016" y="3115"/>
              <a:ext cx="32"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68">
              <a:extLst>
                <a:ext uri="{FF2B5EF4-FFF2-40B4-BE49-F238E27FC236}">
                  <a16:creationId xmlns:a16="http://schemas.microsoft.com/office/drawing/2014/main" id="{526DA735-B70E-4EAD-94B5-2A94F3F3D544}"/>
                </a:ext>
              </a:extLst>
            </p:cNvPr>
            <p:cNvSpPr>
              <a:spLocks noChangeArrowheads="1"/>
            </p:cNvSpPr>
            <p:nvPr/>
          </p:nvSpPr>
          <p:spPr bwMode="auto">
            <a:xfrm>
              <a:off x="2821" y="3067"/>
              <a:ext cx="129" cy="2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169">
              <a:extLst>
                <a:ext uri="{FF2B5EF4-FFF2-40B4-BE49-F238E27FC236}">
                  <a16:creationId xmlns:a16="http://schemas.microsoft.com/office/drawing/2014/main" id="{B63AF078-2650-4935-B929-F4B438EBEC44}"/>
                </a:ext>
              </a:extLst>
            </p:cNvPr>
            <p:cNvSpPr>
              <a:spLocks noChangeArrowheads="1"/>
            </p:cNvSpPr>
            <p:nvPr/>
          </p:nvSpPr>
          <p:spPr bwMode="auto">
            <a:xfrm>
              <a:off x="2950" y="3196"/>
              <a:ext cx="129" cy="1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70">
              <a:extLst>
                <a:ext uri="{FF2B5EF4-FFF2-40B4-BE49-F238E27FC236}">
                  <a16:creationId xmlns:a16="http://schemas.microsoft.com/office/drawing/2014/main" id="{C27C61D4-91F1-495A-9A64-F6F96DD23FE1}"/>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171">
              <a:extLst>
                <a:ext uri="{FF2B5EF4-FFF2-40B4-BE49-F238E27FC236}">
                  <a16:creationId xmlns:a16="http://schemas.microsoft.com/office/drawing/2014/main" id="{56B1E717-D109-467D-9B92-AD0A9275000B}"/>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72">
              <a:extLst>
                <a:ext uri="{FF2B5EF4-FFF2-40B4-BE49-F238E27FC236}">
                  <a16:creationId xmlns:a16="http://schemas.microsoft.com/office/drawing/2014/main" id="{74EC2154-DC3A-4A5D-81A8-0FC1642C4C95}"/>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73">
              <a:extLst>
                <a:ext uri="{FF2B5EF4-FFF2-40B4-BE49-F238E27FC236}">
                  <a16:creationId xmlns:a16="http://schemas.microsoft.com/office/drawing/2014/main" id="{38669986-C815-415A-B689-326AB141848C}"/>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74">
              <a:extLst>
                <a:ext uri="{FF2B5EF4-FFF2-40B4-BE49-F238E27FC236}">
                  <a16:creationId xmlns:a16="http://schemas.microsoft.com/office/drawing/2014/main" id="{7D97B90C-AA3D-482A-84A6-738A8345A57A}"/>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75">
              <a:extLst>
                <a:ext uri="{FF2B5EF4-FFF2-40B4-BE49-F238E27FC236}">
                  <a16:creationId xmlns:a16="http://schemas.microsoft.com/office/drawing/2014/main" id="{0D8CA676-31F2-47DB-8A84-34932D0B1728}"/>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76">
              <a:extLst>
                <a:ext uri="{FF2B5EF4-FFF2-40B4-BE49-F238E27FC236}">
                  <a16:creationId xmlns:a16="http://schemas.microsoft.com/office/drawing/2014/main" id="{FEB38229-2E37-415D-828C-2117FEDDDB35}"/>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77">
              <a:extLst>
                <a:ext uri="{FF2B5EF4-FFF2-40B4-BE49-F238E27FC236}">
                  <a16:creationId xmlns:a16="http://schemas.microsoft.com/office/drawing/2014/main" id="{17226A24-95B7-44BB-9C46-95E520AB1A96}"/>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78">
              <a:extLst>
                <a:ext uri="{FF2B5EF4-FFF2-40B4-BE49-F238E27FC236}">
                  <a16:creationId xmlns:a16="http://schemas.microsoft.com/office/drawing/2014/main" id="{DAF75B8D-AED5-40E6-BBBB-564270E8E1F7}"/>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179">
              <a:extLst>
                <a:ext uri="{FF2B5EF4-FFF2-40B4-BE49-F238E27FC236}">
                  <a16:creationId xmlns:a16="http://schemas.microsoft.com/office/drawing/2014/main" id="{514C9B09-650B-412F-8D84-54A3D5BE2A24}"/>
                </a:ext>
              </a:extLst>
            </p:cNvPr>
            <p:cNvSpPr>
              <a:spLocks noChangeArrowheads="1"/>
            </p:cNvSpPr>
            <p:nvPr/>
          </p:nvSpPr>
          <p:spPr bwMode="auto">
            <a:xfrm>
              <a:off x="2982"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80">
              <a:extLst>
                <a:ext uri="{FF2B5EF4-FFF2-40B4-BE49-F238E27FC236}">
                  <a16:creationId xmlns:a16="http://schemas.microsoft.com/office/drawing/2014/main" id="{FB7DB599-889C-4ACC-BAF9-6F1DE11547B1}"/>
                </a:ext>
              </a:extLst>
            </p:cNvPr>
            <p:cNvSpPr>
              <a:spLocks noChangeArrowheads="1"/>
            </p:cNvSpPr>
            <p:nvPr/>
          </p:nvSpPr>
          <p:spPr bwMode="auto">
            <a:xfrm>
              <a:off x="3023"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81">
              <a:extLst>
                <a:ext uri="{FF2B5EF4-FFF2-40B4-BE49-F238E27FC236}">
                  <a16:creationId xmlns:a16="http://schemas.microsoft.com/office/drawing/2014/main" id="{9F20A147-2B61-48CB-9149-29CF91D60FC4}"/>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8" name="watch2" descr="watch">
            <a:extLst>
              <a:ext uri="{FF2B5EF4-FFF2-40B4-BE49-F238E27FC236}">
                <a16:creationId xmlns:a16="http://schemas.microsoft.com/office/drawing/2014/main" id="{2BD4D2DE-BA88-4575-9168-6DD2CFDB01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3458" y="3465524"/>
            <a:ext cx="914404" cy="914400"/>
          </a:xfrm>
          <a:prstGeom prst="rect">
            <a:avLst/>
          </a:prstGeom>
        </p:spPr>
      </p:pic>
      <p:pic>
        <p:nvPicPr>
          <p:cNvPr id="109" name="watch2" descr="watch">
            <a:extLst>
              <a:ext uri="{FF2B5EF4-FFF2-40B4-BE49-F238E27FC236}">
                <a16:creationId xmlns:a16="http://schemas.microsoft.com/office/drawing/2014/main" id="{ABD81395-82ED-4E25-8540-CDD739A16F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03643" y="5143149"/>
            <a:ext cx="914404" cy="914400"/>
          </a:xfrm>
          <a:prstGeom prst="rect">
            <a:avLst/>
          </a:prstGeom>
        </p:spPr>
      </p:pic>
      <p:cxnSp>
        <p:nvCxnSpPr>
          <p:cNvPr id="7" name="Straight Connector 6">
            <a:extLst>
              <a:ext uri="{FF2B5EF4-FFF2-40B4-BE49-F238E27FC236}">
                <a16:creationId xmlns:a16="http://schemas.microsoft.com/office/drawing/2014/main" id="{2EC8DC45-DDDC-4E2E-B51B-098F31F2AE06}"/>
              </a:ext>
              <a:ext uri="{C183D7F6-B498-43B3-948B-1728B52AA6E4}">
                <adec:decorative xmlns:adec="http://schemas.microsoft.com/office/drawing/2017/decorative" val="1"/>
              </a:ext>
            </a:extLst>
          </p:cNvPr>
          <p:cNvCxnSpPr/>
          <p:nvPr/>
        </p:nvCxnSpPr>
        <p:spPr>
          <a:xfrm>
            <a:off x="4314998" y="5675988"/>
            <a:ext cx="526840" cy="0"/>
          </a:xfrm>
          <a:prstGeom prst="line">
            <a:avLst/>
          </a:prstGeom>
          <a:ln w="19050">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154" name="Straight Connector 153">
            <a:extLst>
              <a:ext uri="{FF2B5EF4-FFF2-40B4-BE49-F238E27FC236}">
                <a16:creationId xmlns:a16="http://schemas.microsoft.com/office/drawing/2014/main" id="{DEF9B0E6-7270-4895-966E-683B723F318B}"/>
              </a:ext>
              <a:ext uri="{C183D7F6-B498-43B3-948B-1728B52AA6E4}">
                <adec:decorative xmlns:adec="http://schemas.microsoft.com/office/drawing/2017/decorative" val="1"/>
              </a:ext>
            </a:extLst>
          </p:cNvPr>
          <p:cNvCxnSpPr/>
          <p:nvPr/>
        </p:nvCxnSpPr>
        <p:spPr>
          <a:xfrm>
            <a:off x="4326021" y="5946756"/>
            <a:ext cx="526840" cy="0"/>
          </a:xfrm>
          <a:prstGeom prst="line">
            <a:avLst/>
          </a:prstGeom>
          <a:ln w="19050">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155" name="Straight Connector 154">
            <a:extLst>
              <a:ext uri="{FF2B5EF4-FFF2-40B4-BE49-F238E27FC236}">
                <a16:creationId xmlns:a16="http://schemas.microsoft.com/office/drawing/2014/main" id="{69F556C1-2A6B-4B4C-8106-A304F6183F65}"/>
              </a:ext>
              <a:ext uri="{C183D7F6-B498-43B3-948B-1728B52AA6E4}">
                <adec:decorative xmlns:adec="http://schemas.microsoft.com/office/drawing/2017/decorative" val="1"/>
              </a:ext>
            </a:extLst>
          </p:cNvPr>
          <p:cNvCxnSpPr>
            <a:cxnSpLocks/>
          </p:cNvCxnSpPr>
          <p:nvPr/>
        </p:nvCxnSpPr>
        <p:spPr>
          <a:xfrm>
            <a:off x="4288596" y="5811372"/>
            <a:ext cx="263420" cy="0"/>
          </a:xfrm>
          <a:prstGeom prst="line">
            <a:avLst/>
          </a:prstGeom>
          <a:ln w="19050">
            <a:headEnd type="none" w="lg" len="med"/>
            <a:tailEnd type="none" w="lg" len="med"/>
          </a:ln>
        </p:spPr>
        <p:style>
          <a:lnRef idx="1">
            <a:schemeClr val="accent3"/>
          </a:lnRef>
          <a:fillRef idx="0">
            <a:schemeClr val="accent3"/>
          </a:fillRef>
          <a:effectRef idx="0">
            <a:schemeClr val="accent3"/>
          </a:effectRef>
          <a:fontRef idx="minor">
            <a:schemeClr val="tx1"/>
          </a:fontRef>
        </p:style>
      </p:cxnSp>
      <p:grpSp>
        <p:nvGrpSpPr>
          <p:cNvPr id="11" name="Group 10" descr="Bus">
            <a:extLst>
              <a:ext uri="{FF2B5EF4-FFF2-40B4-BE49-F238E27FC236}">
                <a16:creationId xmlns:a16="http://schemas.microsoft.com/office/drawing/2014/main" id="{B438C856-6019-417B-AEC0-C4A72A921DCF}"/>
              </a:ext>
            </a:extLst>
          </p:cNvPr>
          <p:cNvGrpSpPr>
            <a:grpSpLocks noChangeAspect="1"/>
          </p:cNvGrpSpPr>
          <p:nvPr/>
        </p:nvGrpSpPr>
        <p:grpSpPr>
          <a:xfrm>
            <a:off x="4501094" y="3465524"/>
            <a:ext cx="869292" cy="914400"/>
            <a:chOff x="4185103" y="3363686"/>
            <a:chExt cx="1062682" cy="1117825"/>
          </a:xfrm>
        </p:grpSpPr>
        <p:sp>
          <p:nvSpPr>
            <p:cNvPr id="122" name="Freeform 126">
              <a:extLst>
                <a:ext uri="{FF2B5EF4-FFF2-40B4-BE49-F238E27FC236}">
                  <a16:creationId xmlns:a16="http://schemas.microsoft.com/office/drawing/2014/main" id="{33CE7239-4B53-45C9-AA22-22E9754593AD}"/>
                </a:ext>
              </a:extLst>
            </p:cNvPr>
            <p:cNvSpPr>
              <a:spLocks/>
            </p:cNvSpPr>
            <p:nvPr/>
          </p:nvSpPr>
          <p:spPr bwMode="auto">
            <a:xfrm>
              <a:off x="5040539" y="3992061"/>
              <a:ext cx="207246" cy="123464"/>
            </a:xfrm>
            <a:custGeom>
              <a:avLst/>
              <a:gdLst>
                <a:gd name="T0" fmla="*/ 31 w 45"/>
                <a:gd name="T1" fmla="*/ 0 h 26"/>
                <a:gd name="T2" fmla="*/ 0 w 45"/>
                <a:gd name="T3" fmla="*/ 0 h 26"/>
                <a:gd name="T4" fmla="*/ 0 w 45"/>
                <a:gd name="T5" fmla="*/ 26 h 26"/>
                <a:gd name="T6" fmla="*/ 45 w 45"/>
                <a:gd name="T7" fmla="*/ 26 h 26"/>
                <a:gd name="T8" fmla="*/ 45 w 45"/>
                <a:gd name="T9" fmla="*/ 15 h 26"/>
                <a:gd name="T10" fmla="*/ 31 w 45"/>
                <a:gd name="T11" fmla="*/ 0 h 26"/>
              </a:gdLst>
              <a:ahLst/>
              <a:cxnLst>
                <a:cxn ang="0">
                  <a:pos x="T0" y="T1"/>
                </a:cxn>
                <a:cxn ang="0">
                  <a:pos x="T2" y="T3"/>
                </a:cxn>
                <a:cxn ang="0">
                  <a:pos x="T4" y="T5"/>
                </a:cxn>
                <a:cxn ang="0">
                  <a:pos x="T6" y="T7"/>
                </a:cxn>
                <a:cxn ang="0">
                  <a:pos x="T8" y="T9"/>
                </a:cxn>
                <a:cxn ang="0">
                  <a:pos x="T10" y="T11"/>
                </a:cxn>
              </a:cxnLst>
              <a:rect l="0" t="0" r="r" b="b"/>
              <a:pathLst>
                <a:path w="45" h="26">
                  <a:moveTo>
                    <a:pt x="31" y="0"/>
                  </a:moveTo>
                  <a:cubicBezTo>
                    <a:pt x="0" y="0"/>
                    <a:pt x="0" y="0"/>
                    <a:pt x="0" y="0"/>
                  </a:cubicBezTo>
                  <a:cubicBezTo>
                    <a:pt x="0" y="26"/>
                    <a:pt x="0" y="26"/>
                    <a:pt x="0" y="26"/>
                  </a:cubicBezTo>
                  <a:cubicBezTo>
                    <a:pt x="45" y="26"/>
                    <a:pt x="45" y="26"/>
                    <a:pt x="45" y="26"/>
                  </a:cubicBezTo>
                  <a:cubicBezTo>
                    <a:pt x="45" y="15"/>
                    <a:pt x="45" y="15"/>
                    <a:pt x="45" y="15"/>
                  </a:cubicBezTo>
                  <a:cubicBezTo>
                    <a:pt x="45" y="7"/>
                    <a:pt x="39" y="0"/>
                    <a:pt x="3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23" name="Freeform 127">
              <a:extLst>
                <a:ext uri="{FF2B5EF4-FFF2-40B4-BE49-F238E27FC236}">
                  <a16:creationId xmlns:a16="http://schemas.microsoft.com/office/drawing/2014/main" id="{1740B529-E1D9-4FDD-9A2C-F693A4809E81}"/>
                </a:ext>
              </a:extLst>
            </p:cNvPr>
            <p:cNvSpPr>
              <a:spLocks/>
            </p:cNvSpPr>
            <p:nvPr/>
          </p:nvSpPr>
          <p:spPr bwMode="auto">
            <a:xfrm>
              <a:off x="4185103" y="3992061"/>
              <a:ext cx="211654" cy="123464"/>
            </a:xfrm>
            <a:custGeom>
              <a:avLst/>
              <a:gdLst>
                <a:gd name="T0" fmla="*/ 14 w 45"/>
                <a:gd name="T1" fmla="*/ 0 h 26"/>
                <a:gd name="T2" fmla="*/ 45 w 45"/>
                <a:gd name="T3" fmla="*/ 0 h 26"/>
                <a:gd name="T4" fmla="*/ 45 w 45"/>
                <a:gd name="T5" fmla="*/ 26 h 26"/>
                <a:gd name="T6" fmla="*/ 0 w 45"/>
                <a:gd name="T7" fmla="*/ 26 h 26"/>
                <a:gd name="T8" fmla="*/ 0 w 45"/>
                <a:gd name="T9" fmla="*/ 15 h 26"/>
                <a:gd name="T10" fmla="*/ 14 w 45"/>
                <a:gd name="T11" fmla="*/ 0 h 26"/>
              </a:gdLst>
              <a:ahLst/>
              <a:cxnLst>
                <a:cxn ang="0">
                  <a:pos x="T0" y="T1"/>
                </a:cxn>
                <a:cxn ang="0">
                  <a:pos x="T2" y="T3"/>
                </a:cxn>
                <a:cxn ang="0">
                  <a:pos x="T4" y="T5"/>
                </a:cxn>
                <a:cxn ang="0">
                  <a:pos x="T6" y="T7"/>
                </a:cxn>
                <a:cxn ang="0">
                  <a:pos x="T8" y="T9"/>
                </a:cxn>
                <a:cxn ang="0">
                  <a:pos x="T10" y="T11"/>
                </a:cxn>
              </a:cxnLst>
              <a:rect l="0" t="0" r="r" b="b"/>
              <a:pathLst>
                <a:path w="45" h="26">
                  <a:moveTo>
                    <a:pt x="14" y="0"/>
                  </a:moveTo>
                  <a:cubicBezTo>
                    <a:pt x="45" y="0"/>
                    <a:pt x="45" y="0"/>
                    <a:pt x="45" y="0"/>
                  </a:cubicBezTo>
                  <a:cubicBezTo>
                    <a:pt x="45" y="26"/>
                    <a:pt x="45" y="26"/>
                    <a:pt x="45" y="26"/>
                  </a:cubicBezTo>
                  <a:cubicBezTo>
                    <a:pt x="0" y="26"/>
                    <a:pt x="0" y="26"/>
                    <a:pt x="0" y="26"/>
                  </a:cubicBezTo>
                  <a:cubicBezTo>
                    <a:pt x="0" y="15"/>
                    <a:pt x="0" y="15"/>
                    <a:pt x="0" y="15"/>
                  </a:cubicBezTo>
                  <a:cubicBezTo>
                    <a:pt x="0" y="7"/>
                    <a:pt x="7" y="0"/>
                    <a:pt x="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24" name="Freeform 128">
              <a:extLst>
                <a:ext uri="{FF2B5EF4-FFF2-40B4-BE49-F238E27FC236}">
                  <a16:creationId xmlns:a16="http://schemas.microsoft.com/office/drawing/2014/main" id="{86A1B362-AF71-4919-860A-073142B7CF9C}"/>
                </a:ext>
              </a:extLst>
            </p:cNvPr>
            <p:cNvSpPr>
              <a:spLocks/>
            </p:cNvSpPr>
            <p:nvPr/>
          </p:nvSpPr>
          <p:spPr bwMode="auto">
            <a:xfrm>
              <a:off x="4290930" y="4049385"/>
              <a:ext cx="851028" cy="308661"/>
            </a:xfrm>
            <a:custGeom>
              <a:avLst/>
              <a:gdLst>
                <a:gd name="T0" fmla="*/ 2 w 182"/>
                <a:gd name="T1" fmla="*/ 9 h 66"/>
                <a:gd name="T2" fmla="*/ 0 w 182"/>
                <a:gd name="T3" fmla="*/ 18 h 66"/>
                <a:gd name="T4" fmla="*/ 0 w 182"/>
                <a:gd name="T5" fmla="*/ 66 h 66"/>
                <a:gd name="T6" fmla="*/ 182 w 182"/>
                <a:gd name="T7" fmla="*/ 66 h 66"/>
                <a:gd name="T8" fmla="*/ 182 w 182"/>
                <a:gd name="T9" fmla="*/ 18 h 66"/>
                <a:gd name="T10" fmla="*/ 180 w 182"/>
                <a:gd name="T11" fmla="*/ 9 h 66"/>
                <a:gd name="T12" fmla="*/ 91 w 182"/>
                <a:gd name="T13" fmla="*/ 0 h 66"/>
                <a:gd name="T14" fmla="*/ 2 w 182"/>
                <a:gd name="T15" fmla="*/ 9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66">
                  <a:moveTo>
                    <a:pt x="2" y="9"/>
                  </a:moveTo>
                  <a:cubicBezTo>
                    <a:pt x="1" y="12"/>
                    <a:pt x="0" y="15"/>
                    <a:pt x="0" y="18"/>
                  </a:cubicBezTo>
                  <a:cubicBezTo>
                    <a:pt x="0" y="66"/>
                    <a:pt x="0" y="66"/>
                    <a:pt x="0" y="66"/>
                  </a:cubicBezTo>
                  <a:cubicBezTo>
                    <a:pt x="182" y="66"/>
                    <a:pt x="182" y="66"/>
                    <a:pt x="182" y="66"/>
                  </a:cubicBezTo>
                  <a:cubicBezTo>
                    <a:pt x="182" y="18"/>
                    <a:pt x="182" y="18"/>
                    <a:pt x="182" y="18"/>
                  </a:cubicBezTo>
                  <a:cubicBezTo>
                    <a:pt x="182" y="15"/>
                    <a:pt x="181" y="12"/>
                    <a:pt x="180" y="9"/>
                  </a:cubicBezTo>
                  <a:cubicBezTo>
                    <a:pt x="91" y="0"/>
                    <a:pt x="91" y="0"/>
                    <a:pt x="91" y="0"/>
                  </a:cubicBezTo>
                  <a:lnTo>
                    <a:pt x="2"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25" name="Freeform 129">
              <a:extLst>
                <a:ext uri="{FF2B5EF4-FFF2-40B4-BE49-F238E27FC236}">
                  <a16:creationId xmlns:a16="http://schemas.microsoft.com/office/drawing/2014/main" id="{CF5D8ED0-5400-4EDE-9142-004F4382187E}"/>
                </a:ext>
              </a:extLst>
            </p:cNvPr>
            <p:cNvSpPr>
              <a:spLocks/>
            </p:cNvSpPr>
            <p:nvPr/>
          </p:nvSpPr>
          <p:spPr bwMode="auto">
            <a:xfrm>
              <a:off x="4290930" y="4256628"/>
              <a:ext cx="189608" cy="224883"/>
            </a:xfrm>
            <a:custGeom>
              <a:avLst/>
              <a:gdLst>
                <a:gd name="T0" fmla="*/ 40 w 40"/>
                <a:gd name="T1" fmla="*/ 0 h 48"/>
                <a:gd name="T2" fmla="*/ 0 w 40"/>
                <a:gd name="T3" fmla="*/ 0 h 48"/>
                <a:gd name="T4" fmla="*/ 0 w 40"/>
                <a:gd name="T5" fmla="*/ 41 h 48"/>
                <a:gd name="T6" fmla="*/ 7 w 40"/>
                <a:gd name="T7" fmla="*/ 48 h 48"/>
                <a:gd name="T8" fmla="*/ 32 w 40"/>
                <a:gd name="T9" fmla="*/ 48 h 48"/>
                <a:gd name="T10" fmla="*/ 40 w 40"/>
                <a:gd name="T11" fmla="*/ 41 h 48"/>
                <a:gd name="T12" fmla="*/ 40 w 40"/>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0" h="48">
                  <a:moveTo>
                    <a:pt x="40" y="0"/>
                  </a:moveTo>
                  <a:cubicBezTo>
                    <a:pt x="0" y="0"/>
                    <a:pt x="0" y="0"/>
                    <a:pt x="0" y="0"/>
                  </a:cubicBezTo>
                  <a:cubicBezTo>
                    <a:pt x="0" y="41"/>
                    <a:pt x="0" y="41"/>
                    <a:pt x="0" y="41"/>
                  </a:cubicBezTo>
                  <a:cubicBezTo>
                    <a:pt x="0" y="45"/>
                    <a:pt x="3" y="48"/>
                    <a:pt x="7" y="48"/>
                  </a:cubicBezTo>
                  <a:cubicBezTo>
                    <a:pt x="32" y="48"/>
                    <a:pt x="32" y="48"/>
                    <a:pt x="32" y="48"/>
                  </a:cubicBezTo>
                  <a:cubicBezTo>
                    <a:pt x="36" y="48"/>
                    <a:pt x="40" y="45"/>
                    <a:pt x="40" y="41"/>
                  </a:cubicBezTo>
                  <a:lnTo>
                    <a:pt x="4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26" name="Freeform 130">
              <a:extLst>
                <a:ext uri="{FF2B5EF4-FFF2-40B4-BE49-F238E27FC236}">
                  <a16:creationId xmlns:a16="http://schemas.microsoft.com/office/drawing/2014/main" id="{7DC88D2A-381A-4241-9515-4B74AA9A47E9}"/>
                </a:ext>
              </a:extLst>
            </p:cNvPr>
            <p:cNvSpPr>
              <a:spLocks/>
            </p:cNvSpPr>
            <p:nvPr/>
          </p:nvSpPr>
          <p:spPr bwMode="auto">
            <a:xfrm>
              <a:off x="4961169" y="4256628"/>
              <a:ext cx="180789" cy="224883"/>
            </a:xfrm>
            <a:custGeom>
              <a:avLst/>
              <a:gdLst>
                <a:gd name="T0" fmla="*/ 39 w 39"/>
                <a:gd name="T1" fmla="*/ 0 h 48"/>
                <a:gd name="T2" fmla="*/ 0 w 39"/>
                <a:gd name="T3" fmla="*/ 0 h 48"/>
                <a:gd name="T4" fmla="*/ 0 w 39"/>
                <a:gd name="T5" fmla="*/ 41 h 48"/>
                <a:gd name="T6" fmla="*/ 7 w 39"/>
                <a:gd name="T7" fmla="*/ 48 h 48"/>
                <a:gd name="T8" fmla="*/ 32 w 39"/>
                <a:gd name="T9" fmla="*/ 48 h 48"/>
                <a:gd name="T10" fmla="*/ 39 w 39"/>
                <a:gd name="T11" fmla="*/ 41 h 48"/>
                <a:gd name="T12" fmla="*/ 39 w 39"/>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9" h="48">
                  <a:moveTo>
                    <a:pt x="39" y="0"/>
                  </a:moveTo>
                  <a:cubicBezTo>
                    <a:pt x="0" y="0"/>
                    <a:pt x="0" y="0"/>
                    <a:pt x="0" y="0"/>
                  </a:cubicBezTo>
                  <a:cubicBezTo>
                    <a:pt x="0" y="41"/>
                    <a:pt x="0" y="41"/>
                    <a:pt x="0" y="41"/>
                  </a:cubicBezTo>
                  <a:cubicBezTo>
                    <a:pt x="0" y="45"/>
                    <a:pt x="3" y="48"/>
                    <a:pt x="7" y="48"/>
                  </a:cubicBezTo>
                  <a:cubicBezTo>
                    <a:pt x="32" y="48"/>
                    <a:pt x="32" y="48"/>
                    <a:pt x="32" y="48"/>
                  </a:cubicBezTo>
                  <a:cubicBezTo>
                    <a:pt x="36" y="48"/>
                    <a:pt x="39" y="45"/>
                    <a:pt x="39" y="41"/>
                  </a:cubicBezTo>
                  <a:lnTo>
                    <a:pt x="3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2" name="Freeform 130">
              <a:extLst>
                <a:ext uri="{FF2B5EF4-FFF2-40B4-BE49-F238E27FC236}">
                  <a16:creationId xmlns:a16="http://schemas.microsoft.com/office/drawing/2014/main" id="{AEF88484-9E36-4B6C-92A5-BFB576C67B10}"/>
                </a:ext>
              </a:extLst>
            </p:cNvPr>
            <p:cNvSpPr>
              <a:spLocks/>
            </p:cNvSpPr>
            <p:nvPr/>
          </p:nvSpPr>
          <p:spPr bwMode="auto">
            <a:xfrm rot="10800000">
              <a:off x="4396381" y="3368296"/>
              <a:ext cx="742037" cy="750693"/>
            </a:xfrm>
            <a:custGeom>
              <a:avLst/>
              <a:gdLst>
                <a:gd name="T0" fmla="*/ 39 w 39"/>
                <a:gd name="T1" fmla="*/ 0 h 48"/>
                <a:gd name="T2" fmla="*/ 0 w 39"/>
                <a:gd name="T3" fmla="*/ 0 h 48"/>
                <a:gd name="T4" fmla="*/ 0 w 39"/>
                <a:gd name="T5" fmla="*/ 41 h 48"/>
                <a:gd name="T6" fmla="*/ 7 w 39"/>
                <a:gd name="T7" fmla="*/ 48 h 48"/>
                <a:gd name="T8" fmla="*/ 32 w 39"/>
                <a:gd name="T9" fmla="*/ 48 h 48"/>
                <a:gd name="T10" fmla="*/ 39 w 39"/>
                <a:gd name="T11" fmla="*/ 41 h 48"/>
                <a:gd name="T12" fmla="*/ 39 w 39"/>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9" h="48">
                  <a:moveTo>
                    <a:pt x="39" y="0"/>
                  </a:moveTo>
                  <a:cubicBezTo>
                    <a:pt x="0" y="0"/>
                    <a:pt x="0" y="0"/>
                    <a:pt x="0" y="0"/>
                  </a:cubicBezTo>
                  <a:cubicBezTo>
                    <a:pt x="0" y="41"/>
                    <a:pt x="0" y="41"/>
                    <a:pt x="0" y="41"/>
                  </a:cubicBezTo>
                  <a:cubicBezTo>
                    <a:pt x="0" y="45"/>
                    <a:pt x="3" y="48"/>
                    <a:pt x="7" y="48"/>
                  </a:cubicBezTo>
                  <a:cubicBezTo>
                    <a:pt x="32" y="48"/>
                    <a:pt x="32" y="48"/>
                    <a:pt x="32" y="48"/>
                  </a:cubicBezTo>
                  <a:cubicBezTo>
                    <a:pt x="36" y="48"/>
                    <a:pt x="39" y="45"/>
                    <a:pt x="39" y="41"/>
                  </a:cubicBezTo>
                  <a:lnTo>
                    <a:pt x="39"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29" name="Oval 128">
              <a:extLst>
                <a:ext uri="{FF2B5EF4-FFF2-40B4-BE49-F238E27FC236}">
                  <a16:creationId xmlns:a16="http://schemas.microsoft.com/office/drawing/2014/main" id="{AFC973EC-6D66-4658-9413-24249EFA2DBE}"/>
                </a:ext>
              </a:extLst>
            </p:cNvPr>
            <p:cNvSpPr>
              <a:spLocks noChangeArrowheads="1"/>
            </p:cNvSpPr>
            <p:nvPr/>
          </p:nvSpPr>
          <p:spPr bwMode="auto">
            <a:xfrm>
              <a:off x="4361482" y="4172850"/>
              <a:ext cx="132284" cy="127875"/>
            </a:xfrm>
            <a:prstGeom prst="ellipse">
              <a:avLst/>
            </a:prstGeom>
            <a:solidFill>
              <a:srgbClr val="4FE4FF"/>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0" name="Oval 129">
              <a:extLst>
                <a:ext uri="{FF2B5EF4-FFF2-40B4-BE49-F238E27FC236}">
                  <a16:creationId xmlns:a16="http://schemas.microsoft.com/office/drawing/2014/main" id="{89F4BAF5-54E7-4749-B079-426888008A4F}"/>
                </a:ext>
              </a:extLst>
            </p:cNvPr>
            <p:cNvSpPr>
              <a:spLocks noChangeArrowheads="1"/>
            </p:cNvSpPr>
            <p:nvPr/>
          </p:nvSpPr>
          <p:spPr bwMode="auto">
            <a:xfrm>
              <a:off x="4939120" y="4172850"/>
              <a:ext cx="132284" cy="127875"/>
            </a:xfrm>
            <a:prstGeom prst="ellipse">
              <a:avLst/>
            </a:prstGeom>
            <a:solidFill>
              <a:srgbClr val="4FE4FF"/>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1" name="Rectangle 130">
              <a:extLst>
                <a:ext uri="{FF2B5EF4-FFF2-40B4-BE49-F238E27FC236}">
                  <a16:creationId xmlns:a16="http://schemas.microsoft.com/office/drawing/2014/main" id="{74ACC093-9D9C-40A8-8321-844400189DF1}"/>
                </a:ext>
              </a:extLst>
            </p:cNvPr>
            <p:cNvSpPr>
              <a:spLocks noChangeArrowheads="1"/>
            </p:cNvSpPr>
            <p:nvPr/>
          </p:nvSpPr>
          <p:spPr bwMode="auto">
            <a:xfrm>
              <a:off x="4590774" y="4212534"/>
              <a:ext cx="251341" cy="4850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59" name="Freeform: Shape 158">
              <a:extLst>
                <a:ext uri="{FF2B5EF4-FFF2-40B4-BE49-F238E27FC236}">
                  <a16:creationId xmlns:a16="http://schemas.microsoft.com/office/drawing/2014/main" id="{1E0E83C3-014A-4AFF-8A0B-7404B3B3691A}"/>
                </a:ext>
              </a:extLst>
            </p:cNvPr>
            <p:cNvSpPr/>
            <p:nvPr/>
          </p:nvSpPr>
          <p:spPr bwMode="auto">
            <a:xfrm>
              <a:off x="4289522" y="3364834"/>
              <a:ext cx="357808" cy="788113"/>
            </a:xfrm>
            <a:custGeom>
              <a:avLst/>
              <a:gdLst>
                <a:gd name="connsiteX0" fmla="*/ 152694 w 357808"/>
                <a:gd name="connsiteY0" fmla="*/ 0 h 791643"/>
                <a:gd name="connsiteX1" fmla="*/ 357808 w 357808"/>
                <a:gd name="connsiteY1" fmla="*/ 0 h 791643"/>
                <a:gd name="connsiteX2" fmla="*/ 142602 w 357808"/>
                <a:gd name="connsiteY2" fmla="*/ 768733 h 791643"/>
                <a:gd name="connsiteX3" fmla="*/ 0 w 357808"/>
                <a:gd name="connsiteY3" fmla="*/ 791643 h 791643"/>
                <a:gd name="connsiteX4" fmla="*/ 1082 w 357808"/>
                <a:gd name="connsiteY4" fmla="*/ 739637 h 791643"/>
                <a:gd name="connsiteX5" fmla="*/ 32744 w 357808"/>
                <a:gd name="connsiteY5" fmla="*/ 143667 h 791643"/>
                <a:gd name="connsiteX6" fmla="*/ 105263 w 357808"/>
                <a:gd name="connsiteY6" fmla="*/ 7620 h 791643"/>
                <a:gd name="connsiteX7" fmla="*/ 138039 w 357808"/>
                <a:gd name="connsiteY7" fmla="*/ 2354 h 791643"/>
                <a:gd name="connsiteX8" fmla="*/ 152694 w 357808"/>
                <a:gd name="connsiteY8" fmla="*/ 0 h 79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808" h="791643">
                  <a:moveTo>
                    <a:pt x="152694" y="0"/>
                  </a:moveTo>
                  <a:lnTo>
                    <a:pt x="357808" y="0"/>
                  </a:lnTo>
                  <a:lnTo>
                    <a:pt x="142602" y="768733"/>
                  </a:lnTo>
                  <a:cubicBezTo>
                    <a:pt x="142602" y="768733"/>
                    <a:pt x="142602" y="768733"/>
                    <a:pt x="0" y="791643"/>
                  </a:cubicBezTo>
                  <a:cubicBezTo>
                    <a:pt x="2976" y="780798"/>
                    <a:pt x="-271" y="760587"/>
                    <a:pt x="1082" y="739637"/>
                  </a:cubicBezTo>
                  <a:cubicBezTo>
                    <a:pt x="1082" y="739637"/>
                    <a:pt x="1082" y="739637"/>
                    <a:pt x="32744" y="143667"/>
                  </a:cubicBezTo>
                  <a:cubicBezTo>
                    <a:pt x="39779" y="69972"/>
                    <a:pt x="63862" y="14271"/>
                    <a:pt x="105263" y="7620"/>
                  </a:cubicBezTo>
                  <a:cubicBezTo>
                    <a:pt x="105263" y="7620"/>
                    <a:pt x="105263" y="7620"/>
                    <a:pt x="138039" y="2354"/>
                  </a:cubicBezTo>
                  <a:lnTo>
                    <a:pt x="152694"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8" name="Freeform: Shape 157">
              <a:extLst>
                <a:ext uri="{FF2B5EF4-FFF2-40B4-BE49-F238E27FC236}">
                  <a16:creationId xmlns:a16="http://schemas.microsoft.com/office/drawing/2014/main" id="{0C7BAC65-3024-4D87-B798-4D1E15B3188E}"/>
                </a:ext>
              </a:extLst>
            </p:cNvPr>
            <p:cNvSpPr>
              <a:spLocks/>
            </p:cNvSpPr>
            <p:nvPr/>
          </p:nvSpPr>
          <p:spPr bwMode="auto">
            <a:xfrm>
              <a:off x="4590774" y="3363686"/>
              <a:ext cx="545529" cy="90439"/>
            </a:xfrm>
            <a:custGeom>
              <a:avLst/>
              <a:gdLst>
                <a:gd name="connsiteX0" fmla="*/ 0 w 443472"/>
                <a:gd name="connsiteY0" fmla="*/ 0 h 90439"/>
                <a:gd name="connsiteX1" fmla="*/ 17136 w 443472"/>
                <a:gd name="connsiteY1" fmla="*/ 0 h 90439"/>
                <a:gd name="connsiteX2" fmla="*/ 360820 w 443472"/>
                <a:gd name="connsiteY2" fmla="*/ 0 h 90439"/>
                <a:gd name="connsiteX3" fmla="*/ 437755 w 443472"/>
                <a:gd name="connsiteY3" fmla="*/ 73405 h 90439"/>
                <a:gd name="connsiteX4" fmla="*/ 443472 w 443472"/>
                <a:gd name="connsiteY4" fmla="*/ 90439 h 90439"/>
                <a:gd name="connsiteX5" fmla="*/ 0 w 443472"/>
                <a:gd name="connsiteY5" fmla="*/ 90439 h 90439"/>
                <a:gd name="connsiteX6" fmla="*/ 0 w 443472"/>
                <a:gd name="connsiteY6" fmla="*/ 0 h 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72" h="90439">
                  <a:moveTo>
                    <a:pt x="0" y="0"/>
                  </a:moveTo>
                  <a:lnTo>
                    <a:pt x="17136" y="0"/>
                  </a:lnTo>
                  <a:cubicBezTo>
                    <a:pt x="66234" y="0"/>
                    <a:pt x="164429" y="0"/>
                    <a:pt x="360820" y="0"/>
                  </a:cubicBezTo>
                  <a:cubicBezTo>
                    <a:pt x="392383" y="0"/>
                    <a:pt x="418686" y="28787"/>
                    <a:pt x="437755" y="73405"/>
                  </a:cubicBezTo>
                  <a:lnTo>
                    <a:pt x="443472" y="90439"/>
                  </a:lnTo>
                  <a:lnTo>
                    <a:pt x="0" y="90439"/>
                  </a:ln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algn="ctr" defTabSz="896386" fontAlgn="base"/>
              <a:endParaRPr lang="en-US" sz="1667">
                <a:solidFill>
                  <a:srgbClr val="505050"/>
                </a:solidFill>
                <a:latin typeface="Segoe UI"/>
              </a:endParaRPr>
            </a:p>
          </p:txBody>
        </p:sp>
      </p:grpSp>
      <p:grpSp>
        <p:nvGrpSpPr>
          <p:cNvPr id="163" name="Group 162" descr="Bus">
            <a:extLst>
              <a:ext uri="{FF2B5EF4-FFF2-40B4-BE49-F238E27FC236}">
                <a16:creationId xmlns:a16="http://schemas.microsoft.com/office/drawing/2014/main" id="{B450FF17-5AC8-4745-9030-65266B06046D}"/>
              </a:ext>
            </a:extLst>
          </p:cNvPr>
          <p:cNvGrpSpPr>
            <a:grpSpLocks noChangeAspect="1"/>
          </p:cNvGrpSpPr>
          <p:nvPr/>
        </p:nvGrpSpPr>
        <p:grpSpPr>
          <a:xfrm>
            <a:off x="2664731" y="1740953"/>
            <a:ext cx="869292" cy="914400"/>
            <a:chOff x="4185103" y="3363686"/>
            <a:chExt cx="1062682" cy="1117825"/>
          </a:xfrm>
        </p:grpSpPr>
        <p:sp>
          <p:nvSpPr>
            <p:cNvPr id="164" name="Freeform 126">
              <a:extLst>
                <a:ext uri="{FF2B5EF4-FFF2-40B4-BE49-F238E27FC236}">
                  <a16:creationId xmlns:a16="http://schemas.microsoft.com/office/drawing/2014/main" id="{348D4BF4-2092-4021-B20C-FCB0917F2907}"/>
                </a:ext>
              </a:extLst>
            </p:cNvPr>
            <p:cNvSpPr>
              <a:spLocks/>
            </p:cNvSpPr>
            <p:nvPr/>
          </p:nvSpPr>
          <p:spPr bwMode="auto">
            <a:xfrm>
              <a:off x="5040539" y="3992061"/>
              <a:ext cx="207246" cy="123464"/>
            </a:xfrm>
            <a:custGeom>
              <a:avLst/>
              <a:gdLst>
                <a:gd name="T0" fmla="*/ 31 w 45"/>
                <a:gd name="T1" fmla="*/ 0 h 26"/>
                <a:gd name="T2" fmla="*/ 0 w 45"/>
                <a:gd name="T3" fmla="*/ 0 h 26"/>
                <a:gd name="T4" fmla="*/ 0 w 45"/>
                <a:gd name="T5" fmla="*/ 26 h 26"/>
                <a:gd name="T6" fmla="*/ 45 w 45"/>
                <a:gd name="T7" fmla="*/ 26 h 26"/>
                <a:gd name="T8" fmla="*/ 45 w 45"/>
                <a:gd name="T9" fmla="*/ 15 h 26"/>
                <a:gd name="T10" fmla="*/ 31 w 45"/>
                <a:gd name="T11" fmla="*/ 0 h 26"/>
              </a:gdLst>
              <a:ahLst/>
              <a:cxnLst>
                <a:cxn ang="0">
                  <a:pos x="T0" y="T1"/>
                </a:cxn>
                <a:cxn ang="0">
                  <a:pos x="T2" y="T3"/>
                </a:cxn>
                <a:cxn ang="0">
                  <a:pos x="T4" y="T5"/>
                </a:cxn>
                <a:cxn ang="0">
                  <a:pos x="T6" y="T7"/>
                </a:cxn>
                <a:cxn ang="0">
                  <a:pos x="T8" y="T9"/>
                </a:cxn>
                <a:cxn ang="0">
                  <a:pos x="T10" y="T11"/>
                </a:cxn>
              </a:cxnLst>
              <a:rect l="0" t="0" r="r" b="b"/>
              <a:pathLst>
                <a:path w="45" h="26">
                  <a:moveTo>
                    <a:pt x="31" y="0"/>
                  </a:moveTo>
                  <a:cubicBezTo>
                    <a:pt x="0" y="0"/>
                    <a:pt x="0" y="0"/>
                    <a:pt x="0" y="0"/>
                  </a:cubicBezTo>
                  <a:cubicBezTo>
                    <a:pt x="0" y="26"/>
                    <a:pt x="0" y="26"/>
                    <a:pt x="0" y="26"/>
                  </a:cubicBezTo>
                  <a:cubicBezTo>
                    <a:pt x="45" y="26"/>
                    <a:pt x="45" y="26"/>
                    <a:pt x="45" y="26"/>
                  </a:cubicBezTo>
                  <a:cubicBezTo>
                    <a:pt x="45" y="15"/>
                    <a:pt x="45" y="15"/>
                    <a:pt x="45" y="15"/>
                  </a:cubicBezTo>
                  <a:cubicBezTo>
                    <a:pt x="45" y="7"/>
                    <a:pt x="39" y="0"/>
                    <a:pt x="3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5" name="Freeform 127">
              <a:extLst>
                <a:ext uri="{FF2B5EF4-FFF2-40B4-BE49-F238E27FC236}">
                  <a16:creationId xmlns:a16="http://schemas.microsoft.com/office/drawing/2014/main" id="{731F8800-10B4-4642-818E-8116827A6699}"/>
                </a:ext>
              </a:extLst>
            </p:cNvPr>
            <p:cNvSpPr>
              <a:spLocks/>
            </p:cNvSpPr>
            <p:nvPr/>
          </p:nvSpPr>
          <p:spPr bwMode="auto">
            <a:xfrm>
              <a:off x="4185103" y="3992061"/>
              <a:ext cx="211654" cy="123464"/>
            </a:xfrm>
            <a:custGeom>
              <a:avLst/>
              <a:gdLst>
                <a:gd name="T0" fmla="*/ 14 w 45"/>
                <a:gd name="T1" fmla="*/ 0 h 26"/>
                <a:gd name="T2" fmla="*/ 45 w 45"/>
                <a:gd name="T3" fmla="*/ 0 h 26"/>
                <a:gd name="T4" fmla="*/ 45 w 45"/>
                <a:gd name="T5" fmla="*/ 26 h 26"/>
                <a:gd name="T6" fmla="*/ 0 w 45"/>
                <a:gd name="T7" fmla="*/ 26 h 26"/>
                <a:gd name="T8" fmla="*/ 0 w 45"/>
                <a:gd name="T9" fmla="*/ 15 h 26"/>
                <a:gd name="T10" fmla="*/ 14 w 45"/>
                <a:gd name="T11" fmla="*/ 0 h 26"/>
              </a:gdLst>
              <a:ahLst/>
              <a:cxnLst>
                <a:cxn ang="0">
                  <a:pos x="T0" y="T1"/>
                </a:cxn>
                <a:cxn ang="0">
                  <a:pos x="T2" y="T3"/>
                </a:cxn>
                <a:cxn ang="0">
                  <a:pos x="T4" y="T5"/>
                </a:cxn>
                <a:cxn ang="0">
                  <a:pos x="T6" y="T7"/>
                </a:cxn>
                <a:cxn ang="0">
                  <a:pos x="T8" y="T9"/>
                </a:cxn>
                <a:cxn ang="0">
                  <a:pos x="T10" y="T11"/>
                </a:cxn>
              </a:cxnLst>
              <a:rect l="0" t="0" r="r" b="b"/>
              <a:pathLst>
                <a:path w="45" h="26">
                  <a:moveTo>
                    <a:pt x="14" y="0"/>
                  </a:moveTo>
                  <a:cubicBezTo>
                    <a:pt x="45" y="0"/>
                    <a:pt x="45" y="0"/>
                    <a:pt x="45" y="0"/>
                  </a:cubicBezTo>
                  <a:cubicBezTo>
                    <a:pt x="45" y="26"/>
                    <a:pt x="45" y="26"/>
                    <a:pt x="45" y="26"/>
                  </a:cubicBezTo>
                  <a:cubicBezTo>
                    <a:pt x="0" y="26"/>
                    <a:pt x="0" y="26"/>
                    <a:pt x="0" y="26"/>
                  </a:cubicBezTo>
                  <a:cubicBezTo>
                    <a:pt x="0" y="15"/>
                    <a:pt x="0" y="15"/>
                    <a:pt x="0" y="15"/>
                  </a:cubicBezTo>
                  <a:cubicBezTo>
                    <a:pt x="0" y="7"/>
                    <a:pt x="7" y="0"/>
                    <a:pt x="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6" name="Freeform 128">
              <a:extLst>
                <a:ext uri="{FF2B5EF4-FFF2-40B4-BE49-F238E27FC236}">
                  <a16:creationId xmlns:a16="http://schemas.microsoft.com/office/drawing/2014/main" id="{88FEC0A2-55A7-4985-91B8-854A4BE5C483}"/>
                </a:ext>
              </a:extLst>
            </p:cNvPr>
            <p:cNvSpPr>
              <a:spLocks/>
            </p:cNvSpPr>
            <p:nvPr/>
          </p:nvSpPr>
          <p:spPr bwMode="auto">
            <a:xfrm>
              <a:off x="4290930" y="4049385"/>
              <a:ext cx="851028" cy="308661"/>
            </a:xfrm>
            <a:custGeom>
              <a:avLst/>
              <a:gdLst>
                <a:gd name="T0" fmla="*/ 2 w 182"/>
                <a:gd name="T1" fmla="*/ 9 h 66"/>
                <a:gd name="T2" fmla="*/ 0 w 182"/>
                <a:gd name="T3" fmla="*/ 18 h 66"/>
                <a:gd name="T4" fmla="*/ 0 w 182"/>
                <a:gd name="T5" fmla="*/ 66 h 66"/>
                <a:gd name="T6" fmla="*/ 182 w 182"/>
                <a:gd name="T7" fmla="*/ 66 h 66"/>
                <a:gd name="T8" fmla="*/ 182 w 182"/>
                <a:gd name="T9" fmla="*/ 18 h 66"/>
                <a:gd name="T10" fmla="*/ 180 w 182"/>
                <a:gd name="T11" fmla="*/ 9 h 66"/>
                <a:gd name="T12" fmla="*/ 91 w 182"/>
                <a:gd name="T13" fmla="*/ 0 h 66"/>
                <a:gd name="T14" fmla="*/ 2 w 182"/>
                <a:gd name="T15" fmla="*/ 9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66">
                  <a:moveTo>
                    <a:pt x="2" y="9"/>
                  </a:moveTo>
                  <a:cubicBezTo>
                    <a:pt x="1" y="12"/>
                    <a:pt x="0" y="15"/>
                    <a:pt x="0" y="18"/>
                  </a:cubicBezTo>
                  <a:cubicBezTo>
                    <a:pt x="0" y="66"/>
                    <a:pt x="0" y="66"/>
                    <a:pt x="0" y="66"/>
                  </a:cubicBezTo>
                  <a:cubicBezTo>
                    <a:pt x="182" y="66"/>
                    <a:pt x="182" y="66"/>
                    <a:pt x="182" y="66"/>
                  </a:cubicBezTo>
                  <a:cubicBezTo>
                    <a:pt x="182" y="18"/>
                    <a:pt x="182" y="18"/>
                    <a:pt x="182" y="18"/>
                  </a:cubicBezTo>
                  <a:cubicBezTo>
                    <a:pt x="182" y="15"/>
                    <a:pt x="181" y="12"/>
                    <a:pt x="180" y="9"/>
                  </a:cubicBezTo>
                  <a:cubicBezTo>
                    <a:pt x="91" y="0"/>
                    <a:pt x="91" y="0"/>
                    <a:pt x="91" y="0"/>
                  </a:cubicBezTo>
                  <a:lnTo>
                    <a:pt x="2"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7" name="Freeform 129">
              <a:extLst>
                <a:ext uri="{FF2B5EF4-FFF2-40B4-BE49-F238E27FC236}">
                  <a16:creationId xmlns:a16="http://schemas.microsoft.com/office/drawing/2014/main" id="{54B860D8-63A1-45DA-B807-F2A22B9495D7}"/>
                </a:ext>
              </a:extLst>
            </p:cNvPr>
            <p:cNvSpPr>
              <a:spLocks/>
            </p:cNvSpPr>
            <p:nvPr/>
          </p:nvSpPr>
          <p:spPr bwMode="auto">
            <a:xfrm>
              <a:off x="4290930" y="4256628"/>
              <a:ext cx="189608" cy="224883"/>
            </a:xfrm>
            <a:custGeom>
              <a:avLst/>
              <a:gdLst>
                <a:gd name="T0" fmla="*/ 40 w 40"/>
                <a:gd name="T1" fmla="*/ 0 h 48"/>
                <a:gd name="T2" fmla="*/ 0 w 40"/>
                <a:gd name="T3" fmla="*/ 0 h 48"/>
                <a:gd name="T4" fmla="*/ 0 w 40"/>
                <a:gd name="T5" fmla="*/ 41 h 48"/>
                <a:gd name="T6" fmla="*/ 7 w 40"/>
                <a:gd name="T7" fmla="*/ 48 h 48"/>
                <a:gd name="T8" fmla="*/ 32 w 40"/>
                <a:gd name="T9" fmla="*/ 48 h 48"/>
                <a:gd name="T10" fmla="*/ 40 w 40"/>
                <a:gd name="T11" fmla="*/ 41 h 48"/>
                <a:gd name="T12" fmla="*/ 40 w 40"/>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0" h="48">
                  <a:moveTo>
                    <a:pt x="40" y="0"/>
                  </a:moveTo>
                  <a:cubicBezTo>
                    <a:pt x="0" y="0"/>
                    <a:pt x="0" y="0"/>
                    <a:pt x="0" y="0"/>
                  </a:cubicBezTo>
                  <a:cubicBezTo>
                    <a:pt x="0" y="41"/>
                    <a:pt x="0" y="41"/>
                    <a:pt x="0" y="41"/>
                  </a:cubicBezTo>
                  <a:cubicBezTo>
                    <a:pt x="0" y="45"/>
                    <a:pt x="3" y="48"/>
                    <a:pt x="7" y="48"/>
                  </a:cubicBezTo>
                  <a:cubicBezTo>
                    <a:pt x="32" y="48"/>
                    <a:pt x="32" y="48"/>
                    <a:pt x="32" y="48"/>
                  </a:cubicBezTo>
                  <a:cubicBezTo>
                    <a:pt x="36" y="48"/>
                    <a:pt x="40" y="45"/>
                    <a:pt x="40" y="41"/>
                  </a:cubicBezTo>
                  <a:lnTo>
                    <a:pt x="4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8" name="Freeform 130">
              <a:extLst>
                <a:ext uri="{FF2B5EF4-FFF2-40B4-BE49-F238E27FC236}">
                  <a16:creationId xmlns:a16="http://schemas.microsoft.com/office/drawing/2014/main" id="{F8C4B3CE-DAB4-47A2-B8C3-2E1073E222E0}"/>
                </a:ext>
              </a:extLst>
            </p:cNvPr>
            <p:cNvSpPr>
              <a:spLocks/>
            </p:cNvSpPr>
            <p:nvPr/>
          </p:nvSpPr>
          <p:spPr bwMode="auto">
            <a:xfrm>
              <a:off x="4961169" y="4256628"/>
              <a:ext cx="180789" cy="224883"/>
            </a:xfrm>
            <a:custGeom>
              <a:avLst/>
              <a:gdLst>
                <a:gd name="T0" fmla="*/ 39 w 39"/>
                <a:gd name="T1" fmla="*/ 0 h 48"/>
                <a:gd name="T2" fmla="*/ 0 w 39"/>
                <a:gd name="T3" fmla="*/ 0 h 48"/>
                <a:gd name="T4" fmla="*/ 0 w 39"/>
                <a:gd name="T5" fmla="*/ 41 h 48"/>
                <a:gd name="T6" fmla="*/ 7 w 39"/>
                <a:gd name="T7" fmla="*/ 48 h 48"/>
                <a:gd name="T8" fmla="*/ 32 w 39"/>
                <a:gd name="T9" fmla="*/ 48 h 48"/>
                <a:gd name="T10" fmla="*/ 39 w 39"/>
                <a:gd name="T11" fmla="*/ 41 h 48"/>
                <a:gd name="T12" fmla="*/ 39 w 39"/>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9" h="48">
                  <a:moveTo>
                    <a:pt x="39" y="0"/>
                  </a:moveTo>
                  <a:cubicBezTo>
                    <a:pt x="0" y="0"/>
                    <a:pt x="0" y="0"/>
                    <a:pt x="0" y="0"/>
                  </a:cubicBezTo>
                  <a:cubicBezTo>
                    <a:pt x="0" y="41"/>
                    <a:pt x="0" y="41"/>
                    <a:pt x="0" y="41"/>
                  </a:cubicBezTo>
                  <a:cubicBezTo>
                    <a:pt x="0" y="45"/>
                    <a:pt x="3" y="48"/>
                    <a:pt x="7" y="48"/>
                  </a:cubicBezTo>
                  <a:cubicBezTo>
                    <a:pt x="32" y="48"/>
                    <a:pt x="32" y="48"/>
                    <a:pt x="32" y="48"/>
                  </a:cubicBezTo>
                  <a:cubicBezTo>
                    <a:pt x="36" y="48"/>
                    <a:pt x="39" y="45"/>
                    <a:pt x="39" y="41"/>
                  </a:cubicBezTo>
                  <a:lnTo>
                    <a:pt x="3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9" name="Freeform 130">
              <a:extLst>
                <a:ext uri="{FF2B5EF4-FFF2-40B4-BE49-F238E27FC236}">
                  <a16:creationId xmlns:a16="http://schemas.microsoft.com/office/drawing/2014/main" id="{947B2050-5E27-4321-A202-BAFA00115AB7}"/>
                </a:ext>
              </a:extLst>
            </p:cNvPr>
            <p:cNvSpPr>
              <a:spLocks/>
            </p:cNvSpPr>
            <p:nvPr/>
          </p:nvSpPr>
          <p:spPr bwMode="auto">
            <a:xfrm rot="10800000">
              <a:off x="4396381" y="3368296"/>
              <a:ext cx="742037" cy="750693"/>
            </a:xfrm>
            <a:custGeom>
              <a:avLst/>
              <a:gdLst>
                <a:gd name="T0" fmla="*/ 39 w 39"/>
                <a:gd name="T1" fmla="*/ 0 h 48"/>
                <a:gd name="T2" fmla="*/ 0 w 39"/>
                <a:gd name="T3" fmla="*/ 0 h 48"/>
                <a:gd name="T4" fmla="*/ 0 w 39"/>
                <a:gd name="T5" fmla="*/ 41 h 48"/>
                <a:gd name="T6" fmla="*/ 7 w 39"/>
                <a:gd name="T7" fmla="*/ 48 h 48"/>
                <a:gd name="T8" fmla="*/ 32 w 39"/>
                <a:gd name="T9" fmla="*/ 48 h 48"/>
                <a:gd name="T10" fmla="*/ 39 w 39"/>
                <a:gd name="T11" fmla="*/ 41 h 48"/>
                <a:gd name="T12" fmla="*/ 39 w 39"/>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9" h="48">
                  <a:moveTo>
                    <a:pt x="39" y="0"/>
                  </a:moveTo>
                  <a:cubicBezTo>
                    <a:pt x="0" y="0"/>
                    <a:pt x="0" y="0"/>
                    <a:pt x="0" y="0"/>
                  </a:cubicBezTo>
                  <a:cubicBezTo>
                    <a:pt x="0" y="41"/>
                    <a:pt x="0" y="41"/>
                    <a:pt x="0" y="41"/>
                  </a:cubicBezTo>
                  <a:cubicBezTo>
                    <a:pt x="0" y="45"/>
                    <a:pt x="3" y="48"/>
                    <a:pt x="7" y="48"/>
                  </a:cubicBezTo>
                  <a:cubicBezTo>
                    <a:pt x="32" y="48"/>
                    <a:pt x="32" y="48"/>
                    <a:pt x="32" y="48"/>
                  </a:cubicBezTo>
                  <a:cubicBezTo>
                    <a:pt x="36" y="48"/>
                    <a:pt x="39" y="45"/>
                    <a:pt x="39" y="41"/>
                  </a:cubicBezTo>
                  <a:lnTo>
                    <a:pt x="39"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0" name="Oval 169">
              <a:extLst>
                <a:ext uri="{FF2B5EF4-FFF2-40B4-BE49-F238E27FC236}">
                  <a16:creationId xmlns:a16="http://schemas.microsoft.com/office/drawing/2014/main" id="{4ACD4513-6D6E-4EDB-B692-4439CB29B860}"/>
                </a:ext>
              </a:extLst>
            </p:cNvPr>
            <p:cNvSpPr>
              <a:spLocks noChangeArrowheads="1"/>
            </p:cNvSpPr>
            <p:nvPr/>
          </p:nvSpPr>
          <p:spPr bwMode="auto">
            <a:xfrm>
              <a:off x="4361482" y="4172850"/>
              <a:ext cx="132284" cy="127875"/>
            </a:xfrm>
            <a:prstGeom prst="ellipse">
              <a:avLst/>
            </a:prstGeom>
            <a:solidFill>
              <a:srgbClr val="4FE4FF"/>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1" name="Oval 170">
              <a:extLst>
                <a:ext uri="{FF2B5EF4-FFF2-40B4-BE49-F238E27FC236}">
                  <a16:creationId xmlns:a16="http://schemas.microsoft.com/office/drawing/2014/main" id="{3B596312-2D57-459D-823F-A19F9EF8206D}"/>
                </a:ext>
              </a:extLst>
            </p:cNvPr>
            <p:cNvSpPr>
              <a:spLocks noChangeArrowheads="1"/>
            </p:cNvSpPr>
            <p:nvPr/>
          </p:nvSpPr>
          <p:spPr bwMode="auto">
            <a:xfrm>
              <a:off x="4939120" y="4172850"/>
              <a:ext cx="132284" cy="127875"/>
            </a:xfrm>
            <a:prstGeom prst="ellipse">
              <a:avLst/>
            </a:prstGeom>
            <a:solidFill>
              <a:srgbClr val="4FE4FF"/>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2" name="Rectangle 171">
              <a:extLst>
                <a:ext uri="{FF2B5EF4-FFF2-40B4-BE49-F238E27FC236}">
                  <a16:creationId xmlns:a16="http://schemas.microsoft.com/office/drawing/2014/main" id="{AD8B523B-86DF-4E80-8886-5809443E93A4}"/>
                </a:ext>
              </a:extLst>
            </p:cNvPr>
            <p:cNvSpPr>
              <a:spLocks noChangeArrowheads="1"/>
            </p:cNvSpPr>
            <p:nvPr/>
          </p:nvSpPr>
          <p:spPr bwMode="auto">
            <a:xfrm>
              <a:off x="4590774" y="4212534"/>
              <a:ext cx="251341" cy="4850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3" name="Freeform: Shape 172">
              <a:extLst>
                <a:ext uri="{FF2B5EF4-FFF2-40B4-BE49-F238E27FC236}">
                  <a16:creationId xmlns:a16="http://schemas.microsoft.com/office/drawing/2014/main" id="{92B44AF4-8547-4377-8538-41BC2105BC6D}"/>
                </a:ext>
              </a:extLst>
            </p:cNvPr>
            <p:cNvSpPr/>
            <p:nvPr/>
          </p:nvSpPr>
          <p:spPr bwMode="auto">
            <a:xfrm>
              <a:off x="4289522" y="3364834"/>
              <a:ext cx="357808" cy="788113"/>
            </a:xfrm>
            <a:custGeom>
              <a:avLst/>
              <a:gdLst>
                <a:gd name="connsiteX0" fmla="*/ 152694 w 357808"/>
                <a:gd name="connsiteY0" fmla="*/ 0 h 791643"/>
                <a:gd name="connsiteX1" fmla="*/ 357808 w 357808"/>
                <a:gd name="connsiteY1" fmla="*/ 0 h 791643"/>
                <a:gd name="connsiteX2" fmla="*/ 142602 w 357808"/>
                <a:gd name="connsiteY2" fmla="*/ 768733 h 791643"/>
                <a:gd name="connsiteX3" fmla="*/ 0 w 357808"/>
                <a:gd name="connsiteY3" fmla="*/ 791643 h 791643"/>
                <a:gd name="connsiteX4" fmla="*/ 1082 w 357808"/>
                <a:gd name="connsiteY4" fmla="*/ 739637 h 791643"/>
                <a:gd name="connsiteX5" fmla="*/ 32744 w 357808"/>
                <a:gd name="connsiteY5" fmla="*/ 143667 h 791643"/>
                <a:gd name="connsiteX6" fmla="*/ 105263 w 357808"/>
                <a:gd name="connsiteY6" fmla="*/ 7620 h 791643"/>
                <a:gd name="connsiteX7" fmla="*/ 138039 w 357808"/>
                <a:gd name="connsiteY7" fmla="*/ 2354 h 791643"/>
                <a:gd name="connsiteX8" fmla="*/ 152694 w 357808"/>
                <a:gd name="connsiteY8" fmla="*/ 0 h 79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808" h="791643">
                  <a:moveTo>
                    <a:pt x="152694" y="0"/>
                  </a:moveTo>
                  <a:lnTo>
                    <a:pt x="357808" y="0"/>
                  </a:lnTo>
                  <a:lnTo>
                    <a:pt x="142602" y="768733"/>
                  </a:lnTo>
                  <a:cubicBezTo>
                    <a:pt x="142602" y="768733"/>
                    <a:pt x="142602" y="768733"/>
                    <a:pt x="0" y="791643"/>
                  </a:cubicBezTo>
                  <a:cubicBezTo>
                    <a:pt x="2976" y="780798"/>
                    <a:pt x="-271" y="760587"/>
                    <a:pt x="1082" y="739637"/>
                  </a:cubicBezTo>
                  <a:cubicBezTo>
                    <a:pt x="1082" y="739637"/>
                    <a:pt x="1082" y="739637"/>
                    <a:pt x="32744" y="143667"/>
                  </a:cubicBezTo>
                  <a:cubicBezTo>
                    <a:pt x="39779" y="69972"/>
                    <a:pt x="63862" y="14271"/>
                    <a:pt x="105263" y="7620"/>
                  </a:cubicBezTo>
                  <a:cubicBezTo>
                    <a:pt x="105263" y="7620"/>
                    <a:pt x="105263" y="7620"/>
                    <a:pt x="138039" y="2354"/>
                  </a:cubicBezTo>
                  <a:lnTo>
                    <a:pt x="152694"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4" name="Freeform: Shape 173">
              <a:extLst>
                <a:ext uri="{FF2B5EF4-FFF2-40B4-BE49-F238E27FC236}">
                  <a16:creationId xmlns:a16="http://schemas.microsoft.com/office/drawing/2014/main" id="{7392E18C-F7A6-4531-822E-499CF8F1466B}"/>
                </a:ext>
              </a:extLst>
            </p:cNvPr>
            <p:cNvSpPr>
              <a:spLocks/>
            </p:cNvSpPr>
            <p:nvPr/>
          </p:nvSpPr>
          <p:spPr bwMode="auto">
            <a:xfrm>
              <a:off x="4590774" y="3363686"/>
              <a:ext cx="545529" cy="90439"/>
            </a:xfrm>
            <a:custGeom>
              <a:avLst/>
              <a:gdLst>
                <a:gd name="connsiteX0" fmla="*/ 0 w 443472"/>
                <a:gd name="connsiteY0" fmla="*/ 0 h 90439"/>
                <a:gd name="connsiteX1" fmla="*/ 17136 w 443472"/>
                <a:gd name="connsiteY1" fmla="*/ 0 h 90439"/>
                <a:gd name="connsiteX2" fmla="*/ 360820 w 443472"/>
                <a:gd name="connsiteY2" fmla="*/ 0 h 90439"/>
                <a:gd name="connsiteX3" fmla="*/ 437755 w 443472"/>
                <a:gd name="connsiteY3" fmla="*/ 73405 h 90439"/>
                <a:gd name="connsiteX4" fmla="*/ 443472 w 443472"/>
                <a:gd name="connsiteY4" fmla="*/ 90439 h 90439"/>
                <a:gd name="connsiteX5" fmla="*/ 0 w 443472"/>
                <a:gd name="connsiteY5" fmla="*/ 90439 h 90439"/>
                <a:gd name="connsiteX6" fmla="*/ 0 w 443472"/>
                <a:gd name="connsiteY6" fmla="*/ 0 h 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72" h="90439">
                  <a:moveTo>
                    <a:pt x="0" y="0"/>
                  </a:moveTo>
                  <a:lnTo>
                    <a:pt x="17136" y="0"/>
                  </a:lnTo>
                  <a:cubicBezTo>
                    <a:pt x="66234" y="0"/>
                    <a:pt x="164429" y="0"/>
                    <a:pt x="360820" y="0"/>
                  </a:cubicBezTo>
                  <a:cubicBezTo>
                    <a:pt x="392383" y="0"/>
                    <a:pt x="418686" y="28787"/>
                    <a:pt x="437755" y="73405"/>
                  </a:cubicBezTo>
                  <a:lnTo>
                    <a:pt x="443472" y="90439"/>
                  </a:lnTo>
                  <a:lnTo>
                    <a:pt x="0" y="90439"/>
                  </a:ln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algn="ctr" defTabSz="896386" fontAlgn="base"/>
              <a:endParaRPr lang="en-US" sz="1667">
                <a:solidFill>
                  <a:srgbClr val="505050"/>
                </a:solidFill>
                <a:latin typeface="Segoe UI"/>
              </a:endParaRPr>
            </a:p>
          </p:txBody>
        </p:sp>
      </p:grpSp>
      <p:grpSp>
        <p:nvGrpSpPr>
          <p:cNvPr id="175" name="Group 174" descr="Bus">
            <a:extLst>
              <a:ext uri="{FF2B5EF4-FFF2-40B4-BE49-F238E27FC236}">
                <a16:creationId xmlns:a16="http://schemas.microsoft.com/office/drawing/2014/main" id="{95A599F3-6ECF-4615-9933-21C72E681A8F}"/>
              </a:ext>
            </a:extLst>
          </p:cNvPr>
          <p:cNvGrpSpPr>
            <a:grpSpLocks noChangeAspect="1"/>
          </p:cNvGrpSpPr>
          <p:nvPr/>
        </p:nvGrpSpPr>
        <p:grpSpPr>
          <a:xfrm>
            <a:off x="2630903" y="5143149"/>
            <a:ext cx="869292" cy="914400"/>
            <a:chOff x="4185103" y="3363686"/>
            <a:chExt cx="1062682" cy="1117825"/>
          </a:xfrm>
        </p:grpSpPr>
        <p:sp>
          <p:nvSpPr>
            <p:cNvPr id="176" name="Freeform 126">
              <a:extLst>
                <a:ext uri="{FF2B5EF4-FFF2-40B4-BE49-F238E27FC236}">
                  <a16:creationId xmlns:a16="http://schemas.microsoft.com/office/drawing/2014/main" id="{B3B4AB0C-3720-45E6-BDA2-9549C823AFED}"/>
                </a:ext>
              </a:extLst>
            </p:cNvPr>
            <p:cNvSpPr>
              <a:spLocks/>
            </p:cNvSpPr>
            <p:nvPr/>
          </p:nvSpPr>
          <p:spPr bwMode="auto">
            <a:xfrm>
              <a:off x="5040539" y="3992061"/>
              <a:ext cx="207246" cy="123464"/>
            </a:xfrm>
            <a:custGeom>
              <a:avLst/>
              <a:gdLst>
                <a:gd name="T0" fmla="*/ 31 w 45"/>
                <a:gd name="T1" fmla="*/ 0 h 26"/>
                <a:gd name="T2" fmla="*/ 0 w 45"/>
                <a:gd name="T3" fmla="*/ 0 h 26"/>
                <a:gd name="T4" fmla="*/ 0 w 45"/>
                <a:gd name="T5" fmla="*/ 26 h 26"/>
                <a:gd name="T6" fmla="*/ 45 w 45"/>
                <a:gd name="T7" fmla="*/ 26 h 26"/>
                <a:gd name="T8" fmla="*/ 45 w 45"/>
                <a:gd name="T9" fmla="*/ 15 h 26"/>
                <a:gd name="T10" fmla="*/ 31 w 45"/>
                <a:gd name="T11" fmla="*/ 0 h 26"/>
              </a:gdLst>
              <a:ahLst/>
              <a:cxnLst>
                <a:cxn ang="0">
                  <a:pos x="T0" y="T1"/>
                </a:cxn>
                <a:cxn ang="0">
                  <a:pos x="T2" y="T3"/>
                </a:cxn>
                <a:cxn ang="0">
                  <a:pos x="T4" y="T5"/>
                </a:cxn>
                <a:cxn ang="0">
                  <a:pos x="T6" y="T7"/>
                </a:cxn>
                <a:cxn ang="0">
                  <a:pos x="T8" y="T9"/>
                </a:cxn>
                <a:cxn ang="0">
                  <a:pos x="T10" y="T11"/>
                </a:cxn>
              </a:cxnLst>
              <a:rect l="0" t="0" r="r" b="b"/>
              <a:pathLst>
                <a:path w="45" h="26">
                  <a:moveTo>
                    <a:pt x="31" y="0"/>
                  </a:moveTo>
                  <a:cubicBezTo>
                    <a:pt x="0" y="0"/>
                    <a:pt x="0" y="0"/>
                    <a:pt x="0" y="0"/>
                  </a:cubicBezTo>
                  <a:cubicBezTo>
                    <a:pt x="0" y="26"/>
                    <a:pt x="0" y="26"/>
                    <a:pt x="0" y="26"/>
                  </a:cubicBezTo>
                  <a:cubicBezTo>
                    <a:pt x="45" y="26"/>
                    <a:pt x="45" y="26"/>
                    <a:pt x="45" y="26"/>
                  </a:cubicBezTo>
                  <a:cubicBezTo>
                    <a:pt x="45" y="15"/>
                    <a:pt x="45" y="15"/>
                    <a:pt x="45" y="15"/>
                  </a:cubicBezTo>
                  <a:cubicBezTo>
                    <a:pt x="45" y="7"/>
                    <a:pt x="39" y="0"/>
                    <a:pt x="3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7" name="Freeform 127">
              <a:extLst>
                <a:ext uri="{FF2B5EF4-FFF2-40B4-BE49-F238E27FC236}">
                  <a16:creationId xmlns:a16="http://schemas.microsoft.com/office/drawing/2014/main" id="{8F98FCF4-E117-4933-B491-5B92ECEA879C}"/>
                </a:ext>
              </a:extLst>
            </p:cNvPr>
            <p:cNvSpPr>
              <a:spLocks/>
            </p:cNvSpPr>
            <p:nvPr/>
          </p:nvSpPr>
          <p:spPr bwMode="auto">
            <a:xfrm>
              <a:off x="4185103" y="3992061"/>
              <a:ext cx="211654" cy="123464"/>
            </a:xfrm>
            <a:custGeom>
              <a:avLst/>
              <a:gdLst>
                <a:gd name="T0" fmla="*/ 14 w 45"/>
                <a:gd name="T1" fmla="*/ 0 h 26"/>
                <a:gd name="T2" fmla="*/ 45 w 45"/>
                <a:gd name="T3" fmla="*/ 0 h 26"/>
                <a:gd name="T4" fmla="*/ 45 w 45"/>
                <a:gd name="T5" fmla="*/ 26 h 26"/>
                <a:gd name="T6" fmla="*/ 0 w 45"/>
                <a:gd name="T7" fmla="*/ 26 h 26"/>
                <a:gd name="T8" fmla="*/ 0 w 45"/>
                <a:gd name="T9" fmla="*/ 15 h 26"/>
                <a:gd name="T10" fmla="*/ 14 w 45"/>
                <a:gd name="T11" fmla="*/ 0 h 26"/>
              </a:gdLst>
              <a:ahLst/>
              <a:cxnLst>
                <a:cxn ang="0">
                  <a:pos x="T0" y="T1"/>
                </a:cxn>
                <a:cxn ang="0">
                  <a:pos x="T2" y="T3"/>
                </a:cxn>
                <a:cxn ang="0">
                  <a:pos x="T4" y="T5"/>
                </a:cxn>
                <a:cxn ang="0">
                  <a:pos x="T6" y="T7"/>
                </a:cxn>
                <a:cxn ang="0">
                  <a:pos x="T8" y="T9"/>
                </a:cxn>
                <a:cxn ang="0">
                  <a:pos x="T10" y="T11"/>
                </a:cxn>
              </a:cxnLst>
              <a:rect l="0" t="0" r="r" b="b"/>
              <a:pathLst>
                <a:path w="45" h="26">
                  <a:moveTo>
                    <a:pt x="14" y="0"/>
                  </a:moveTo>
                  <a:cubicBezTo>
                    <a:pt x="45" y="0"/>
                    <a:pt x="45" y="0"/>
                    <a:pt x="45" y="0"/>
                  </a:cubicBezTo>
                  <a:cubicBezTo>
                    <a:pt x="45" y="26"/>
                    <a:pt x="45" y="26"/>
                    <a:pt x="45" y="26"/>
                  </a:cubicBezTo>
                  <a:cubicBezTo>
                    <a:pt x="0" y="26"/>
                    <a:pt x="0" y="26"/>
                    <a:pt x="0" y="26"/>
                  </a:cubicBezTo>
                  <a:cubicBezTo>
                    <a:pt x="0" y="15"/>
                    <a:pt x="0" y="15"/>
                    <a:pt x="0" y="15"/>
                  </a:cubicBezTo>
                  <a:cubicBezTo>
                    <a:pt x="0" y="7"/>
                    <a:pt x="7" y="0"/>
                    <a:pt x="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8" name="Freeform 128">
              <a:extLst>
                <a:ext uri="{FF2B5EF4-FFF2-40B4-BE49-F238E27FC236}">
                  <a16:creationId xmlns:a16="http://schemas.microsoft.com/office/drawing/2014/main" id="{C7843CA3-90A8-4180-9391-455A8FA8710D}"/>
                </a:ext>
              </a:extLst>
            </p:cNvPr>
            <p:cNvSpPr>
              <a:spLocks/>
            </p:cNvSpPr>
            <p:nvPr/>
          </p:nvSpPr>
          <p:spPr bwMode="auto">
            <a:xfrm>
              <a:off x="4290930" y="4049385"/>
              <a:ext cx="851028" cy="308661"/>
            </a:xfrm>
            <a:custGeom>
              <a:avLst/>
              <a:gdLst>
                <a:gd name="T0" fmla="*/ 2 w 182"/>
                <a:gd name="T1" fmla="*/ 9 h 66"/>
                <a:gd name="T2" fmla="*/ 0 w 182"/>
                <a:gd name="T3" fmla="*/ 18 h 66"/>
                <a:gd name="T4" fmla="*/ 0 w 182"/>
                <a:gd name="T5" fmla="*/ 66 h 66"/>
                <a:gd name="T6" fmla="*/ 182 w 182"/>
                <a:gd name="T7" fmla="*/ 66 h 66"/>
                <a:gd name="T8" fmla="*/ 182 w 182"/>
                <a:gd name="T9" fmla="*/ 18 h 66"/>
                <a:gd name="T10" fmla="*/ 180 w 182"/>
                <a:gd name="T11" fmla="*/ 9 h 66"/>
                <a:gd name="T12" fmla="*/ 91 w 182"/>
                <a:gd name="T13" fmla="*/ 0 h 66"/>
                <a:gd name="T14" fmla="*/ 2 w 182"/>
                <a:gd name="T15" fmla="*/ 9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66">
                  <a:moveTo>
                    <a:pt x="2" y="9"/>
                  </a:moveTo>
                  <a:cubicBezTo>
                    <a:pt x="1" y="12"/>
                    <a:pt x="0" y="15"/>
                    <a:pt x="0" y="18"/>
                  </a:cubicBezTo>
                  <a:cubicBezTo>
                    <a:pt x="0" y="66"/>
                    <a:pt x="0" y="66"/>
                    <a:pt x="0" y="66"/>
                  </a:cubicBezTo>
                  <a:cubicBezTo>
                    <a:pt x="182" y="66"/>
                    <a:pt x="182" y="66"/>
                    <a:pt x="182" y="66"/>
                  </a:cubicBezTo>
                  <a:cubicBezTo>
                    <a:pt x="182" y="18"/>
                    <a:pt x="182" y="18"/>
                    <a:pt x="182" y="18"/>
                  </a:cubicBezTo>
                  <a:cubicBezTo>
                    <a:pt x="182" y="15"/>
                    <a:pt x="181" y="12"/>
                    <a:pt x="180" y="9"/>
                  </a:cubicBezTo>
                  <a:cubicBezTo>
                    <a:pt x="91" y="0"/>
                    <a:pt x="91" y="0"/>
                    <a:pt x="91" y="0"/>
                  </a:cubicBezTo>
                  <a:lnTo>
                    <a:pt x="2"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9" name="Freeform 129">
              <a:extLst>
                <a:ext uri="{FF2B5EF4-FFF2-40B4-BE49-F238E27FC236}">
                  <a16:creationId xmlns:a16="http://schemas.microsoft.com/office/drawing/2014/main" id="{CF0D0C94-9DFB-4203-BD02-61C00B227A9F}"/>
                </a:ext>
              </a:extLst>
            </p:cNvPr>
            <p:cNvSpPr>
              <a:spLocks/>
            </p:cNvSpPr>
            <p:nvPr/>
          </p:nvSpPr>
          <p:spPr bwMode="auto">
            <a:xfrm>
              <a:off x="4290930" y="4256628"/>
              <a:ext cx="189608" cy="224883"/>
            </a:xfrm>
            <a:custGeom>
              <a:avLst/>
              <a:gdLst>
                <a:gd name="T0" fmla="*/ 40 w 40"/>
                <a:gd name="T1" fmla="*/ 0 h 48"/>
                <a:gd name="T2" fmla="*/ 0 w 40"/>
                <a:gd name="T3" fmla="*/ 0 h 48"/>
                <a:gd name="T4" fmla="*/ 0 w 40"/>
                <a:gd name="T5" fmla="*/ 41 h 48"/>
                <a:gd name="T6" fmla="*/ 7 w 40"/>
                <a:gd name="T7" fmla="*/ 48 h 48"/>
                <a:gd name="T8" fmla="*/ 32 w 40"/>
                <a:gd name="T9" fmla="*/ 48 h 48"/>
                <a:gd name="T10" fmla="*/ 40 w 40"/>
                <a:gd name="T11" fmla="*/ 41 h 48"/>
                <a:gd name="T12" fmla="*/ 40 w 40"/>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0" h="48">
                  <a:moveTo>
                    <a:pt x="40" y="0"/>
                  </a:moveTo>
                  <a:cubicBezTo>
                    <a:pt x="0" y="0"/>
                    <a:pt x="0" y="0"/>
                    <a:pt x="0" y="0"/>
                  </a:cubicBezTo>
                  <a:cubicBezTo>
                    <a:pt x="0" y="41"/>
                    <a:pt x="0" y="41"/>
                    <a:pt x="0" y="41"/>
                  </a:cubicBezTo>
                  <a:cubicBezTo>
                    <a:pt x="0" y="45"/>
                    <a:pt x="3" y="48"/>
                    <a:pt x="7" y="48"/>
                  </a:cubicBezTo>
                  <a:cubicBezTo>
                    <a:pt x="32" y="48"/>
                    <a:pt x="32" y="48"/>
                    <a:pt x="32" y="48"/>
                  </a:cubicBezTo>
                  <a:cubicBezTo>
                    <a:pt x="36" y="48"/>
                    <a:pt x="40" y="45"/>
                    <a:pt x="40" y="41"/>
                  </a:cubicBezTo>
                  <a:lnTo>
                    <a:pt x="4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80" name="Freeform 130">
              <a:extLst>
                <a:ext uri="{FF2B5EF4-FFF2-40B4-BE49-F238E27FC236}">
                  <a16:creationId xmlns:a16="http://schemas.microsoft.com/office/drawing/2014/main" id="{55349567-EFC6-47EF-862C-AAAD05E748B8}"/>
                </a:ext>
              </a:extLst>
            </p:cNvPr>
            <p:cNvSpPr>
              <a:spLocks/>
            </p:cNvSpPr>
            <p:nvPr/>
          </p:nvSpPr>
          <p:spPr bwMode="auto">
            <a:xfrm>
              <a:off x="4961169" y="4256628"/>
              <a:ext cx="180789" cy="224883"/>
            </a:xfrm>
            <a:custGeom>
              <a:avLst/>
              <a:gdLst>
                <a:gd name="T0" fmla="*/ 39 w 39"/>
                <a:gd name="T1" fmla="*/ 0 h 48"/>
                <a:gd name="T2" fmla="*/ 0 w 39"/>
                <a:gd name="T3" fmla="*/ 0 h 48"/>
                <a:gd name="T4" fmla="*/ 0 w 39"/>
                <a:gd name="T5" fmla="*/ 41 h 48"/>
                <a:gd name="T6" fmla="*/ 7 w 39"/>
                <a:gd name="T7" fmla="*/ 48 h 48"/>
                <a:gd name="T8" fmla="*/ 32 w 39"/>
                <a:gd name="T9" fmla="*/ 48 h 48"/>
                <a:gd name="T10" fmla="*/ 39 w 39"/>
                <a:gd name="T11" fmla="*/ 41 h 48"/>
                <a:gd name="T12" fmla="*/ 39 w 39"/>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9" h="48">
                  <a:moveTo>
                    <a:pt x="39" y="0"/>
                  </a:moveTo>
                  <a:cubicBezTo>
                    <a:pt x="0" y="0"/>
                    <a:pt x="0" y="0"/>
                    <a:pt x="0" y="0"/>
                  </a:cubicBezTo>
                  <a:cubicBezTo>
                    <a:pt x="0" y="41"/>
                    <a:pt x="0" y="41"/>
                    <a:pt x="0" y="41"/>
                  </a:cubicBezTo>
                  <a:cubicBezTo>
                    <a:pt x="0" y="45"/>
                    <a:pt x="3" y="48"/>
                    <a:pt x="7" y="48"/>
                  </a:cubicBezTo>
                  <a:cubicBezTo>
                    <a:pt x="32" y="48"/>
                    <a:pt x="32" y="48"/>
                    <a:pt x="32" y="48"/>
                  </a:cubicBezTo>
                  <a:cubicBezTo>
                    <a:pt x="36" y="48"/>
                    <a:pt x="39" y="45"/>
                    <a:pt x="39" y="41"/>
                  </a:cubicBezTo>
                  <a:lnTo>
                    <a:pt x="3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81" name="Freeform 130">
              <a:extLst>
                <a:ext uri="{FF2B5EF4-FFF2-40B4-BE49-F238E27FC236}">
                  <a16:creationId xmlns:a16="http://schemas.microsoft.com/office/drawing/2014/main" id="{80E460D0-C3DF-4265-816E-37A958125903}"/>
                </a:ext>
              </a:extLst>
            </p:cNvPr>
            <p:cNvSpPr>
              <a:spLocks/>
            </p:cNvSpPr>
            <p:nvPr/>
          </p:nvSpPr>
          <p:spPr bwMode="auto">
            <a:xfrm rot="10800000">
              <a:off x="4396381" y="3368296"/>
              <a:ext cx="742037" cy="750693"/>
            </a:xfrm>
            <a:custGeom>
              <a:avLst/>
              <a:gdLst>
                <a:gd name="T0" fmla="*/ 39 w 39"/>
                <a:gd name="T1" fmla="*/ 0 h 48"/>
                <a:gd name="T2" fmla="*/ 0 w 39"/>
                <a:gd name="T3" fmla="*/ 0 h 48"/>
                <a:gd name="T4" fmla="*/ 0 w 39"/>
                <a:gd name="T5" fmla="*/ 41 h 48"/>
                <a:gd name="T6" fmla="*/ 7 w 39"/>
                <a:gd name="T7" fmla="*/ 48 h 48"/>
                <a:gd name="T8" fmla="*/ 32 w 39"/>
                <a:gd name="T9" fmla="*/ 48 h 48"/>
                <a:gd name="T10" fmla="*/ 39 w 39"/>
                <a:gd name="T11" fmla="*/ 41 h 48"/>
                <a:gd name="T12" fmla="*/ 39 w 39"/>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9" h="48">
                  <a:moveTo>
                    <a:pt x="39" y="0"/>
                  </a:moveTo>
                  <a:cubicBezTo>
                    <a:pt x="0" y="0"/>
                    <a:pt x="0" y="0"/>
                    <a:pt x="0" y="0"/>
                  </a:cubicBezTo>
                  <a:cubicBezTo>
                    <a:pt x="0" y="41"/>
                    <a:pt x="0" y="41"/>
                    <a:pt x="0" y="41"/>
                  </a:cubicBezTo>
                  <a:cubicBezTo>
                    <a:pt x="0" y="45"/>
                    <a:pt x="3" y="48"/>
                    <a:pt x="7" y="48"/>
                  </a:cubicBezTo>
                  <a:cubicBezTo>
                    <a:pt x="32" y="48"/>
                    <a:pt x="32" y="48"/>
                    <a:pt x="32" y="48"/>
                  </a:cubicBezTo>
                  <a:cubicBezTo>
                    <a:pt x="36" y="48"/>
                    <a:pt x="39" y="45"/>
                    <a:pt x="39" y="41"/>
                  </a:cubicBezTo>
                  <a:lnTo>
                    <a:pt x="39"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82" name="Oval 181">
              <a:extLst>
                <a:ext uri="{FF2B5EF4-FFF2-40B4-BE49-F238E27FC236}">
                  <a16:creationId xmlns:a16="http://schemas.microsoft.com/office/drawing/2014/main" id="{12AC1C59-9100-4D6B-A035-59F2EE970E92}"/>
                </a:ext>
              </a:extLst>
            </p:cNvPr>
            <p:cNvSpPr>
              <a:spLocks noChangeArrowheads="1"/>
            </p:cNvSpPr>
            <p:nvPr/>
          </p:nvSpPr>
          <p:spPr bwMode="auto">
            <a:xfrm>
              <a:off x="4361482" y="4172850"/>
              <a:ext cx="132284" cy="127875"/>
            </a:xfrm>
            <a:prstGeom prst="ellipse">
              <a:avLst/>
            </a:prstGeom>
            <a:solidFill>
              <a:srgbClr val="4FE4FF"/>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83" name="Oval 182">
              <a:extLst>
                <a:ext uri="{FF2B5EF4-FFF2-40B4-BE49-F238E27FC236}">
                  <a16:creationId xmlns:a16="http://schemas.microsoft.com/office/drawing/2014/main" id="{29375739-3677-48E7-9835-5BF852FA0E79}"/>
                </a:ext>
              </a:extLst>
            </p:cNvPr>
            <p:cNvSpPr>
              <a:spLocks noChangeArrowheads="1"/>
            </p:cNvSpPr>
            <p:nvPr/>
          </p:nvSpPr>
          <p:spPr bwMode="auto">
            <a:xfrm>
              <a:off x="4939120" y="4172850"/>
              <a:ext cx="132284" cy="127875"/>
            </a:xfrm>
            <a:prstGeom prst="ellipse">
              <a:avLst/>
            </a:prstGeom>
            <a:solidFill>
              <a:srgbClr val="4FE4FF"/>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84" name="Rectangle 183">
              <a:extLst>
                <a:ext uri="{FF2B5EF4-FFF2-40B4-BE49-F238E27FC236}">
                  <a16:creationId xmlns:a16="http://schemas.microsoft.com/office/drawing/2014/main" id="{340A52B1-8387-4FAF-B383-4E51A881518A}"/>
                </a:ext>
              </a:extLst>
            </p:cNvPr>
            <p:cNvSpPr>
              <a:spLocks noChangeArrowheads="1"/>
            </p:cNvSpPr>
            <p:nvPr/>
          </p:nvSpPr>
          <p:spPr bwMode="auto">
            <a:xfrm>
              <a:off x="4590774" y="4212534"/>
              <a:ext cx="251341" cy="4850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85" name="Freeform: Shape 184">
              <a:extLst>
                <a:ext uri="{FF2B5EF4-FFF2-40B4-BE49-F238E27FC236}">
                  <a16:creationId xmlns:a16="http://schemas.microsoft.com/office/drawing/2014/main" id="{74458CAB-AC68-460B-AA49-8DDBB27B643E}"/>
                </a:ext>
              </a:extLst>
            </p:cNvPr>
            <p:cNvSpPr/>
            <p:nvPr/>
          </p:nvSpPr>
          <p:spPr bwMode="auto">
            <a:xfrm>
              <a:off x="4289522" y="3364834"/>
              <a:ext cx="357808" cy="788113"/>
            </a:xfrm>
            <a:custGeom>
              <a:avLst/>
              <a:gdLst>
                <a:gd name="connsiteX0" fmla="*/ 152694 w 357808"/>
                <a:gd name="connsiteY0" fmla="*/ 0 h 791643"/>
                <a:gd name="connsiteX1" fmla="*/ 357808 w 357808"/>
                <a:gd name="connsiteY1" fmla="*/ 0 h 791643"/>
                <a:gd name="connsiteX2" fmla="*/ 142602 w 357808"/>
                <a:gd name="connsiteY2" fmla="*/ 768733 h 791643"/>
                <a:gd name="connsiteX3" fmla="*/ 0 w 357808"/>
                <a:gd name="connsiteY3" fmla="*/ 791643 h 791643"/>
                <a:gd name="connsiteX4" fmla="*/ 1082 w 357808"/>
                <a:gd name="connsiteY4" fmla="*/ 739637 h 791643"/>
                <a:gd name="connsiteX5" fmla="*/ 32744 w 357808"/>
                <a:gd name="connsiteY5" fmla="*/ 143667 h 791643"/>
                <a:gd name="connsiteX6" fmla="*/ 105263 w 357808"/>
                <a:gd name="connsiteY6" fmla="*/ 7620 h 791643"/>
                <a:gd name="connsiteX7" fmla="*/ 138039 w 357808"/>
                <a:gd name="connsiteY7" fmla="*/ 2354 h 791643"/>
                <a:gd name="connsiteX8" fmla="*/ 152694 w 357808"/>
                <a:gd name="connsiteY8" fmla="*/ 0 h 79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808" h="791643">
                  <a:moveTo>
                    <a:pt x="152694" y="0"/>
                  </a:moveTo>
                  <a:lnTo>
                    <a:pt x="357808" y="0"/>
                  </a:lnTo>
                  <a:lnTo>
                    <a:pt x="142602" y="768733"/>
                  </a:lnTo>
                  <a:cubicBezTo>
                    <a:pt x="142602" y="768733"/>
                    <a:pt x="142602" y="768733"/>
                    <a:pt x="0" y="791643"/>
                  </a:cubicBezTo>
                  <a:cubicBezTo>
                    <a:pt x="2976" y="780798"/>
                    <a:pt x="-271" y="760587"/>
                    <a:pt x="1082" y="739637"/>
                  </a:cubicBezTo>
                  <a:cubicBezTo>
                    <a:pt x="1082" y="739637"/>
                    <a:pt x="1082" y="739637"/>
                    <a:pt x="32744" y="143667"/>
                  </a:cubicBezTo>
                  <a:cubicBezTo>
                    <a:pt x="39779" y="69972"/>
                    <a:pt x="63862" y="14271"/>
                    <a:pt x="105263" y="7620"/>
                  </a:cubicBezTo>
                  <a:cubicBezTo>
                    <a:pt x="105263" y="7620"/>
                    <a:pt x="105263" y="7620"/>
                    <a:pt x="138039" y="2354"/>
                  </a:cubicBezTo>
                  <a:lnTo>
                    <a:pt x="152694"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86" name="Freeform: Shape 185">
              <a:extLst>
                <a:ext uri="{FF2B5EF4-FFF2-40B4-BE49-F238E27FC236}">
                  <a16:creationId xmlns:a16="http://schemas.microsoft.com/office/drawing/2014/main" id="{8643FFB9-5F1C-48C7-9B84-785F6B5C9867}"/>
                </a:ext>
              </a:extLst>
            </p:cNvPr>
            <p:cNvSpPr>
              <a:spLocks/>
            </p:cNvSpPr>
            <p:nvPr/>
          </p:nvSpPr>
          <p:spPr bwMode="auto">
            <a:xfrm>
              <a:off x="4590774" y="3363686"/>
              <a:ext cx="545529" cy="90439"/>
            </a:xfrm>
            <a:custGeom>
              <a:avLst/>
              <a:gdLst>
                <a:gd name="connsiteX0" fmla="*/ 0 w 443472"/>
                <a:gd name="connsiteY0" fmla="*/ 0 h 90439"/>
                <a:gd name="connsiteX1" fmla="*/ 17136 w 443472"/>
                <a:gd name="connsiteY1" fmla="*/ 0 h 90439"/>
                <a:gd name="connsiteX2" fmla="*/ 360820 w 443472"/>
                <a:gd name="connsiteY2" fmla="*/ 0 h 90439"/>
                <a:gd name="connsiteX3" fmla="*/ 437755 w 443472"/>
                <a:gd name="connsiteY3" fmla="*/ 73405 h 90439"/>
                <a:gd name="connsiteX4" fmla="*/ 443472 w 443472"/>
                <a:gd name="connsiteY4" fmla="*/ 90439 h 90439"/>
                <a:gd name="connsiteX5" fmla="*/ 0 w 443472"/>
                <a:gd name="connsiteY5" fmla="*/ 90439 h 90439"/>
                <a:gd name="connsiteX6" fmla="*/ 0 w 443472"/>
                <a:gd name="connsiteY6" fmla="*/ 0 h 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72" h="90439">
                  <a:moveTo>
                    <a:pt x="0" y="0"/>
                  </a:moveTo>
                  <a:lnTo>
                    <a:pt x="17136" y="0"/>
                  </a:lnTo>
                  <a:cubicBezTo>
                    <a:pt x="66234" y="0"/>
                    <a:pt x="164429" y="0"/>
                    <a:pt x="360820" y="0"/>
                  </a:cubicBezTo>
                  <a:cubicBezTo>
                    <a:pt x="392383" y="0"/>
                    <a:pt x="418686" y="28787"/>
                    <a:pt x="437755" y="73405"/>
                  </a:cubicBezTo>
                  <a:lnTo>
                    <a:pt x="443472" y="90439"/>
                  </a:lnTo>
                  <a:lnTo>
                    <a:pt x="0" y="90439"/>
                  </a:ln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algn="ctr" defTabSz="896386" fontAlgn="base"/>
              <a:endParaRPr lang="en-US" sz="1667">
                <a:solidFill>
                  <a:srgbClr val="505050"/>
                </a:solidFill>
                <a:latin typeface="Segoe UI"/>
              </a:endParaRPr>
            </a:p>
          </p:txBody>
        </p:sp>
      </p:grpSp>
      <p:grpSp>
        <p:nvGrpSpPr>
          <p:cNvPr id="187" name="Group 186" descr="Bus">
            <a:extLst>
              <a:ext uri="{FF2B5EF4-FFF2-40B4-BE49-F238E27FC236}">
                <a16:creationId xmlns:a16="http://schemas.microsoft.com/office/drawing/2014/main" id="{4D89E625-E7E9-4AA6-B2F6-54E83E4AE419}"/>
              </a:ext>
            </a:extLst>
          </p:cNvPr>
          <p:cNvGrpSpPr>
            <a:grpSpLocks noChangeAspect="1"/>
          </p:cNvGrpSpPr>
          <p:nvPr/>
        </p:nvGrpSpPr>
        <p:grpSpPr>
          <a:xfrm>
            <a:off x="8151293" y="5143149"/>
            <a:ext cx="869292" cy="914400"/>
            <a:chOff x="4185103" y="3363686"/>
            <a:chExt cx="1062682" cy="1117825"/>
          </a:xfrm>
        </p:grpSpPr>
        <p:sp>
          <p:nvSpPr>
            <p:cNvPr id="188" name="Freeform 126">
              <a:extLst>
                <a:ext uri="{FF2B5EF4-FFF2-40B4-BE49-F238E27FC236}">
                  <a16:creationId xmlns:a16="http://schemas.microsoft.com/office/drawing/2014/main" id="{C62CDDDE-3615-4217-9F16-27AE2FB94EA5}"/>
                </a:ext>
              </a:extLst>
            </p:cNvPr>
            <p:cNvSpPr>
              <a:spLocks/>
            </p:cNvSpPr>
            <p:nvPr/>
          </p:nvSpPr>
          <p:spPr bwMode="auto">
            <a:xfrm>
              <a:off x="5040539" y="3992061"/>
              <a:ext cx="207246" cy="123464"/>
            </a:xfrm>
            <a:custGeom>
              <a:avLst/>
              <a:gdLst>
                <a:gd name="T0" fmla="*/ 31 w 45"/>
                <a:gd name="T1" fmla="*/ 0 h 26"/>
                <a:gd name="T2" fmla="*/ 0 w 45"/>
                <a:gd name="T3" fmla="*/ 0 h 26"/>
                <a:gd name="T4" fmla="*/ 0 w 45"/>
                <a:gd name="T5" fmla="*/ 26 h 26"/>
                <a:gd name="T6" fmla="*/ 45 w 45"/>
                <a:gd name="T7" fmla="*/ 26 h 26"/>
                <a:gd name="T8" fmla="*/ 45 w 45"/>
                <a:gd name="T9" fmla="*/ 15 h 26"/>
                <a:gd name="T10" fmla="*/ 31 w 45"/>
                <a:gd name="T11" fmla="*/ 0 h 26"/>
              </a:gdLst>
              <a:ahLst/>
              <a:cxnLst>
                <a:cxn ang="0">
                  <a:pos x="T0" y="T1"/>
                </a:cxn>
                <a:cxn ang="0">
                  <a:pos x="T2" y="T3"/>
                </a:cxn>
                <a:cxn ang="0">
                  <a:pos x="T4" y="T5"/>
                </a:cxn>
                <a:cxn ang="0">
                  <a:pos x="T6" y="T7"/>
                </a:cxn>
                <a:cxn ang="0">
                  <a:pos x="T8" y="T9"/>
                </a:cxn>
                <a:cxn ang="0">
                  <a:pos x="T10" y="T11"/>
                </a:cxn>
              </a:cxnLst>
              <a:rect l="0" t="0" r="r" b="b"/>
              <a:pathLst>
                <a:path w="45" h="26">
                  <a:moveTo>
                    <a:pt x="31" y="0"/>
                  </a:moveTo>
                  <a:cubicBezTo>
                    <a:pt x="0" y="0"/>
                    <a:pt x="0" y="0"/>
                    <a:pt x="0" y="0"/>
                  </a:cubicBezTo>
                  <a:cubicBezTo>
                    <a:pt x="0" y="26"/>
                    <a:pt x="0" y="26"/>
                    <a:pt x="0" y="26"/>
                  </a:cubicBezTo>
                  <a:cubicBezTo>
                    <a:pt x="45" y="26"/>
                    <a:pt x="45" y="26"/>
                    <a:pt x="45" y="26"/>
                  </a:cubicBezTo>
                  <a:cubicBezTo>
                    <a:pt x="45" y="15"/>
                    <a:pt x="45" y="15"/>
                    <a:pt x="45" y="15"/>
                  </a:cubicBezTo>
                  <a:cubicBezTo>
                    <a:pt x="45" y="7"/>
                    <a:pt x="39" y="0"/>
                    <a:pt x="3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89" name="Freeform 127">
              <a:extLst>
                <a:ext uri="{FF2B5EF4-FFF2-40B4-BE49-F238E27FC236}">
                  <a16:creationId xmlns:a16="http://schemas.microsoft.com/office/drawing/2014/main" id="{AA267A6D-D0A6-4770-A03B-62553C5DBE4A}"/>
                </a:ext>
              </a:extLst>
            </p:cNvPr>
            <p:cNvSpPr>
              <a:spLocks/>
            </p:cNvSpPr>
            <p:nvPr/>
          </p:nvSpPr>
          <p:spPr bwMode="auto">
            <a:xfrm>
              <a:off x="4185103" y="3992061"/>
              <a:ext cx="211654" cy="123464"/>
            </a:xfrm>
            <a:custGeom>
              <a:avLst/>
              <a:gdLst>
                <a:gd name="T0" fmla="*/ 14 w 45"/>
                <a:gd name="T1" fmla="*/ 0 h 26"/>
                <a:gd name="T2" fmla="*/ 45 w 45"/>
                <a:gd name="T3" fmla="*/ 0 h 26"/>
                <a:gd name="T4" fmla="*/ 45 w 45"/>
                <a:gd name="T5" fmla="*/ 26 h 26"/>
                <a:gd name="T6" fmla="*/ 0 w 45"/>
                <a:gd name="T7" fmla="*/ 26 h 26"/>
                <a:gd name="T8" fmla="*/ 0 w 45"/>
                <a:gd name="T9" fmla="*/ 15 h 26"/>
                <a:gd name="T10" fmla="*/ 14 w 45"/>
                <a:gd name="T11" fmla="*/ 0 h 26"/>
              </a:gdLst>
              <a:ahLst/>
              <a:cxnLst>
                <a:cxn ang="0">
                  <a:pos x="T0" y="T1"/>
                </a:cxn>
                <a:cxn ang="0">
                  <a:pos x="T2" y="T3"/>
                </a:cxn>
                <a:cxn ang="0">
                  <a:pos x="T4" y="T5"/>
                </a:cxn>
                <a:cxn ang="0">
                  <a:pos x="T6" y="T7"/>
                </a:cxn>
                <a:cxn ang="0">
                  <a:pos x="T8" y="T9"/>
                </a:cxn>
                <a:cxn ang="0">
                  <a:pos x="T10" y="T11"/>
                </a:cxn>
              </a:cxnLst>
              <a:rect l="0" t="0" r="r" b="b"/>
              <a:pathLst>
                <a:path w="45" h="26">
                  <a:moveTo>
                    <a:pt x="14" y="0"/>
                  </a:moveTo>
                  <a:cubicBezTo>
                    <a:pt x="45" y="0"/>
                    <a:pt x="45" y="0"/>
                    <a:pt x="45" y="0"/>
                  </a:cubicBezTo>
                  <a:cubicBezTo>
                    <a:pt x="45" y="26"/>
                    <a:pt x="45" y="26"/>
                    <a:pt x="45" y="26"/>
                  </a:cubicBezTo>
                  <a:cubicBezTo>
                    <a:pt x="0" y="26"/>
                    <a:pt x="0" y="26"/>
                    <a:pt x="0" y="26"/>
                  </a:cubicBezTo>
                  <a:cubicBezTo>
                    <a:pt x="0" y="15"/>
                    <a:pt x="0" y="15"/>
                    <a:pt x="0" y="15"/>
                  </a:cubicBezTo>
                  <a:cubicBezTo>
                    <a:pt x="0" y="7"/>
                    <a:pt x="7" y="0"/>
                    <a:pt x="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0" name="Freeform 128">
              <a:extLst>
                <a:ext uri="{FF2B5EF4-FFF2-40B4-BE49-F238E27FC236}">
                  <a16:creationId xmlns:a16="http://schemas.microsoft.com/office/drawing/2014/main" id="{12B45026-6A0A-482B-8139-F8CB63C1C7BF}"/>
                </a:ext>
              </a:extLst>
            </p:cNvPr>
            <p:cNvSpPr>
              <a:spLocks/>
            </p:cNvSpPr>
            <p:nvPr/>
          </p:nvSpPr>
          <p:spPr bwMode="auto">
            <a:xfrm>
              <a:off x="4290930" y="4049385"/>
              <a:ext cx="851028" cy="308661"/>
            </a:xfrm>
            <a:custGeom>
              <a:avLst/>
              <a:gdLst>
                <a:gd name="T0" fmla="*/ 2 w 182"/>
                <a:gd name="T1" fmla="*/ 9 h 66"/>
                <a:gd name="T2" fmla="*/ 0 w 182"/>
                <a:gd name="T3" fmla="*/ 18 h 66"/>
                <a:gd name="T4" fmla="*/ 0 w 182"/>
                <a:gd name="T5" fmla="*/ 66 h 66"/>
                <a:gd name="T6" fmla="*/ 182 w 182"/>
                <a:gd name="T7" fmla="*/ 66 h 66"/>
                <a:gd name="T8" fmla="*/ 182 w 182"/>
                <a:gd name="T9" fmla="*/ 18 h 66"/>
                <a:gd name="T10" fmla="*/ 180 w 182"/>
                <a:gd name="T11" fmla="*/ 9 h 66"/>
                <a:gd name="T12" fmla="*/ 91 w 182"/>
                <a:gd name="T13" fmla="*/ 0 h 66"/>
                <a:gd name="T14" fmla="*/ 2 w 182"/>
                <a:gd name="T15" fmla="*/ 9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66">
                  <a:moveTo>
                    <a:pt x="2" y="9"/>
                  </a:moveTo>
                  <a:cubicBezTo>
                    <a:pt x="1" y="12"/>
                    <a:pt x="0" y="15"/>
                    <a:pt x="0" y="18"/>
                  </a:cubicBezTo>
                  <a:cubicBezTo>
                    <a:pt x="0" y="66"/>
                    <a:pt x="0" y="66"/>
                    <a:pt x="0" y="66"/>
                  </a:cubicBezTo>
                  <a:cubicBezTo>
                    <a:pt x="182" y="66"/>
                    <a:pt x="182" y="66"/>
                    <a:pt x="182" y="66"/>
                  </a:cubicBezTo>
                  <a:cubicBezTo>
                    <a:pt x="182" y="18"/>
                    <a:pt x="182" y="18"/>
                    <a:pt x="182" y="18"/>
                  </a:cubicBezTo>
                  <a:cubicBezTo>
                    <a:pt x="182" y="15"/>
                    <a:pt x="181" y="12"/>
                    <a:pt x="180" y="9"/>
                  </a:cubicBezTo>
                  <a:cubicBezTo>
                    <a:pt x="91" y="0"/>
                    <a:pt x="91" y="0"/>
                    <a:pt x="91" y="0"/>
                  </a:cubicBezTo>
                  <a:lnTo>
                    <a:pt x="2"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1" name="Freeform 129">
              <a:extLst>
                <a:ext uri="{FF2B5EF4-FFF2-40B4-BE49-F238E27FC236}">
                  <a16:creationId xmlns:a16="http://schemas.microsoft.com/office/drawing/2014/main" id="{D5CBDCD9-6FE0-474A-8E10-664F91FCC25E}"/>
                </a:ext>
              </a:extLst>
            </p:cNvPr>
            <p:cNvSpPr>
              <a:spLocks/>
            </p:cNvSpPr>
            <p:nvPr/>
          </p:nvSpPr>
          <p:spPr bwMode="auto">
            <a:xfrm>
              <a:off x="4290930" y="4256628"/>
              <a:ext cx="189608" cy="224883"/>
            </a:xfrm>
            <a:custGeom>
              <a:avLst/>
              <a:gdLst>
                <a:gd name="T0" fmla="*/ 40 w 40"/>
                <a:gd name="T1" fmla="*/ 0 h 48"/>
                <a:gd name="T2" fmla="*/ 0 w 40"/>
                <a:gd name="T3" fmla="*/ 0 h 48"/>
                <a:gd name="T4" fmla="*/ 0 w 40"/>
                <a:gd name="T5" fmla="*/ 41 h 48"/>
                <a:gd name="T6" fmla="*/ 7 w 40"/>
                <a:gd name="T7" fmla="*/ 48 h 48"/>
                <a:gd name="T8" fmla="*/ 32 w 40"/>
                <a:gd name="T9" fmla="*/ 48 h 48"/>
                <a:gd name="T10" fmla="*/ 40 w 40"/>
                <a:gd name="T11" fmla="*/ 41 h 48"/>
                <a:gd name="T12" fmla="*/ 40 w 40"/>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0" h="48">
                  <a:moveTo>
                    <a:pt x="40" y="0"/>
                  </a:moveTo>
                  <a:cubicBezTo>
                    <a:pt x="0" y="0"/>
                    <a:pt x="0" y="0"/>
                    <a:pt x="0" y="0"/>
                  </a:cubicBezTo>
                  <a:cubicBezTo>
                    <a:pt x="0" y="41"/>
                    <a:pt x="0" y="41"/>
                    <a:pt x="0" y="41"/>
                  </a:cubicBezTo>
                  <a:cubicBezTo>
                    <a:pt x="0" y="45"/>
                    <a:pt x="3" y="48"/>
                    <a:pt x="7" y="48"/>
                  </a:cubicBezTo>
                  <a:cubicBezTo>
                    <a:pt x="32" y="48"/>
                    <a:pt x="32" y="48"/>
                    <a:pt x="32" y="48"/>
                  </a:cubicBezTo>
                  <a:cubicBezTo>
                    <a:pt x="36" y="48"/>
                    <a:pt x="40" y="45"/>
                    <a:pt x="40" y="41"/>
                  </a:cubicBezTo>
                  <a:lnTo>
                    <a:pt x="4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2" name="Freeform 130">
              <a:extLst>
                <a:ext uri="{FF2B5EF4-FFF2-40B4-BE49-F238E27FC236}">
                  <a16:creationId xmlns:a16="http://schemas.microsoft.com/office/drawing/2014/main" id="{4B913275-5D94-49B6-8108-4773B9ADE118}"/>
                </a:ext>
              </a:extLst>
            </p:cNvPr>
            <p:cNvSpPr>
              <a:spLocks/>
            </p:cNvSpPr>
            <p:nvPr/>
          </p:nvSpPr>
          <p:spPr bwMode="auto">
            <a:xfrm>
              <a:off x="4961169" y="4256628"/>
              <a:ext cx="180789" cy="224883"/>
            </a:xfrm>
            <a:custGeom>
              <a:avLst/>
              <a:gdLst>
                <a:gd name="T0" fmla="*/ 39 w 39"/>
                <a:gd name="T1" fmla="*/ 0 h 48"/>
                <a:gd name="T2" fmla="*/ 0 w 39"/>
                <a:gd name="T3" fmla="*/ 0 h 48"/>
                <a:gd name="T4" fmla="*/ 0 w 39"/>
                <a:gd name="T5" fmla="*/ 41 h 48"/>
                <a:gd name="T6" fmla="*/ 7 w 39"/>
                <a:gd name="T7" fmla="*/ 48 h 48"/>
                <a:gd name="T8" fmla="*/ 32 w 39"/>
                <a:gd name="T9" fmla="*/ 48 h 48"/>
                <a:gd name="T10" fmla="*/ 39 w 39"/>
                <a:gd name="T11" fmla="*/ 41 h 48"/>
                <a:gd name="T12" fmla="*/ 39 w 39"/>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9" h="48">
                  <a:moveTo>
                    <a:pt x="39" y="0"/>
                  </a:moveTo>
                  <a:cubicBezTo>
                    <a:pt x="0" y="0"/>
                    <a:pt x="0" y="0"/>
                    <a:pt x="0" y="0"/>
                  </a:cubicBezTo>
                  <a:cubicBezTo>
                    <a:pt x="0" y="41"/>
                    <a:pt x="0" y="41"/>
                    <a:pt x="0" y="41"/>
                  </a:cubicBezTo>
                  <a:cubicBezTo>
                    <a:pt x="0" y="45"/>
                    <a:pt x="3" y="48"/>
                    <a:pt x="7" y="48"/>
                  </a:cubicBezTo>
                  <a:cubicBezTo>
                    <a:pt x="32" y="48"/>
                    <a:pt x="32" y="48"/>
                    <a:pt x="32" y="48"/>
                  </a:cubicBezTo>
                  <a:cubicBezTo>
                    <a:pt x="36" y="48"/>
                    <a:pt x="39" y="45"/>
                    <a:pt x="39" y="41"/>
                  </a:cubicBezTo>
                  <a:lnTo>
                    <a:pt x="3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3" name="Freeform 130">
              <a:extLst>
                <a:ext uri="{FF2B5EF4-FFF2-40B4-BE49-F238E27FC236}">
                  <a16:creationId xmlns:a16="http://schemas.microsoft.com/office/drawing/2014/main" id="{2209CC26-C553-446B-8A20-F6BD2E04166E}"/>
                </a:ext>
              </a:extLst>
            </p:cNvPr>
            <p:cNvSpPr>
              <a:spLocks/>
            </p:cNvSpPr>
            <p:nvPr/>
          </p:nvSpPr>
          <p:spPr bwMode="auto">
            <a:xfrm rot="10800000">
              <a:off x="4396381" y="3368296"/>
              <a:ext cx="742037" cy="750693"/>
            </a:xfrm>
            <a:custGeom>
              <a:avLst/>
              <a:gdLst>
                <a:gd name="T0" fmla="*/ 39 w 39"/>
                <a:gd name="T1" fmla="*/ 0 h 48"/>
                <a:gd name="T2" fmla="*/ 0 w 39"/>
                <a:gd name="T3" fmla="*/ 0 h 48"/>
                <a:gd name="T4" fmla="*/ 0 w 39"/>
                <a:gd name="T5" fmla="*/ 41 h 48"/>
                <a:gd name="T6" fmla="*/ 7 w 39"/>
                <a:gd name="T7" fmla="*/ 48 h 48"/>
                <a:gd name="T8" fmla="*/ 32 w 39"/>
                <a:gd name="T9" fmla="*/ 48 h 48"/>
                <a:gd name="T10" fmla="*/ 39 w 39"/>
                <a:gd name="T11" fmla="*/ 41 h 48"/>
                <a:gd name="T12" fmla="*/ 39 w 39"/>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9" h="48">
                  <a:moveTo>
                    <a:pt x="39" y="0"/>
                  </a:moveTo>
                  <a:cubicBezTo>
                    <a:pt x="0" y="0"/>
                    <a:pt x="0" y="0"/>
                    <a:pt x="0" y="0"/>
                  </a:cubicBezTo>
                  <a:cubicBezTo>
                    <a:pt x="0" y="41"/>
                    <a:pt x="0" y="41"/>
                    <a:pt x="0" y="41"/>
                  </a:cubicBezTo>
                  <a:cubicBezTo>
                    <a:pt x="0" y="45"/>
                    <a:pt x="3" y="48"/>
                    <a:pt x="7" y="48"/>
                  </a:cubicBezTo>
                  <a:cubicBezTo>
                    <a:pt x="32" y="48"/>
                    <a:pt x="32" y="48"/>
                    <a:pt x="32" y="48"/>
                  </a:cubicBezTo>
                  <a:cubicBezTo>
                    <a:pt x="36" y="48"/>
                    <a:pt x="39" y="45"/>
                    <a:pt x="39" y="41"/>
                  </a:cubicBezTo>
                  <a:lnTo>
                    <a:pt x="39"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4" name="Oval 193">
              <a:extLst>
                <a:ext uri="{FF2B5EF4-FFF2-40B4-BE49-F238E27FC236}">
                  <a16:creationId xmlns:a16="http://schemas.microsoft.com/office/drawing/2014/main" id="{CF084429-D862-4CB8-BFCB-7D35B57A8E5A}"/>
                </a:ext>
              </a:extLst>
            </p:cNvPr>
            <p:cNvSpPr>
              <a:spLocks noChangeArrowheads="1"/>
            </p:cNvSpPr>
            <p:nvPr/>
          </p:nvSpPr>
          <p:spPr bwMode="auto">
            <a:xfrm>
              <a:off x="4361482" y="4172850"/>
              <a:ext cx="132284" cy="127875"/>
            </a:xfrm>
            <a:prstGeom prst="ellipse">
              <a:avLst/>
            </a:prstGeom>
            <a:solidFill>
              <a:srgbClr val="4FE4FF"/>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5" name="Oval 194">
              <a:extLst>
                <a:ext uri="{FF2B5EF4-FFF2-40B4-BE49-F238E27FC236}">
                  <a16:creationId xmlns:a16="http://schemas.microsoft.com/office/drawing/2014/main" id="{816CB15C-D046-4D08-8270-1A8147F0CEFF}"/>
                </a:ext>
              </a:extLst>
            </p:cNvPr>
            <p:cNvSpPr>
              <a:spLocks noChangeArrowheads="1"/>
            </p:cNvSpPr>
            <p:nvPr/>
          </p:nvSpPr>
          <p:spPr bwMode="auto">
            <a:xfrm>
              <a:off x="4939120" y="4172850"/>
              <a:ext cx="132284" cy="127875"/>
            </a:xfrm>
            <a:prstGeom prst="ellipse">
              <a:avLst/>
            </a:prstGeom>
            <a:solidFill>
              <a:srgbClr val="4FE4FF"/>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6" name="Rectangle 195">
              <a:extLst>
                <a:ext uri="{FF2B5EF4-FFF2-40B4-BE49-F238E27FC236}">
                  <a16:creationId xmlns:a16="http://schemas.microsoft.com/office/drawing/2014/main" id="{C82CA334-8ACE-4EA1-B42F-0E4BFAFB53CF}"/>
                </a:ext>
              </a:extLst>
            </p:cNvPr>
            <p:cNvSpPr>
              <a:spLocks noChangeArrowheads="1"/>
            </p:cNvSpPr>
            <p:nvPr/>
          </p:nvSpPr>
          <p:spPr bwMode="auto">
            <a:xfrm>
              <a:off x="4590774" y="4212534"/>
              <a:ext cx="251341" cy="4850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7" name="Freeform: Shape 196">
              <a:extLst>
                <a:ext uri="{FF2B5EF4-FFF2-40B4-BE49-F238E27FC236}">
                  <a16:creationId xmlns:a16="http://schemas.microsoft.com/office/drawing/2014/main" id="{7114B7E3-773B-479F-BEE1-7A174B7C3A5A}"/>
                </a:ext>
              </a:extLst>
            </p:cNvPr>
            <p:cNvSpPr/>
            <p:nvPr/>
          </p:nvSpPr>
          <p:spPr bwMode="auto">
            <a:xfrm>
              <a:off x="4289522" y="3364834"/>
              <a:ext cx="357808" cy="788113"/>
            </a:xfrm>
            <a:custGeom>
              <a:avLst/>
              <a:gdLst>
                <a:gd name="connsiteX0" fmla="*/ 152694 w 357808"/>
                <a:gd name="connsiteY0" fmla="*/ 0 h 791643"/>
                <a:gd name="connsiteX1" fmla="*/ 357808 w 357808"/>
                <a:gd name="connsiteY1" fmla="*/ 0 h 791643"/>
                <a:gd name="connsiteX2" fmla="*/ 142602 w 357808"/>
                <a:gd name="connsiteY2" fmla="*/ 768733 h 791643"/>
                <a:gd name="connsiteX3" fmla="*/ 0 w 357808"/>
                <a:gd name="connsiteY3" fmla="*/ 791643 h 791643"/>
                <a:gd name="connsiteX4" fmla="*/ 1082 w 357808"/>
                <a:gd name="connsiteY4" fmla="*/ 739637 h 791643"/>
                <a:gd name="connsiteX5" fmla="*/ 32744 w 357808"/>
                <a:gd name="connsiteY5" fmla="*/ 143667 h 791643"/>
                <a:gd name="connsiteX6" fmla="*/ 105263 w 357808"/>
                <a:gd name="connsiteY6" fmla="*/ 7620 h 791643"/>
                <a:gd name="connsiteX7" fmla="*/ 138039 w 357808"/>
                <a:gd name="connsiteY7" fmla="*/ 2354 h 791643"/>
                <a:gd name="connsiteX8" fmla="*/ 152694 w 357808"/>
                <a:gd name="connsiteY8" fmla="*/ 0 h 79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808" h="791643">
                  <a:moveTo>
                    <a:pt x="152694" y="0"/>
                  </a:moveTo>
                  <a:lnTo>
                    <a:pt x="357808" y="0"/>
                  </a:lnTo>
                  <a:lnTo>
                    <a:pt x="142602" y="768733"/>
                  </a:lnTo>
                  <a:cubicBezTo>
                    <a:pt x="142602" y="768733"/>
                    <a:pt x="142602" y="768733"/>
                    <a:pt x="0" y="791643"/>
                  </a:cubicBezTo>
                  <a:cubicBezTo>
                    <a:pt x="2976" y="780798"/>
                    <a:pt x="-271" y="760587"/>
                    <a:pt x="1082" y="739637"/>
                  </a:cubicBezTo>
                  <a:cubicBezTo>
                    <a:pt x="1082" y="739637"/>
                    <a:pt x="1082" y="739637"/>
                    <a:pt x="32744" y="143667"/>
                  </a:cubicBezTo>
                  <a:cubicBezTo>
                    <a:pt x="39779" y="69972"/>
                    <a:pt x="63862" y="14271"/>
                    <a:pt x="105263" y="7620"/>
                  </a:cubicBezTo>
                  <a:cubicBezTo>
                    <a:pt x="105263" y="7620"/>
                    <a:pt x="105263" y="7620"/>
                    <a:pt x="138039" y="2354"/>
                  </a:cubicBezTo>
                  <a:lnTo>
                    <a:pt x="152694"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8" name="Freeform: Shape 197">
              <a:extLst>
                <a:ext uri="{FF2B5EF4-FFF2-40B4-BE49-F238E27FC236}">
                  <a16:creationId xmlns:a16="http://schemas.microsoft.com/office/drawing/2014/main" id="{4521E266-3182-427D-8F86-D52818CF95A0}"/>
                </a:ext>
              </a:extLst>
            </p:cNvPr>
            <p:cNvSpPr>
              <a:spLocks/>
            </p:cNvSpPr>
            <p:nvPr/>
          </p:nvSpPr>
          <p:spPr bwMode="auto">
            <a:xfrm>
              <a:off x="4590774" y="3363686"/>
              <a:ext cx="545529" cy="90439"/>
            </a:xfrm>
            <a:custGeom>
              <a:avLst/>
              <a:gdLst>
                <a:gd name="connsiteX0" fmla="*/ 0 w 443472"/>
                <a:gd name="connsiteY0" fmla="*/ 0 h 90439"/>
                <a:gd name="connsiteX1" fmla="*/ 17136 w 443472"/>
                <a:gd name="connsiteY1" fmla="*/ 0 h 90439"/>
                <a:gd name="connsiteX2" fmla="*/ 360820 w 443472"/>
                <a:gd name="connsiteY2" fmla="*/ 0 h 90439"/>
                <a:gd name="connsiteX3" fmla="*/ 437755 w 443472"/>
                <a:gd name="connsiteY3" fmla="*/ 73405 h 90439"/>
                <a:gd name="connsiteX4" fmla="*/ 443472 w 443472"/>
                <a:gd name="connsiteY4" fmla="*/ 90439 h 90439"/>
                <a:gd name="connsiteX5" fmla="*/ 0 w 443472"/>
                <a:gd name="connsiteY5" fmla="*/ 90439 h 90439"/>
                <a:gd name="connsiteX6" fmla="*/ 0 w 443472"/>
                <a:gd name="connsiteY6" fmla="*/ 0 h 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72" h="90439">
                  <a:moveTo>
                    <a:pt x="0" y="0"/>
                  </a:moveTo>
                  <a:lnTo>
                    <a:pt x="17136" y="0"/>
                  </a:lnTo>
                  <a:cubicBezTo>
                    <a:pt x="66234" y="0"/>
                    <a:pt x="164429" y="0"/>
                    <a:pt x="360820" y="0"/>
                  </a:cubicBezTo>
                  <a:cubicBezTo>
                    <a:pt x="392383" y="0"/>
                    <a:pt x="418686" y="28787"/>
                    <a:pt x="437755" y="73405"/>
                  </a:cubicBezTo>
                  <a:lnTo>
                    <a:pt x="443472" y="90439"/>
                  </a:lnTo>
                  <a:lnTo>
                    <a:pt x="0" y="90439"/>
                  </a:ln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algn="ctr" defTabSz="896386" fontAlgn="base"/>
              <a:endParaRPr lang="en-US" sz="1667">
                <a:solidFill>
                  <a:srgbClr val="505050"/>
                </a:solidFill>
                <a:latin typeface="Segoe UI"/>
              </a:endParaRPr>
            </a:p>
          </p:txBody>
        </p:sp>
      </p:grpSp>
      <p:cxnSp>
        <p:nvCxnSpPr>
          <p:cNvPr id="13" name="Straight Connector 12">
            <a:extLst>
              <a:ext uri="{FF2B5EF4-FFF2-40B4-BE49-F238E27FC236}">
                <a16:creationId xmlns:a16="http://schemas.microsoft.com/office/drawing/2014/main" id="{5B1C869C-97C9-4471-B8A3-35EB770FD8C7}"/>
              </a:ext>
              <a:ext uri="{C183D7F6-B498-43B3-948B-1728B52AA6E4}">
                <adec:decorative xmlns:adec="http://schemas.microsoft.com/office/drawing/2017/decorative" val="1"/>
              </a:ext>
            </a:extLst>
          </p:cNvPr>
          <p:cNvCxnSpPr/>
          <p:nvPr/>
        </p:nvCxnSpPr>
        <p:spPr>
          <a:xfrm>
            <a:off x="498764" y="3048702"/>
            <a:ext cx="6899563" cy="0"/>
          </a:xfrm>
          <a:prstGeom prst="line">
            <a:avLst/>
          </a:prstGeom>
          <a:ln w="1905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30722234-A1BE-4272-B6E4-BFD880291F7A}"/>
              </a:ext>
              <a:ext uri="{C183D7F6-B498-43B3-948B-1728B52AA6E4}">
                <adec:decorative xmlns:adec="http://schemas.microsoft.com/office/drawing/2017/decorative" val="1"/>
              </a:ext>
            </a:extLst>
          </p:cNvPr>
          <p:cNvCxnSpPr/>
          <p:nvPr/>
        </p:nvCxnSpPr>
        <p:spPr>
          <a:xfrm>
            <a:off x="498764" y="4749800"/>
            <a:ext cx="6899563" cy="0"/>
          </a:xfrm>
          <a:prstGeom prst="line">
            <a:avLst/>
          </a:prstGeom>
          <a:ln w="1905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0" name="person" descr="person">
            <a:extLst>
              <a:ext uri="{FF2B5EF4-FFF2-40B4-BE49-F238E27FC236}">
                <a16:creationId xmlns:a16="http://schemas.microsoft.com/office/drawing/2014/main" id="{B921C59F-579D-4167-93E1-A702E9977015}"/>
              </a:ext>
            </a:extLst>
          </p:cNvPr>
          <p:cNvGrpSpPr>
            <a:grpSpLocks noChangeAspect="1"/>
          </p:cNvGrpSpPr>
          <p:nvPr/>
        </p:nvGrpSpPr>
        <p:grpSpPr>
          <a:xfrm>
            <a:off x="964608" y="1740959"/>
            <a:ext cx="749830" cy="914394"/>
            <a:chOff x="5517874" y="3368919"/>
            <a:chExt cx="233375" cy="282421"/>
          </a:xfrm>
        </p:grpSpPr>
        <p:sp>
          <p:nvSpPr>
            <p:cNvPr id="201" name="Freeform: Shape 200">
              <a:extLst>
                <a:ext uri="{FF2B5EF4-FFF2-40B4-BE49-F238E27FC236}">
                  <a16:creationId xmlns:a16="http://schemas.microsoft.com/office/drawing/2014/main" id="{81227984-47F6-4095-81FC-DDE81B19922C}"/>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23D6C8F-010A-4552-8B9B-50154D22C5D9}"/>
                </a:ext>
              </a:extLst>
            </p:cNvPr>
            <p:cNvSpPr/>
            <p:nvPr/>
          </p:nvSpPr>
          <p:spPr>
            <a:xfrm>
              <a:off x="5517874" y="3519433"/>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accent3"/>
            </a:solidFill>
            <a:ln w="5008" cap="flat">
              <a:noFill/>
              <a:prstDash val="solid"/>
              <a:miter/>
            </a:ln>
          </p:spPr>
          <p:txBody>
            <a:bodyPr rtlCol="0" anchor="ctr"/>
            <a:lstStyle/>
            <a:p>
              <a:endParaRPr lang="en-US"/>
            </a:p>
          </p:txBody>
        </p:sp>
      </p:grpSp>
      <p:grpSp>
        <p:nvGrpSpPr>
          <p:cNvPr id="203" name="person" descr="person">
            <a:extLst>
              <a:ext uri="{FF2B5EF4-FFF2-40B4-BE49-F238E27FC236}">
                <a16:creationId xmlns:a16="http://schemas.microsoft.com/office/drawing/2014/main" id="{70DBF3F1-ECB8-4B1B-A633-3090A8F41296}"/>
              </a:ext>
            </a:extLst>
          </p:cNvPr>
          <p:cNvGrpSpPr>
            <a:grpSpLocks noChangeAspect="1"/>
          </p:cNvGrpSpPr>
          <p:nvPr/>
        </p:nvGrpSpPr>
        <p:grpSpPr>
          <a:xfrm>
            <a:off x="964607" y="3442051"/>
            <a:ext cx="755603" cy="914400"/>
            <a:chOff x="5517875" y="3368919"/>
            <a:chExt cx="233375" cy="282423"/>
          </a:xfrm>
        </p:grpSpPr>
        <p:sp>
          <p:nvSpPr>
            <p:cNvPr id="204" name="Freeform: Shape 203">
              <a:extLst>
                <a:ext uri="{FF2B5EF4-FFF2-40B4-BE49-F238E27FC236}">
                  <a16:creationId xmlns:a16="http://schemas.microsoft.com/office/drawing/2014/main" id="{88D00B54-BB9A-4D35-8B4A-FC9C78234D1B}"/>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D54E91F0-2144-4804-87B8-E0F723F5B1D9}"/>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accent3"/>
            </a:solidFill>
            <a:ln w="5008" cap="flat">
              <a:noFill/>
              <a:prstDash val="solid"/>
              <a:miter/>
            </a:ln>
          </p:spPr>
          <p:txBody>
            <a:bodyPr rtlCol="0" anchor="ctr"/>
            <a:lstStyle/>
            <a:p>
              <a:endParaRPr lang="en-US"/>
            </a:p>
          </p:txBody>
        </p:sp>
      </p:grpSp>
      <p:grpSp>
        <p:nvGrpSpPr>
          <p:cNvPr id="206" name="person" descr="person">
            <a:extLst>
              <a:ext uri="{FF2B5EF4-FFF2-40B4-BE49-F238E27FC236}">
                <a16:creationId xmlns:a16="http://schemas.microsoft.com/office/drawing/2014/main" id="{744CF39B-302B-4D9C-8FF8-FAF8423F395A}"/>
              </a:ext>
            </a:extLst>
          </p:cNvPr>
          <p:cNvGrpSpPr>
            <a:grpSpLocks noChangeAspect="1"/>
          </p:cNvGrpSpPr>
          <p:nvPr/>
        </p:nvGrpSpPr>
        <p:grpSpPr>
          <a:xfrm>
            <a:off x="964610" y="5143149"/>
            <a:ext cx="755603" cy="914400"/>
            <a:chOff x="5517875" y="3368919"/>
            <a:chExt cx="233375" cy="282423"/>
          </a:xfrm>
        </p:grpSpPr>
        <p:sp>
          <p:nvSpPr>
            <p:cNvPr id="207" name="Freeform: Shape 206">
              <a:extLst>
                <a:ext uri="{FF2B5EF4-FFF2-40B4-BE49-F238E27FC236}">
                  <a16:creationId xmlns:a16="http://schemas.microsoft.com/office/drawing/2014/main" id="{39174692-386C-4BEB-8C56-D4BEC67BF888}"/>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C84BA503-5D25-463F-8C82-B4B74178BA6D}"/>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accent3"/>
            </a:solidFill>
            <a:ln w="5008" cap="flat">
              <a:noFill/>
              <a:prstDash val="solid"/>
              <a:miter/>
            </a:ln>
          </p:spPr>
          <p:txBody>
            <a:bodyPr rtlCol="0" anchor="ctr"/>
            <a:lstStyle/>
            <a:p>
              <a:endParaRPr lang="en-US"/>
            </a:p>
          </p:txBody>
        </p:sp>
      </p:grpSp>
      <p:grpSp>
        <p:nvGrpSpPr>
          <p:cNvPr id="221" name="Group 220" descr="Sad face">
            <a:extLst>
              <a:ext uri="{FF2B5EF4-FFF2-40B4-BE49-F238E27FC236}">
                <a16:creationId xmlns:a16="http://schemas.microsoft.com/office/drawing/2014/main" id="{06A8CAD7-DF2D-4D38-8E2A-9332C35C591D}"/>
              </a:ext>
            </a:extLst>
          </p:cNvPr>
          <p:cNvGrpSpPr/>
          <p:nvPr/>
        </p:nvGrpSpPr>
        <p:grpSpPr>
          <a:xfrm>
            <a:off x="9999204" y="1442200"/>
            <a:ext cx="1625985" cy="1625985"/>
            <a:chOff x="5268528" y="5141208"/>
            <a:chExt cx="950769" cy="950769"/>
          </a:xfrm>
        </p:grpSpPr>
        <p:sp>
          <p:nvSpPr>
            <p:cNvPr id="222" name="person4" descr="smile, person">
              <a:extLst>
                <a:ext uri="{FF2B5EF4-FFF2-40B4-BE49-F238E27FC236}">
                  <a16:creationId xmlns:a16="http://schemas.microsoft.com/office/drawing/2014/main" id="{FD87065C-C1A4-41C7-A2CC-0143433C9BA2}"/>
                </a:ext>
              </a:extLst>
            </p:cNvPr>
            <p:cNvSpPr/>
            <p:nvPr/>
          </p:nvSpPr>
          <p:spPr>
            <a:xfrm rot="10800000">
              <a:off x="5268528" y="5141208"/>
              <a:ext cx="950769" cy="950769"/>
            </a:xfrm>
            <a:custGeom>
              <a:avLst/>
              <a:gdLst>
                <a:gd name="connsiteX0" fmla="*/ 475383 w 950769"/>
                <a:gd name="connsiteY0" fmla="*/ 950770 h 950769"/>
                <a:gd name="connsiteX1" fmla="*/ 950770 w 950769"/>
                <a:gd name="connsiteY1" fmla="*/ 475387 h 950769"/>
                <a:gd name="connsiteX2" fmla="*/ 475383 w 950769"/>
                <a:gd name="connsiteY2" fmla="*/ 0 h 950769"/>
                <a:gd name="connsiteX3" fmla="*/ 0 w 950769"/>
                <a:gd name="connsiteY3" fmla="*/ 475387 h 950769"/>
                <a:gd name="connsiteX4" fmla="*/ 475383 w 950769"/>
                <a:gd name="connsiteY4" fmla="*/ 950770 h 95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769" h="950769">
                  <a:moveTo>
                    <a:pt x="475383" y="950770"/>
                  </a:moveTo>
                  <a:cubicBezTo>
                    <a:pt x="737932" y="950770"/>
                    <a:pt x="950770" y="737936"/>
                    <a:pt x="950770" y="475387"/>
                  </a:cubicBezTo>
                  <a:cubicBezTo>
                    <a:pt x="950770" y="212837"/>
                    <a:pt x="737932" y="0"/>
                    <a:pt x="475383" y="0"/>
                  </a:cubicBezTo>
                  <a:cubicBezTo>
                    <a:pt x="212837" y="0"/>
                    <a:pt x="0" y="212837"/>
                    <a:pt x="0" y="475387"/>
                  </a:cubicBezTo>
                  <a:cubicBezTo>
                    <a:pt x="0" y="737936"/>
                    <a:pt x="212837" y="950770"/>
                    <a:pt x="475383" y="950770"/>
                  </a:cubicBezTo>
                  <a:close/>
                </a:path>
              </a:pathLst>
            </a:custGeom>
            <a:solidFill>
              <a:srgbClr val="50E6FF"/>
            </a:solidFill>
            <a:ln w="37322" cap="flat">
              <a:noFill/>
              <a:prstDash val="solid"/>
              <a:miter/>
            </a:ln>
          </p:spPr>
          <p:txBody>
            <a:bodyPr rtlCol="0" anchor="ctr"/>
            <a:lstStyle/>
            <a:p>
              <a:endParaRPr lang="en-US"/>
            </a:p>
          </p:txBody>
        </p:sp>
        <p:sp>
          <p:nvSpPr>
            <p:cNvPr id="223" name="person4" descr="smile, person">
              <a:extLst>
                <a:ext uri="{FF2B5EF4-FFF2-40B4-BE49-F238E27FC236}">
                  <a16:creationId xmlns:a16="http://schemas.microsoft.com/office/drawing/2014/main" id="{193692CB-B643-4607-9133-BC5F7E186177}"/>
                </a:ext>
              </a:extLst>
            </p:cNvPr>
            <p:cNvSpPr/>
            <p:nvPr/>
          </p:nvSpPr>
          <p:spPr>
            <a:xfrm flipV="1">
              <a:off x="5865209" y="5525981"/>
              <a:ext cx="209808" cy="113758"/>
            </a:xfrm>
            <a:custGeom>
              <a:avLst/>
              <a:gdLst>
                <a:gd name="connsiteX0" fmla="*/ 104904 w 209808"/>
                <a:gd name="connsiteY0" fmla="*/ 0 h 145227"/>
                <a:gd name="connsiteX1" fmla="*/ 0 w 209808"/>
                <a:gd name="connsiteY1" fmla="*/ 104904 h 145227"/>
                <a:gd name="connsiteX2" fmla="*/ 40323 w 209808"/>
                <a:gd name="connsiteY2" fmla="*/ 145227 h 145227"/>
                <a:gd name="connsiteX3" fmla="*/ 80646 w 209808"/>
                <a:gd name="connsiteY3" fmla="*/ 104904 h 145227"/>
                <a:gd name="connsiteX4" fmla="*/ 104904 w 209808"/>
                <a:gd name="connsiteY4" fmla="*/ 80646 h 145227"/>
                <a:gd name="connsiteX5" fmla="*/ 129163 w 209808"/>
                <a:gd name="connsiteY5" fmla="*/ 104904 h 145227"/>
                <a:gd name="connsiteX6" fmla="*/ 169486 w 209808"/>
                <a:gd name="connsiteY6" fmla="*/ 145227 h 145227"/>
                <a:gd name="connsiteX7" fmla="*/ 209809 w 209808"/>
                <a:gd name="connsiteY7" fmla="*/ 104904 h 145227"/>
                <a:gd name="connsiteX8" fmla="*/ 104904 w 209808"/>
                <a:gd name="connsiteY8" fmla="*/ 0 h 14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808" h="145227">
                  <a:moveTo>
                    <a:pt x="104904" y="0"/>
                  </a:moveTo>
                  <a:cubicBezTo>
                    <a:pt x="46938" y="0"/>
                    <a:pt x="0" y="46938"/>
                    <a:pt x="0" y="104904"/>
                  </a:cubicBezTo>
                  <a:cubicBezTo>
                    <a:pt x="0" y="127273"/>
                    <a:pt x="17954" y="145227"/>
                    <a:pt x="40323" y="145227"/>
                  </a:cubicBezTo>
                  <a:cubicBezTo>
                    <a:pt x="62691" y="145227"/>
                    <a:pt x="80646" y="127273"/>
                    <a:pt x="80646" y="104904"/>
                  </a:cubicBezTo>
                  <a:cubicBezTo>
                    <a:pt x="80646" y="91356"/>
                    <a:pt x="91674" y="80646"/>
                    <a:pt x="104904" y="80646"/>
                  </a:cubicBezTo>
                  <a:cubicBezTo>
                    <a:pt x="118134" y="80646"/>
                    <a:pt x="129163" y="91674"/>
                    <a:pt x="129163" y="104904"/>
                  </a:cubicBezTo>
                  <a:cubicBezTo>
                    <a:pt x="129163" y="127273"/>
                    <a:pt x="147118" y="145227"/>
                    <a:pt x="169486" y="145227"/>
                  </a:cubicBezTo>
                  <a:cubicBezTo>
                    <a:pt x="191854" y="145227"/>
                    <a:pt x="209809" y="127273"/>
                    <a:pt x="209809" y="104904"/>
                  </a:cubicBezTo>
                  <a:cubicBezTo>
                    <a:pt x="209494" y="47252"/>
                    <a:pt x="162556" y="0"/>
                    <a:pt x="104904" y="0"/>
                  </a:cubicBezTo>
                  <a:close/>
                </a:path>
              </a:pathLst>
            </a:custGeom>
            <a:solidFill>
              <a:srgbClr val="0078D4"/>
            </a:solidFill>
            <a:ln w="37322" cap="flat">
              <a:noFill/>
              <a:prstDash val="solid"/>
              <a:miter/>
            </a:ln>
          </p:spPr>
          <p:txBody>
            <a:bodyPr rtlCol="0" anchor="ctr"/>
            <a:lstStyle/>
            <a:p>
              <a:endParaRPr lang="en-US"/>
            </a:p>
          </p:txBody>
        </p:sp>
        <p:sp>
          <p:nvSpPr>
            <p:cNvPr id="224" name="person4" descr="smile, person">
              <a:extLst>
                <a:ext uri="{FF2B5EF4-FFF2-40B4-BE49-F238E27FC236}">
                  <a16:creationId xmlns:a16="http://schemas.microsoft.com/office/drawing/2014/main" id="{AAF5D277-BF56-463A-A3A2-7AD6A820668D}"/>
                </a:ext>
              </a:extLst>
            </p:cNvPr>
            <p:cNvSpPr/>
            <p:nvPr/>
          </p:nvSpPr>
          <p:spPr>
            <a:xfrm flipV="1">
              <a:off x="5399904" y="5525981"/>
              <a:ext cx="209808" cy="113758"/>
            </a:xfrm>
            <a:custGeom>
              <a:avLst/>
              <a:gdLst>
                <a:gd name="connsiteX0" fmla="*/ 104904 w 209808"/>
                <a:gd name="connsiteY0" fmla="*/ 0 h 145227"/>
                <a:gd name="connsiteX1" fmla="*/ 0 w 209808"/>
                <a:gd name="connsiteY1" fmla="*/ 104904 h 145227"/>
                <a:gd name="connsiteX2" fmla="*/ 40323 w 209808"/>
                <a:gd name="connsiteY2" fmla="*/ 145227 h 145227"/>
                <a:gd name="connsiteX3" fmla="*/ 80646 w 209808"/>
                <a:gd name="connsiteY3" fmla="*/ 104904 h 145227"/>
                <a:gd name="connsiteX4" fmla="*/ 104904 w 209808"/>
                <a:gd name="connsiteY4" fmla="*/ 80646 h 145227"/>
                <a:gd name="connsiteX5" fmla="*/ 129163 w 209808"/>
                <a:gd name="connsiteY5" fmla="*/ 104904 h 145227"/>
                <a:gd name="connsiteX6" fmla="*/ 169486 w 209808"/>
                <a:gd name="connsiteY6" fmla="*/ 145227 h 145227"/>
                <a:gd name="connsiteX7" fmla="*/ 209809 w 209808"/>
                <a:gd name="connsiteY7" fmla="*/ 104904 h 145227"/>
                <a:gd name="connsiteX8" fmla="*/ 104904 w 209808"/>
                <a:gd name="connsiteY8" fmla="*/ 0 h 14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808" h="145227">
                  <a:moveTo>
                    <a:pt x="104904" y="0"/>
                  </a:moveTo>
                  <a:cubicBezTo>
                    <a:pt x="46938" y="0"/>
                    <a:pt x="0" y="46938"/>
                    <a:pt x="0" y="104904"/>
                  </a:cubicBezTo>
                  <a:cubicBezTo>
                    <a:pt x="0" y="127273"/>
                    <a:pt x="17955" y="145227"/>
                    <a:pt x="40323" y="145227"/>
                  </a:cubicBezTo>
                  <a:cubicBezTo>
                    <a:pt x="62691" y="145227"/>
                    <a:pt x="80646" y="127273"/>
                    <a:pt x="80646" y="104904"/>
                  </a:cubicBezTo>
                  <a:cubicBezTo>
                    <a:pt x="80646" y="91356"/>
                    <a:pt x="91674" y="80646"/>
                    <a:pt x="104904" y="80646"/>
                  </a:cubicBezTo>
                  <a:cubicBezTo>
                    <a:pt x="118134" y="80646"/>
                    <a:pt x="129163" y="91674"/>
                    <a:pt x="129163" y="104904"/>
                  </a:cubicBezTo>
                  <a:cubicBezTo>
                    <a:pt x="129163" y="127273"/>
                    <a:pt x="147118" y="145227"/>
                    <a:pt x="169486" y="145227"/>
                  </a:cubicBezTo>
                  <a:cubicBezTo>
                    <a:pt x="191854" y="145227"/>
                    <a:pt x="209809" y="127273"/>
                    <a:pt x="209809" y="104904"/>
                  </a:cubicBezTo>
                  <a:cubicBezTo>
                    <a:pt x="209809" y="47252"/>
                    <a:pt x="162871" y="0"/>
                    <a:pt x="104904" y="0"/>
                  </a:cubicBezTo>
                  <a:close/>
                </a:path>
              </a:pathLst>
            </a:custGeom>
            <a:solidFill>
              <a:srgbClr val="0078D4"/>
            </a:solidFill>
            <a:ln w="37322" cap="flat">
              <a:noFill/>
              <a:prstDash val="solid"/>
              <a:miter/>
            </a:ln>
          </p:spPr>
          <p:txBody>
            <a:bodyPr rtlCol="0" anchor="ctr"/>
            <a:lstStyle/>
            <a:p>
              <a:endParaRPr lang="en-US"/>
            </a:p>
          </p:txBody>
        </p:sp>
        <p:sp>
          <p:nvSpPr>
            <p:cNvPr id="225" name="person4" descr="smile, person">
              <a:extLst>
                <a:ext uri="{FF2B5EF4-FFF2-40B4-BE49-F238E27FC236}">
                  <a16:creationId xmlns:a16="http://schemas.microsoft.com/office/drawing/2014/main" id="{A0DB8CEE-B762-4DB9-A4B0-BFE3D5A1BEC1}"/>
                </a:ext>
              </a:extLst>
            </p:cNvPr>
            <p:cNvSpPr/>
            <p:nvPr/>
          </p:nvSpPr>
          <p:spPr>
            <a:xfrm rot="10800000">
              <a:off x="5494719" y="5700563"/>
              <a:ext cx="494617" cy="166496"/>
            </a:xfrm>
            <a:custGeom>
              <a:avLst/>
              <a:gdLst>
                <a:gd name="connsiteX0" fmla="*/ 483889 w 494617"/>
                <a:gd name="connsiteY0" fmla="*/ 16856 h 166496"/>
                <a:gd name="connsiteX1" fmla="*/ 426869 w 494617"/>
                <a:gd name="connsiteY1" fmla="*/ 15279 h 166496"/>
                <a:gd name="connsiteX2" fmla="*/ 249821 w 494617"/>
                <a:gd name="connsiteY2" fmla="*/ 85533 h 166496"/>
                <a:gd name="connsiteX3" fmla="*/ 68677 w 494617"/>
                <a:gd name="connsiteY3" fmla="*/ 11498 h 166496"/>
                <a:gd name="connsiteX4" fmla="*/ 11654 w 494617"/>
                <a:gd name="connsiteY4" fmla="*/ 12131 h 166496"/>
                <a:gd name="connsiteX5" fmla="*/ 0 w 494617"/>
                <a:gd name="connsiteY5" fmla="*/ 40796 h 166496"/>
                <a:gd name="connsiteX6" fmla="*/ 11968 w 494617"/>
                <a:gd name="connsiteY6" fmla="*/ 69151 h 166496"/>
                <a:gd name="connsiteX7" fmla="*/ 249506 w 494617"/>
                <a:gd name="connsiteY7" fmla="*/ 166497 h 166496"/>
                <a:gd name="connsiteX8" fmla="*/ 481998 w 494617"/>
                <a:gd name="connsiteY8" fmla="*/ 74189 h 166496"/>
                <a:gd name="connsiteX9" fmla="*/ 494599 w 494617"/>
                <a:gd name="connsiteY9" fmla="*/ 46153 h 166496"/>
                <a:gd name="connsiteX10" fmla="*/ 483889 w 494617"/>
                <a:gd name="connsiteY10" fmla="*/ 16856 h 16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4617" h="166496">
                  <a:moveTo>
                    <a:pt x="483889" y="16856"/>
                  </a:moveTo>
                  <a:cubicBezTo>
                    <a:pt x="468768" y="788"/>
                    <a:pt x="443251" y="-156"/>
                    <a:pt x="426869" y="15279"/>
                  </a:cubicBezTo>
                  <a:cubicBezTo>
                    <a:pt x="378670" y="60645"/>
                    <a:pt x="315979" y="85533"/>
                    <a:pt x="249821" y="85533"/>
                  </a:cubicBezTo>
                  <a:cubicBezTo>
                    <a:pt x="181773" y="85533"/>
                    <a:pt x="117506" y="59069"/>
                    <a:pt x="68677" y="11498"/>
                  </a:cubicBezTo>
                  <a:cubicBezTo>
                    <a:pt x="52924" y="-3937"/>
                    <a:pt x="27407" y="-3937"/>
                    <a:pt x="11654" y="12131"/>
                  </a:cubicBezTo>
                  <a:cubicBezTo>
                    <a:pt x="4096" y="19689"/>
                    <a:pt x="0" y="30086"/>
                    <a:pt x="0" y="40796"/>
                  </a:cubicBezTo>
                  <a:cubicBezTo>
                    <a:pt x="0" y="51507"/>
                    <a:pt x="4410" y="61588"/>
                    <a:pt x="11968" y="69151"/>
                  </a:cubicBezTo>
                  <a:cubicBezTo>
                    <a:pt x="75607" y="131842"/>
                    <a:pt x="160037" y="166497"/>
                    <a:pt x="249506" y="166497"/>
                  </a:cubicBezTo>
                  <a:cubicBezTo>
                    <a:pt x="336138" y="166497"/>
                    <a:pt x="418678" y="133732"/>
                    <a:pt x="481998" y="74189"/>
                  </a:cubicBezTo>
                  <a:cubicBezTo>
                    <a:pt x="489875" y="66945"/>
                    <a:pt x="494285" y="56864"/>
                    <a:pt x="494599" y="46153"/>
                  </a:cubicBezTo>
                  <a:cubicBezTo>
                    <a:pt x="494917" y="35443"/>
                    <a:pt x="491136" y="24732"/>
                    <a:pt x="483889" y="16856"/>
                  </a:cubicBezTo>
                  <a:close/>
                </a:path>
              </a:pathLst>
            </a:custGeom>
            <a:solidFill>
              <a:srgbClr val="0078D4"/>
            </a:solidFill>
            <a:ln w="37322" cap="flat">
              <a:noFill/>
              <a:prstDash val="solid"/>
              <a:miter/>
            </a:ln>
          </p:spPr>
          <p:txBody>
            <a:bodyPr rtlCol="0" anchor="ctr"/>
            <a:lstStyle/>
            <a:p>
              <a:endParaRPr lang="en-US"/>
            </a:p>
          </p:txBody>
        </p:sp>
      </p:grpSp>
    </p:spTree>
    <p:extLst>
      <p:ext uri="{BB962C8B-B14F-4D97-AF65-F5344CB8AC3E}">
        <p14:creationId xmlns:p14="http://schemas.microsoft.com/office/powerpoint/2010/main" val="55272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fade">
                                      <p:cBhvr>
                                        <p:cTn id="7" dur="500"/>
                                        <p:tgtEl>
                                          <p:spTgt spid="228"/>
                                        </p:tgtEl>
                                      </p:cBhvr>
                                    </p:animEffect>
                                  </p:childTnLst>
                                </p:cTn>
                              </p:par>
                              <p:par>
                                <p:cTn id="8" presetID="10" presetClass="entr" presetSubtype="0" fill="hold" nodeType="withEffect">
                                  <p:stCondLst>
                                    <p:cond delay="250"/>
                                  </p:stCondLst>
                                  <p:childTnLst>
                                    <p:set>
                                      <p:cBhvr>
                                        <p:cTn id="9" dur="1" fill="hold">
                                          <p:stCondLst>
                                            <p:cond delay="0"/>
                                          </p:stCondLst>
                                        </p:cTn>
                                        <p:tgtEl>
                                          <p:spTgt spid="200"/>
                                        </p:tgtEl>
                                        <p:attrNameLst>
                                          <p:attrName>style.visibility</p:attrName>
                                        </p:attrNameLst>
                                      </p:cBhvr>
                                      <p:to>
                                        <p:strVal val="visible"/>
                                      </p:to>
                                    </p:set>
                                    <p:animEffect transition="in" filter="fade">
                                      <p:cBhvr>
                                        <p:cTn id="10" dur="500"/>
                                        <p:tgtEl>
                                          <p:spTgt spid="200"/>
                                        </p:tgtEl>
                                      </p:cBhvr>
                                    </p:animEffect>
                                  </p:childTnLst>
                                </p:cTn>
                              </p:par>
                              <p:par>
                                <p:cTn id="11" presetID="10" presetClass="entr" presetSubtype="0" fill="hold" nodeType="withEffect">
                                  <p:stCondLst>
                                    <p:cond delay="500"/>
                                  </p:stCondLst>
                                  <p:childTnLst>
                                    <p:set>
                                      <p:cBhvr>
                                        <p:cTn id="12" dur="1" fill="hold">
                                          <p:stCondLst>
                                            <p:cond delay="0"/>
                                          </p:stCondLst>
                                        </p:cTn>
                                        <p:tgtEl>
                                          <p:spTgt spid="163"/>
                                        </p:tgtEl>
                                        <p:attrNameLst>
                                          <p:attrName>style.visibility</p:attrName>
                                        </p:attrNameLst>
                                      </p:cBhvr>
                                      <p:to>
                                        <p:strVal val="visible"/>
                                      </p:to>
                                    </p:set>
                                    <p:animEffect transition="in" filter="fade">
                                      <p:cBhvr>
                                        <p:cTn id="13" dur="500"/>
                                        <p:tgtEl>
                                          <p:spTgt spid="163"/>
                                        </p:tgtEl>
                                      </p:cBhvr>
                                    </p:animEffect>
                                  </p:childTnLst>
                                </p:cTn>
                              </p:par>
                              <p:par>
                                <p:cTn id="14" presetID="10" presetClass="entr" presetSubtype="0" fill="hold" nodeType="withEffect">
                                  <p:stCondLst>
                                    <p:cond delay="75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nodeType="withEffect">
                                  <p:stCondLst>
                                    <p:cond delay="10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00"/>
                                        </p:tgtEl>
                                      </p:cBhvr>
                                    </p:animEffect>
                                    <p:set>
                                      <p:cBhvr>
                                        <p:cTn id="24" dur="1" fill="hold">
                                          <p:stCondLst>
                                            <p:cond delay="499"/>
                                          </p:stCondLst>
                                        </p:cTn>
                                        <p:tgtEl>
                                          <p:spTgt spid="20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63"/>
                                        </p:tgtEl>
                                      </p:cBhvr>
                                    </p:animEffect>
                                    <p:set>
                                      <p:cBhvr>
                                        <p:cTn id="27" dur="1" fill="hold">
                                          <p:stCondLst>
                                            <p:cond delay="499"/>
                                          </p:stCondLst>
                                        </p:cTn>
                                        <p:tgtEl>
                                          <p:spTgt spid="16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28"/>
                                        </p:tgtEl>
                                      </p:cBhvr>
                                    </p:animEffect>
                                    <p:set>
                                      <p:cBhvr>
                                        <p:cTn id="30" dur="1" fill="hold">
                                          <p:stCondLst>
                                            <p:cond delay="499"/>
                                          </p:stCondLst>
                                        </p:cTn>
                                        <p:tgtEl>
                                          <p:spTgt spid="22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51"/>
                                        </p:tgtEl>
                                      </p:cBhvr>
                                    </p:animEffect>
                                    <p:set>
                                      <p:cBhvr>
                                        <p:cTn id="33" dur="1" fill="hold">
                                          <p:stCondLst>
                                            <p:cond delay="499"/>
                                          </p:stCondLst>
                                        </p:cTn>
                                        <p:tgtEl>
                                          <p:spTgt spid="5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9"/>
                                        </p:tgtEl>
                                        <p:attrNameLst>
                                          <p:attrName>style.visibility</p:attrName>
                                        </p:attrNameLst>
                                      </p:cBhvr>
                                      <p:to>
                                        <p:strVal val="visible"/>
                                      </p:to>
                                    </p:set>
                                    <p:animEffect transition="in" filter="fade">
                                      <p:cBhvr>
                                        <p:cTn id="38" dur="500"/>
                                        <p:tgtEl>
                                          <p:spTgt spid="229"/>
                                        </p:tgtEl>
                                      </p:cBhvr>
                                    </p:animEffect>
                                  </p:childTnLst>
                                </p:cTn>
                              </p:par>
                              <p:par>
                                <p:cTn id="39" presetID="10" presetClass="entr" presetSubtype="0" fill="hold" nodeType="withEffect">
                                  <p:stCondLst>
                                    <p:cond delay="250"/>
                                  </p:stCondLst>
                                  <p:childTnLst>
                                    <p:set>
                                      <p:cBhvr>
                                        <p:cTn id="40" dur="1" fill="hold">
                                          <p:stCondLst>
                                            <p:cond delay="0"/>
                                          </p:stCondLst>
                                        </p:cTn>
                                        <p:tgtEl>
                                          <p:spTgt spid="203"/>
                                        </p:tgtEl>
                                        <p:attrNameLst>
                                          <p:attrName>style.visibility</p:attrName>
                                        </p:attrNameLst>
                                      </p:cBhvr>
                                      <p:to>
                                        <p:strVal val="visible"/>
                                      </p:to>
                                    </p:set>
                                    <p:animEffect transition="in" filter="fade">
                                      <p:cBhvr>
                                        <p:cTn id="41" dur="500"/>
                                        <p:tgtEl>
                                          <p:spTgt spid="203"/>
                                        </p:tgtEl>
                                      </p:cBhvr>
                                    </p:animEffect>
                                  </p:childTnLst>
                                </p:cTn>
                              </p:par>
                              <p:par>
                                <p:cTn id="42" presetID="10" presetClass="entr" presetSubtype="0" fill="hold" nodeType="withEffect">
                                  <p:stCondLst>
                                    <p:cond delay="500"/>
                                  </p:stCondLst>
                                  <p:childTnLst>
                                    <p:set>
                                      <p:cBhvr>
                                        <p:cTn id="43" dur="1" fill="hold">
                                          <p:stCondLst>
                                            <p:cond delay="0"/>
                                          </p:stCondLst>
                                        </p:cTn>
                                        <p:tgtEl>
                                          <p:spTgt spid="108"/>
                                        </p:tgtEl>
                                        <p:attrNameLst>
                                          <p:attrName>style.visibility</p:attrName>
                                        </p:attrNameLst>
                                      </p:cBhvr>
                                      <p:to>
                                        <p:strVal val="visible"/>
                                      </p:to>
                                    </p:set>
                                    <p:animEffect transition="in" filter="fade">
                                      <p:cBhvr>
                                        <p:cTn id="44" dur="500"/>
                                        <p:tgtEl>
                                          <p:spTgt spid="108"/>
                                        </p:tgtEl>
                                      </p:cBhvr>
                                    </p:animEffect>
                                  </p:childTnLst>
                                </p:cTn>
                              </p:par>
                              <p:par>
                                <p:cTn id="45" presetID="10" presetClass="entr" presetSubtype="0" fill="hold" nodeType="withEffect">
                                  <p:stCondLst>
                                    <p:cond delay="75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nodeType="withEffect">
                                  <p:stCondLst>
                                    <p:cond delay="1000"/>
                                  </p:stCondLst>
                                  <p:childTnLst>
                                    <p:set>
                                      <p:cBhvr>
                                        <p:cTn id="49" dur="1" fill="hold">
                                          <p:stCondLst>
                                            <p:cond delay="0"/>
                                          </p:stCondLst>
                                        </p:cTn>
                                        <p:tgtEl>
                                          <p:spTgt spid="70"/>
                                        </p:tgtEl>
                                        <p:attrNameLst>
                                          <p:attrName>style.visibility</p:attrName>
                                        </p:attrNameLst>
                                      </p:cBhvr>
                                      <p:to>
                                        <p:strVal val="visible"/>
                                      </p:to>
                                    </p:set>
                                    <p:animEffect transition="in" filter="fade">
                                      <p:cBhvr>
                                        <p:cTn id="50" dur="500"/>
                                        <p:tgtEl>
                                          <p:spTgt spid="70"/>
                                        </p:tgtEl>
                                      </p:cBhvr>
                                    </p:animEffect>
                                  </p:childTnLst>
                                </p:cTn>
                              </p:par>
                              <p:par>
                                <p:cTn id="51" presetID="10" presetClass="entr" presetSubtype="0" fill="hold" nodeType="withEffect">
                                  <p:stCondLst>
                                    <p:cond delay="1250"/>
                                  </p:stCondLst>
                                  <p:childTnLst>
                                    <p:set>
                                      <p:cBhvr>
                                        <p:cTn id="52" dur="1" fill="hold">
                                          <p:stCondLst>
                                            <p:cond delay="0"/>
                                          </p:stCondLst>
                                        </p:cTn>
                                        <p:tgtEl>
                                          <p:spTgt spid="199"/>
                                        </p:tgtEl>
                                        <p:attrNameLst>
                                          <p:attrName>style.visibility</p:attrName>
                                        </p:attrNameLst>
                                      </p:cBhvr>
                                      <p:to>
                                        <p:strVal val="visible"/>
                                      </p:to>
                                    </p:set>
                                    <p:animEffect transition="in" filter="fade">
                                      <p:cBhvr>
                                        <p:cTn id="53" dur="500"/>
                                        <p:tgtEl>
                                          <p:spTgt spid="19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30"/>
                                        </p:tgtEl>
                                        <p:attrNameLst>
                                          <p:attrName>style.visibility</p:attrName>
                                        </p:attrNameLst>
                                      </p:cBhvr>
                                      <p:to>
                                        <p:strVal val="visible"/>
                                      </p:to>
                                    </p:set>
                                    <p:animEffect transition="in" filter="fade">
                                      <p:cBhvr>
                                        <p:cTn id="58" dur="500"/>
                                        <p:tgtEl>
                                          <p:spTgt spid="230"/>
                                        </p:tgtEl>
                                      </p:cBhvr>
                                    </p:animEffect>
                                  </p:childTnLst>
                                </p:cTn>
                              </p:par>
                              <p:par>
                                <p:cTn id="59" presetID="10" presetClass="entr" presetSubtype="0" fill="hold" nodeType="withEffect">
                                  <p:stCondLst>
                                    <p:cond delay="250"/>
                                  </p:stCondLst>
                                  <p:childTnLst>
                                    <p:set>
                                      <p:cBhvr>
                                        <p:cTn id="60" dur="1" fill="hold">
                                          <p:stCondLst>
                                            <p:cond delay="0"/>
                                          </p:stCondLst>
                                        </p:cTn>
                                        <p:tgtEl>
                                          <p:spTgt spid="206"/>
                                        </p:tgtEl>
                                        <p:attrNameLst>
                                          <p:attrName>style.visibility</p:attrName>
                                        </p:attrNameLst>
                                      </p:cBhvr>
                                      <p:to>
                                        <p:strVal val="visible"/>
                                      </p:to>
                                    </p:set>
                                    <p:animEffect transition="in" filter="fade">
                                      <p:cBhvr>
                                        <p:cTn id="61" dur="500"/>
                                        <p:tgtEl>
                                          <p:spTgt spid="206"/>
                                        </p:tgtEl>
                                      </p:cBhvr>
                                    </p:animEffect>
                                  </p:childTnLst>
                                </p:cTn>
                              </p:par>
                              <p:par>
                                <p:cTn id="62" presetID="10" presetClass="entr" presetSubtype="0" fill="hold" nodeType="withEffect">
                                  <p:stCondLst>
                                    <p:cond delay="500"/>
                                  </p:stCondLst>
                                  <p:childTnLst>
                                    <p:set>
                                      <p:cBhvr>
                                        <p:cTn id="63" dur="1" fill="hold">
                                          <p:stCondLst>
                                            <p:cond delay="0"/>
                                          </p:stCondLst>
                                        </p:cTn>
                                        <p:tgtEl>
                                          <p:spTgt spid="175"/>
                                        </p:tgtEl>
                                        <p:attrNameLst>
                                          <p:attrName>style.visibility</p:attrName>
                                        </p:attrNameLst>
                                      </p:cBhvr>
                                      <p:to>
                                        <p:strVal val="visible"/>
                                      </p:to>
                                    </p:set>
                                    <p:animEffect transition="in" filter="fade">
                                      <p:cBhvr>
                                        <p:cTn id="64" dur="500"/>
                                        <p:tgtEl>
                                          <p:spTgt spid="175"/>
                                        </p:tgtEl>
                                      </p:cBhvr>
                                    </p:animEffect>
                                  </p:childTnLst>
                                </p:cTn>
                              </p:par>
                              <p:par>
                                <p:cTn id="65" presetID="10" presetClass="entr" presetSubtype="0" fill="hold" nodeType="withEffect">
                                  <p:stCondLst>
                                    <p:cond delay="75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10" presetClass="entr" presetSubtype="0" fill="hold" nodeType="withEffect">
                                  <p:stCondLst>
                                    <p:cond delay="75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nodeType="withEffect">
                                  <p:stCondLst>
                                    <p:cond delay="750"/>
                                  </p:stCondLst>
                                  <p:childTnLst>
                                    <p:set>
                                      <p:cBhvr>
                                        <p:cTn id="72" dur="1" fill="hold">
                                          <p:stCondLst>
                                            <p:cond delay="0"/>
                                          </p:stCondLst>
                                        </p:cTn>
                                        <p:tgtEl>
                                          <p:spTgt spid="154"/>
                                        </p:tgtEl>
                                        <p:attrNameLst>
                                          <p:attrName>style.visibility</p:attrName>
                                        </p:attrNameLst>
                                      </p:cBhvr>
                                      <p:to>
                                        <p:strVal val="visible"/>
                                      </p:to>
                                    </p:set>
                                    <p:animEffect transition="in" filter="fade">
                                      <p:cBhvr>
                                        <p:cTn id="73" dur="500"/>
                                        <p:tgtEl>
                                          <p:spTgt spid="154"/>
                                        </p:tgtEl>
                                      </p:cBhvr>
                                    </p:animEffect>
                                  </p:childTnLst>
                                </p:cTn>
                              </p:par>
                              <p:par>
                                <p:cTn id="74" presetID="10" presetClass="entr" presetSubtype="0" fill="hold" nodeType="withEffect">
                                  <p:stCondLst>
                                    <p:cond delay="750"/>
                                  </p:stCondLst>
                                  <p:childTnLst>
                                    <p:set>
                                      <p:cBhvr>
                                        <p:cTn id="75" dur="1" fill="hold">
                                          <p:stCondLst>
                                            <p:cond delay="0"/>
                                          </p:stCondLst>
                                        </p:cTn>
                                        <p:tgtEl>
                                          <p:spTgt spid="155"/>
                                        </p:tgtEl>
                                        <p:attrNameLst>
                                          <p:attrName>style.visibility</p:attrName>
                                        </p:attrNameLst>
                                      </p:cBhvr>
                                      <p:to>
                                        <p:strVal val="visible"/>
                                      </p:to>
                                    </p:set>
                                    <p:animEffect transition="in" filter="fade">
                                      <p:cBhvr>
                                        <p:cTn id="76" dur="500"/>
                                        <p:tgtEl>
                                          <p:spTgt spid="155"/>
                                        </p:tgtEl>
                                      </p:cBhvr>
                                    </p:animEffect>
                                  </p:childTnLst>
                                </p:cTn>
                              </p:par>
                              <p:par>
                                <p:cTn id="77" presetID="10" presetClass="entr" presetSubtype="0" fill="hold" nodeType="withEffect">
                                  <p:stCondLst>
                                    <p:cond delay="1000"/>
                                  </p:stCondLst>
                                  <p:childTnLst>
                                    <p:set>
                                      <p:cBhvr>
                                        <p:cTn id="78" dur="1" fill="hold">
                                          <p:stCondLst>
                                            <p:cond delay="0"/>
                                          </p:stCondLst>
                                        </p:cTn>
                                        <p:tgtEl>
                                          <p:spTgt spid="109"/>
                                        </p:tgtEl>
                                        <p:attrNameLst>
                                          <p:attrName>style.visibility</p:attrName>
                                        </p:attrNameLst>
                                      </p:cBhvr>
                                      <p:to>
                                        <p:strVal val="visible"/>
                                      </p:to>
                                    </p:set>
                                    <p:animEffect transition="in" filter="fade">
                                      <p:cBhvr>
                                        <p:cTn id="79" dur="500"/>
                                        <p:tgtEl>
                                          <p:spTgt spid="109"/>
                                        </p:tgtEl>
                                      </p:cBhvr>
                                    </p:animEffect>
                                  </p:childTnLst>
                                </p:cTn>
                              </p:par>
                              <p:par>
                                <p:cTn id="80" presetID="10" presetClass="entr" presetSubtype="0" fill="hold" nodeType="withEffect">
                                  <p:stCondLst>
                                    <p:cond delay="1250"/>
                                  </p:stCondLst>
                                  <p:childTnLst>
                                    <p:set>
                                      <p:cBhvr>
                                        <p:cTn id="81" dur="1" fill="hold">
                                          <p:stCondLst>
                                            <p:cond delay="0"/>
                                          </p:stCondLst>
                                        </p:cTn>
                                        <p:tgtEl>
                                          <p:spTgt spid="187"/>
                                        </p:tgtEl>
                                        <p:attrNameLst>
                                          <p:attrName>style.visibility</p:attrName>
                                        </p:attrNameLst>
                                      </p:cBhvr>
                                      <p:to>
                                        <p:strVal val="visible"/>
                                      </p:to>
                                    </p:set>
                                    <p:animEffect transition="in" filter="fade">
                                      <p:cBhvr>
                                        <p:cTn id="82" dur="500"/>
                                        <p:tgtEl>
                                          <p:spTgt spid="187"/>
                                        </p:tgtEl>
                                      </p:cBhvr>
                                    </p:animEffect>
                                  </p:childTnLst>
                                </p:cTn>
                              </p:par>
                              <p:par>
                                <p:cTn id="83" presetID="10" presetClass="entr" presetSubtype="0" fill="hold" nodeType="withEffect">
                                  <p:stCondLst>
                                    <p:cond delay="1500"/>
                                  </p:stCondLst>
                                  <p:childTnLst>
                                    <p:set>
                                      <p:cBhvr>
                                        <p:cTn id="84" dur="1" fill="hold">
                                          <p:stCondLst>
                                            <p:cond delay="0"/>
                                          </p:stCondLst>
                                        </p:cTn>
                                        <p:tgtEl>
                                          <p:spTgt spid="89"/>
                                        </p:tgtEl>
                                        <p:attrNameLst>
                                          <p:attrName>style.visibility</p:attrName>
                                        </p:attrNameLst>
                                      </p:cBhvr>
                                      <p:to>
                                        <p:strVal val="visible"/>
                                      </p:to>
                                    </p:set>
                                    <p:animEffect transition="in" filter="fade">
                                      <p:cBhvr>
                                        <p:cTn id="85" dur="500"/>
                                        <p:tgtEl>
                                          <p:spTgt spid="89"/>
                                        </p:tgtEl>
                                      </p:cBhvr>
                                    </p:animEffect>
                                  </p:childTnLst>
                                </p:cTn>
                              </p:par>
                              <p:par>
                                <p:cTn id="86" presetID="10" presetClass="entr" presetSubtype="0" fill="hold" nodeType="withEffect">
                                  <p:stCondLst>
                                    <p:cond delay="1750"/>
                                  </p:stCondLst>
                                  <p:childTnLst>
                                    <p:set>
                                      <p:cBhvr>
                                        <p:cTn id="87" dur="1" fill="hold">
                                          <p:stCondLst>
                                            <p:cond delay="0"/>
                                          </p:stCondLst>
                                        </p:cTn>
                                        <p:tgtEl>
                                          <p:spTgt spid="221"/>
                                        </p:tgtEl>
                                        <p:attrNameLst>
                                          <p:attrName>style.visibility</p:attrName>
                                        </p:attrNameLst>
                                      </p:cBhvr>
                                      <p:to>
                                        <p:strVal val="visible"/>
                                      </p:to>
                                    </p:set>
                                    <p:animEffect transition="in" filter="fade">
                                      <p:cBhvr>
                                        <p:cTn id="88"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animBg="1"/>
      <p:bldP spid="228" grpId="1" animBg="1"/>
      <p:bldP spid="229" grpId="0" animBg="1"/>
      <p:bldP spid="230"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E869459-8C3B-4F6F-8130-4722765236F5}"/>
              </a:ext>
            </a:extLst>
          </p:cNvPr>
          <p:cNvSpPr>
            <a:spLocks noGrp="1"/>
          </p:cNvSpPr>
          <p:nvPr>
            <p:ph type="title"/>
          </p:nvPr>
        </p:nvSpPr>
        <p:spPr>
          <a:xfrm>
            <a:off x="585216" y="2309812"/>
            <a:ext cx="3182027" cy="1969770"/>
          </a:xfrm>
        </p:spPr>
        <p:txBody>
          <a:bodyPr/>
          <a:lstStyle/>
          <a:p>
            <a:r>
              <a:rPr lang="en-US" sz="3200" dirty="0"/>
              <a:t>Accelerate app development with Azure Static Web Apps</a:t>
            </a:r>
          </a:p>
        </p:txBody>
      </p:sp>
      <p:sp>
        <p:nvSpPr>
          <p:cNvPr id="3" name="Subtitle"/>
          <p:cNvSpPr>
            <a:spLocks noGrp="1"/>
          </p:cNvSpPr>
          <p:nvPr>
            <p:ph type="body" sz="quarter" idx="11"/>
          </p:nvPr>
        </p:nvSpPr>
        <p:spPr/>
        <p:txBody>
          <a:bodyPr wrap="square">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lang="en-US" dirty="0"/>
              <a:t>Azure Static Web Apps is a modern web app service that offers streamlined full-stack development from source code to global </a:t>
            </a:r>
            <a:br>
              <a:rPr lang="en-US" dirty="0"/>
            </a:br>
            <a:r>
              <a:rPr lang="en-US" dirty="0"/>
              <a:t>high availability</a:t>
            </a:r>
          </a:p>
        </p:txBody>
      </p:sp>
      <p:pic>
        <p:nvPicPr>
          <p:cNvPr id="5" name="Picture 4" descr="Graphical user interface, application, icon&#10;&#10;Description automatically generated">
            <a:extLst>
              <a:ext uri="{FF2B5EF4-FFF2-40B4-BE49-F238E27FC236}">
                <a16:creationId xmlns:a16="http://schemas.microsoft.com/office/drawing/2014/main" id="{362763FF-E7B5-4591-BB6D-D843F386E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299" y="227029"/>
            <a:ext cx="2109417" cy="2082784"/>
          </a:xfrm>
          <a:prstGeom prst="rect">
            <a:avLst/>
          </a:prstGeom>
          <a:noFill/>
        </p:spPr>
      </p:pic>
      <p:grpSp>
        <p:nvGrpSpPr>
          <p:cNvPr id="34" name="Group 33">
            <a:extLst>
              <a:ext uri="{FF2B5EF4-FFF2-40B4-BE49-F238E27FC236}">
                <a16:creationId xmlns:a16="http://schemas.microsoft.com/office/drawing/2014/main" id="{B41DAF19-2CCC-4C30-8B6D-F62DE892E082}"/>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35" name="Straight Arrow Connector 34">
              <a:extLst>
                <a:ext uri="{FF2B5EF4-FFF2-40B4-BE49-F238E27FC236}">
                  <a16:creationId xmlns:a16="http://schemas.microsoft.com/office/drawing/2014/main" id="{06DDE59F-D2DA-4285-A83F-D2FDEFCAE0D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5F799F9D-E278-4DB2-893A-4DFC734A32B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7" name="Oval 36">
              <a:extLst>
                <a:ext uri="{FF2B5EF4-FFF2-40B4-BE49-F238E27FC236}">
                  <a16:creationId xmlns:a16="http://schemas.microsoft.com/office/drawing/2014/main" id="{9F7602EF-EE6A-4EBD-B825-67611C55863F}"/>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8" name="Oval 37">
              <a:extLst>
                <a:ext uri="{FF2B5EF4-FFF2-40B4-BE49-F238E27FC236}">
                  <a16:creationId xmlns:a16="http://schemas.microsoft.com/office/drawing/2014/main" id="{5E033837-2FE4-4118-86F2-2A0B1ADFD1D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509CD916-0393-45BD-BD5D-A744E95936A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4D03A546-69E5-4039-80A6-3D66DE5E51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1" name="TextBox 40">
              <a:extLst>
                <a:ext uri="{FF2B5EF4-FFF2-40B4-BE49-F238E27FC236}">
                  <a16:creationId xmlns:a16="http://schemas.microsoft.com/office/drawing/2014/main" id="{05BB4A3E-BE14-4897-A387-4E0AD2AE7CD3}"/>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Database</a:t>
              </a:r>
            </a:p>
          </p:txBody>
        </p:sp>
        <p:sp>
          <p:nvSpPr>
            <p:cNvPr id="42" name="TextBox 41">
              <a:extLst>
                <a:ext uri="{FF2B5EF4-FFF2-40B4-BE49-F238E27FC236}">
                  <a16:creationId xmlns:a16="http://schemas.microsoft.com/office/drawing/2014/main" id="{56D87633-B479-44A7-B302-A7661593AE40}"/>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API</a:t>
              </a:r>
            </a:p>
          </p:txBody>
        </p:sp>
        <p:sp>
          <p:nvSpPr>
            <p:cNvPr id="43" name="TextBox 42">
              <a:extLst>
                <a:ext uri="{FF2B5EF4-FFF2-40B4-BE49-F238E27FC236}">
                  <a16:creationId xmlns:a16="http://schemas.microsoft.com/office/drawing/2014/main" id="{13447998-A2B0-4FBA-8B40-7D824317C560}"/>
                </a:ext>
              </a:extLst>
            </p:cNvPr>
            <p:cNvSpPr txBox="1"/>
            <p:nvPr/>
          </p:nvSpPr>
          <p:spPr>
            <a:xfrm>
              <a:off x="5074260" y="6244645"/>
              <a:ext cx="983716"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cs typeface="Arial" pitchFamily="34" charset="0"/>
                </a:rPr>
                <a:t>Application</a:t>
              </a:r>
            </a:p>
          </p:txBody>
        </p:sp>
        <p:sp>
          <p:nvSpPr>
            <p:cNvPr id="44" name="TextBox 43">
              <a:extLst>
                <a:ext uri="{FF2B5EF4-FFF2-40B4-BE49-F238E27FC236}">
                  <a16:creationId xmlns:a16="http://schemas.microsoft.com/office/drawing/2014/main" id="{4FEB64B9-F016-42C3-9B7E-BC1BB6C0BD15}"/>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Solution</a:t>
              </a:r>
            </a:p>
          </p:txBody>
        </p:sp>
        <p:sp>
          <p:nvSpPr>
            <p:cNvPr id="45" name="TextBox 44">
              <a:extLst>
                <a:ext uri="{FF2B5EF4-FFF2-40B4-BE49-F238E27FC236}">
                  <a16:creationId xmlns:a16="http://schemas.microsoft.com/office/drawing/2014/main" id="{3CE10EF2-C5FC-4AC5-9E73-A3FC56AD443C}"/>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Summary</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Static web apps</a:t>
            </a:r>
          </a:p>
        </p:txBody>
      </p:sp>
      <p:pic>
        <p:nvPicPr>
          <p:cNvPr id="6" name="Graphic 5" descr="logo, icon">
            <a:extLst>
              <a:ext uri="{FF2B5EF4-FFF2-40B4-BE49-F238E27FC236}">
                <a16:creationId xmlns:a16="http://schemas.microsoft.com/office/drawing/2014/main" id="{814195B5-449E-4E2C-B6D6-C96BC929C3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6041" y="3339464"/>
            <a:ext cx="1924050" cy="1924050"/>
          </a:xfrm>
          <a:prstGeom prst="rect">
            <a:avLst/>
          </a:prstGeom>
        </p:spPr>
      </p:pic>
      <p:pic>
        <p:nvPicPr>
          <p:cNvPr id="8" name="Graphic 7" descr="logo, icon">
            <a:extLst>
              <a:ext uri="{FF2B5EF4-FFF2-40B4-BE49-F238E27FC236}">
                <a16:creationId xmlns:a16="http://schemas.microsoft.com/office/drawing/2014/main" id="{D9AB9CDB-A4E5-41F0-A61E-4FFED31E5ED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93089" y="3302311"/>
            <a:ext cx="2827924" cy="1998355"/>
          </a:xfrm>
          <a:prstGeom prst="rect">
            <a:avLst/>
          </a:prstGeom>
        </p:spPr>
      </p:pic>
      <p:pic>
        <p:nvPicPr>
          <p:cNvPr id="10" name="Graphic 9" descr="logo, icon">
            <a:extLst>
              <a:ext uri="{FF2B5EF4-FFF2-40B4-BE49-F238E27FC236}">
                <a16:creationId xmlns:a16="http://schemas.microsoft.com/office/drawing/2014/main" id="{6B3109A4-88D6-4CE5-A7DD-2703112BE0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0444" y="3467056"/>
            <a:ext cx="1386006" cy="1668864"/>
          </a:xfrm>
          <a:prstGeom prst="rect">
            <a:avLst/>
          </a:prstGeom>
        </p:spPr>
      </p:pic>
      <p:pic>
        <p:nvPicPr>
          <p:cNvPr id="14" name="Picture 13" descr="Logo, icon&#10;&#10;Description automatically generated">
            <a:extLst>
              <a:ext uri="{FF2B5EF4-FFF2-40B4-BE49-F238E27FC236}">
                <a16:creationId xmlns:a16="http://schemas.microsoft.com/office/drawing/2014/main" id="{22C65208-FBEA-41C0-B723-03B7CDBEB7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59503" y="3403259"/>
            <a:ext cx="1796456" cy="1796456"/>
          </a:xfrm>
          <a:prstGeom prst="rect">
            <a:avLst/>
          </a:prstGeom>
        </p:spPr>
      </p:pic>
      <p:grpSp>
        <p:nvGrpSpPr>
          <p:cNvPr id="26" name="Group 25">
            <a:extLst>
              <a:ext uri="{FF2B5EF4-FFF2-40B4-BE49-F238E27FC236}">
                <a16:creationId xmlns:a16="http://schemas.microsoft.com/office/drawing/2014/main" id="{B15D96DB-A119-4E28-B3E8-230F35C4A9A0}"/>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7" name="Straight Arrow Connector 26">
              <a:extLst>
                <a:ext uri="{FF2B5EF4-FFF2-40B4-BE49-F238E27FC236}">
                  <a16:creationId xmlns:a16="http://schemas.microsoft.com/office/drawing/2014/main" id="{57B09FE8-F696-4BFE-BD29-A91C5CBC9A0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17E826A-44EF-48A7-9382-B449712D42E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9" name="Oval 28">
              <a:extLst>
                <a:ext uri="{FF2B5EF4-FFF2-40B4-BE49-F238E27FC236}">
                  <a16:creationId xmlns:a16="http://schemas.microsoft.com/office/drawing/2014/main" id="{3600E2A8-DCB0-4F2A-8588-64D36EDABE6A}"/>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0" name="Oval 29">
              <a:extLst>
                <a:ext uri="{FF2B5EF4-FFF2-40B4-BE49-F238E27FC236}">
                  <a16:creationId xmlns:a16="http://schemas.microsoft.com/office/drawing/2014/main" id="{B0688CAC-F24E-4F48-A402-87B375095A5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FDA650C0-4B1E-4AA3-8CC5-3D48FCD6ACD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EAEF2D76-933E-4C2C-B737-6646E739022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3" name="TextBox 32">
              <a:extLst>
                <a:ext uri="{FF2B5EF4-FFF2-40B4-BE49-F238E27FC236}">
                  <a16:creationId xmlns:a16="http://schemas.microsoft.com/office/drawing/2014/main" id="{902065DC-0A8D-4102-931F-A2614657C4BE}"/>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Database</a:t>
              </a:r>
            </a:p>
          </p:txBody>
        </p:sp>
        <p:sp>
          <p:nvSpPr>
            <p:cNvPr id="34" name="TextBox 33">
              <a:extLst>
                <a:ext uri="{FF2B5EF4-FFF2-40B4-BE49-F238E27FC236}">
                  <a16:creationId xmlns:a16="http://schemas.microsoft.com/office/drawing/2014/main" id="{E4F66D3C-ADD0-4CC7-9CA4-73F0E98383BA}"/>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API</a:t>
              </a:r>
            </a:p>
          </p:txBody>
        </p:sp>
        <p:sp>
          <p:nvSpPr>
            <p:cNvPr id="35" name="TextBox 34">
              <a:extLst>
                <a:ext uri="{FF2B5EF4-FFF2-40B4-BE49-F238E27FC236}">
                  <a16:creationId xmlns:a16="http://schemas.microsoft.com/office/drawing/2014/main" id="{AAD17EC4-0CB8-4520-BC7B-FC563116971B}"/>
                </a:ext>
              </a:extLst>
            </p:cNvPr>
            <p:cNvSpPr txBox="1"/>
            <p:nvPr/>
          </p:nvSpPr>
          <p:spPr>
            <a:xfrm>
              <a:off x="5074260" y="6244645"/>
              <a:ext cx="983716"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cs typeface="Arial" pitchFamily="34" charset="0"/>
                </a:rPr>
                <a:t>Application</a:t>
              </a:r>
            </a:p>
          </p:txBody>
        </p:sp>
        <p:sp>
          <p:nvSpPr>
            <p:cNvPr id="36" name="TextBox 35">
              <a:extLst>
                <a:ext uri="{FF2B5EF4-FFF2-40B4-BE49-F238E27FC236}">
                  <a16:creationId xmlns:a16="http://schemas.microsoft.com/office/drawing/2014/main" id="{F702F00C-6A52-4347-886F-0BE83C54811A}"/>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Solution</a:t>
              </a:r>
            </a:p>
          </p:txBody>
        </p:sp>
        <p:sp>
          <p:nvSpPr>
            <p:cNvPr id="37" name="TextBox 36">
              <a:extLst>
                <a:ext uri="{FF2B5EF4-FFF2-40B4-BE49-F238E27FC236}">
                  <a16:creationId xmlns:a16="http://schemas.microsoft.com/office/drawing/2014/main" id="{8B5162D6-F46F-4739-964D-72BC2E11E8DF}"/>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Summary</a:t>
              </a:r>
            </a:p>
          </p:txBody>
        </p:sp>
      </p:grpSp>
      <p:sp>
        <p:nvSpPr>
          <p:cNvPr id="5" name="Rectangle 4">
            <a:extLst>
              <a:ext uri="{FF2B5EF4-FFF2-40B4-BE49-F238E27FC236}">
                <a16:creationId xmlns:a16="http://schemas.microsoft.com/office/drawing/2014/main" id="{57CEAB62-0A6A-4BB3-B818-543B7B45D6D0}"/>
              </a:ext>
              <a:ext uri="{C183D7F6-B498-43B3-948B-1728B52AA6E4}">
                <adec:decorative xmlns:adec="http://schemas.microsoft.com/office/drawing/2017/decorative" val="1"/>
              </a:ext>
            </a:extLst>
          </p:cNvPr>
          <p:cNvSpPr/>
          <p:nvPr/>
        </p:nvSpPr>
        <p:spPr bwMode="auto">
          <a:xfrm>
            <a:off x="1067645" y="1423984"/>
            <a:ext cx="10133755" cy="1796456"/>
          </a:xfrm>
          <a:prstGeom prst="rect">
            <a:avLst/>
          </a:prstGeom>
          <a:solidFill>
            <a:schemeClr val="bg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Subtitle"/>
          <p:cNvSpPr>
            <a:spLocks noGrp="1"/>
          </p:cNvSpPr>
          <p:nvPr>
            <p:ph sz="quarter" idx="10"/>
          </p:nvPr>
        </p:nvSpPr>
        <p:spPr>
          <a:xfrm>
            <a:off x="584200" y="1435100"/>
            <a:ext cx="11018838" cy="150882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dirty="0"/>
              <a:t>Static web apps are commonly built using libraries and frameworks like Angular, React, Svelte, Vue, or </a:t>
            </a:r>
            <a:r>
              <a:rPr dirty="0" err="1"/>
              <a:t>Blazor</a:t>
            </a:r>
            <a:r>
              <a:rPr dirty="0"/>
              <a:t> where server side rendering is not required.</a:t>
            </a:r>
          </a:p>
        </p:txBody>
      </p:sp>
      <p:pic>
        <p:nvPicPr>
          <p:cNvPr id="12" name="Graphic 11" descr="logo, icon">
            <a:extLst>
              <a:ext uri="{FF2B5EF4-FFF2-40B4-BE49-F238E27FC236}">
                <a16:creationId xmlns:a16="http://schemas.microsoft.com/office/drawing/2014/main" id="{95B15F9A-A5EC-4E65-B3F9-D771566150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47218" y="3529962"/>
            <a:ext cx="1780966" cy="15430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2.59259E-6 L 0.00625 0.29143 " pathEditMode="relative" rAng="0" ptsTypes="AA">
                                      <p:cBhvr>
                                        <p:cTn id="6" dur="20" fill="hold"/>
                                        <p:tgtEl>
                                          <p:spTgt spid="5"/>
                                        </p:tgtEl>
                                        <p:attrNameLst>
                                          <p:attrName>ppt_x</p:attrName>
                                          <p:attrName>ppt_y</p:attrName>
                                        </p:attrNameLst>
                                      </p:cBhvr>
                                      <p:rCtr x="313" y="14560"/>
                                    </p:animMotion>
                                  </p:childTnLst>
                                </p:cTn>
                              </p:par>
                              <p:par>
                                <p:cTn id="7" presetID="10"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Azure Static Web Apps</a:t>
            </a:r>
          </a:p>
        </p:txBody>
      </p:sp>
      <p:sp>
        <p:nvSpPr>
          <p:cNvPr id="3" name="Subtitle"/>
          <p:cNvSpPr>
            <a:spLocks noGrp="1"/>
          </p:cNvSpPr>
          <p:nvPr>
            <p:ph sz="quarter" idx="10"/>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lang="en-US" dirty="0"/>
              <a:t>Combine the power of static web apps with Azure Functions</a:t>
            </a:r>
          </a:p>
        </p:txBody>
      </p:sp>
      <p:grpSp>
        <p:nvGrpSpPr>
          <p:cNvPr id="24" name="Group 23">
            <a:extLst>
              <a:ext uri="{FF2B5EF4-FFF2-40B4-BE49-F238E27FC236}">
                <a16:creationId xmlns:a16="http://schemas.microsoft.com/office/drawing/2014/main" id="{AE5181BD-932C-4D49-9A54-83CE26695AA5}"/>
              </a:ext>
              <a:ext uri="{C183D7F6-B498-43B3-948B-1728B52AA6E4}">
                <adec:decorative xmlns:adec="http://schemas.microsoft.com/office/drawing/2017/decorative" val="1"/>
              </a:ext>
            </a:extLst>
          </p:cNvPr>
          <p:cNvGrpSpPr/>
          <p:nvPr/>
        </p:nvGrpSpPr>
        <p:grpSpPr>
          <a:xfrm>
            <a:off x="5722070" y="313330"/>
            <a:ext cx="1998095" cy="836380"/>
            <a:chOff x="8886966" y="3081750"/>
            <a:chExt cx="1998095" cy="836380"/>
          </a:xfrm>
        </p:grpSpPr>
        <p:grpSp>
          <p:nvGrpSpPr>
            <p:cNvPr id="25" name="Group 24">
              <a:extLst>
                <a:ext uri="{FF2B5EF4-FFF2-40B4-BE49-F238E27FC236}">
                  <a16:creationId xmlns:a16="http://schemas.microsoft.com/office/drawing/2014/main" id="{009EF1BE-C7E1-4430-A4A1-496991A70FF0}"/>
                </a:ext>
              </a:extLst>
            </p:cNvPr>
            <p:cNvGrpSpPr/>
            <p:nvPr/>
          </p:nvGrpSpPr>
          <p:grpSpPr>
            <a:xfrm>
              <a:off x="9740837" y="3084768"/>
              <a:ext cx="1144224" cy="833362"/>
              <a:chOff x="9026065" y="3084768"/>
              <a:chExt cx="1144224" cy="833362"/>
            </a:xfrm>
          </p:grpSpPr>
          <p:pic>
            <p:nvPicPr>
              <p:cNvPr id="27" name="Graphic 26">
                <a:extLst>
                  <a:ext uri="{FF2B5EF4-FFF2-40B4-BE49-F238E27FC236}">
                    <a16:creationId xmlns:a16="http://schemas.microsoft.com/office/drawing/2014/main" id="{C76445FD-BCD4-44C8-97C4-59139D98D5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36927" y="3084768"/>
                <a:ext cx="833362" cy="833362"/>
              </a:xfrm>
              <a:prstGeom prst="rect">
                <a:avLst/>
              </a:prstGeom>
            </p:spPr>
          </p:pic>
          <p:sp>
            <p:nvSpPr>
              <p:cNvPr id="28" name="TextBox 27">
                <a:extLst>
                  <a:ext uri="{FF2B5EF4-FFF2-40B4-BE49-F238E27FC236}">
                    <a16:creationId xmlns:a16="http://schemas.microsoft.com/office/drawing/2014/main" id="{EF3B4D73-3BA1-40A6-B4B7-F20BDB99E519}"/>
                  </a:ext>
                </a:extLst>
              </p:cNvPr>
              <p:cNvSpPr txBox="1"/>
              <p:nvPr/>
            </p:nvSpPr>
            <p:spPr>
              <a:xfrm>
                <a:off x="9026065" y="3159472"/>
                <a:ext cx="285352"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Semibold"/>
                    <a:cs typeface="Arial" pitchFamily="34" charset="0"/>
                  </a:rPr>
                  <a:t>+</a:t>
                </a:r>
              </a:p>
            </p:txBody>
          </p:sp>
        </p:grpSp>
        <p:pic>
          <p:nvPicPr>
            <p:cNvPr id="26" name="Graphic 25">
              <a:extLst>
                <a:ext uri="{FF2B5EF4-FFF2-40B4-BE49-F238E27FC236}">
                  <a16:creationId xmlns:a16="http://schemas.microsoft.com/office/drawing/2014/main" id="{7CC07A96-0059-4CCB-A60E-7F127533C5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6966" y="3081750"/>
              <a:ext cx="833361" cy="833361"/>
            </a:xfrm>
            <a:prstGeom prst="rect">
              <a:avLst/>
            </a:prstGeom>
          </p:spPr>
        </p:pic>
      </p:grpSp>
      <p:grpSp>
        <p:nvGrpSpPr>
          <p:cNvPr id="23" name="Group 22">
            <a:extLst>
              <a:ext uri="{FF2B5EF4-FFF2-40B4-BE49-F238E27FC236}">
                <a16:creationId xmlns:a16="http://schemas.microsoft.com/office/drawing/2014/main" id="{2442E6A7-7055-4226-88C8-03A9133BCF11}"/>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9" name="Straight Arrow Connector 28">
              <a:extLst>
                <a:ext uri="{FF2B5EF4-FFF2-40B4-BE49-F238E27FC236}">
                  <a16:creationId xmlns:a16="http://schemas.microsoft.com/office/drawing/2014/main" id="{830F1F30-E695-46E4-BC39-383A776449D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22DADF2-544D-4F2F-8C7C-96CAFAC1725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1" name="Oval 30">
              <a:extLst>
                <a:ext uri="{FF2B5EF4-FFF2-40B4-BE49-F238E27FC236}">
                  <a16:creationId xmlns:a16="http://schemas.microsoft.com/office/drawing/2014/main" id="{E3198E6E-9DB8-4911-8618-569EF02F81A6}"/>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2" name="Oval 31">
              <a:extLst>
                <a:ext uri="{FF2B5EF4-FFF2-40B4-BE49-F238E27FC236}">
                  <a16:creationId xmlns:a16="http://schemas.microsoft.com/office/drawing/2014/main" id="{0A5EA07B-B641-44F9-8999-D6D9660A21E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9FE57C6C-2D8E-460C-A8E9-1BEC23D89A3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5A6322E1-281F-49F0-82A8-C7955B829D68}"/>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5" name="TextBox 34">
              <a:extLst>
                <a:ext uri="{FF2B5EF4-FFF2-40B4-BE49-F238E27FC236}">
                  <a16:creationId xmlns:a16="http://schemas.microsoft.com/office/drawing/2014/main" id="{4DE578D8-B6AD-4FE6-8FAA-98C2FC2FF1B0}"/>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Database</a:t>
              </a:r>
            </a:p>
          </p:txBody>
        </p:sp>
        <p:sp>
          <p:nvSpPr>
            <p:cNvPr id="36" name="TextBox 35">
              <a:extLst>
                <a:ext uri="{FF2B5EF4-FFF2-40B4-BE49-F238E27FC236}">
                  <a16:creationId xmlns:a16="http://schemas.microsoft.com/office/drawing/2014/main" id="{3ADC7981-E216-4D54-BC76-8113E5D0A99F}"/>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API</a:t>
              </a:r>
            </a:p>
          </p:txBody>
        </p:sp>
        <p:sp>
          <p:nvSpPr>
            <p:cNvPr id="37" name="TextBox 36">
              <a:extLst>
                <a:ext uri="{FF2B5EF4-FFF2-40B4-BE49-F238E27FC236}">
                  <a16:creationId xmlns:a16="http://schemas.microsoft.com/office/drawing/2014/main" id="{FCD78786-C573-40D1-BD10-A32B2AC1629A}"/>
                </a:ext>
              </a:extLst>
            </p:cNvPr>
            <p:cNvSpPr txBox="1"/>
            <p:nvPr/>
          </p:nvSpPr>
          <p:spPr>
            <a:xfrm>
              <a:off x="5074260" y="6244645"/>
              <a:ext cx="983716"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cs typeface="Arial" pitchFamily="34" charset="0"/>
                </a:rPr>
                <a:t>Application</a:t>
              </a:r>
            </a:p>
          </p:txBody>
        </p:sp>
        <p:sp>
          <p:nvSpPr>
            <p:cNvPr id="38" name="TextBox 37">
              <a:extLst>
                <a:ext uri="{FF2B5EF4-FFF2-40B4-BE49-F238E27FC236}">
                  <a16:creationId xmlns:a16="http://schemas.microsoft.com/office/drawing/2014/main" id="{0AFB8992-D797-493C-9B05-2B17BE6C4C88}"/>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Solution</a:t>
              </a:r>
            </a:p>
          </p:txBody>
        </p:sp>
        <p:sp>
          <p:nvSpPr>
            <p:cNvPr id="39" name="TextBox 38">
              <a:extLst>
                <a:ext uri="{FF2B5EF4-FFF2-40B4-BE49-F238E27FC236}">
                  <a16:creationId xmlns:a16="http://schemas.microsoft.com/office/drawing/2014/main" id="{01C70E38-FF86-4939-B988-5DF4894AFC74}"/>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Summary</a:t>
              </a:r>
            </a:p>
          </p:txBody>
        </p:sp>
      </p:grpSp>
      <p:pic>
        <p:nvPicPr>
          <p:cNvPr id="2050" name="Picture 2" descr="Graphical user interface, application, Teams&#10;&#10;Description automatically generated">
            <a:extLst>
              <a:ext uri="{FF2B5EF4-FFF2-40B4-BE49-F238E27FC236}">
                <a16:creationId xmlns:a16="http://schemas.microsoft.com/office/drawing/2014/main" id="{A49289C5-2BAE-43BF-97FD-4394CD2798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5408" y="2264065"/>
            <a:ext cx="7881184" cy="3292584"/>
          </a:xfrm>
          <a:prstGeom prst="rect">
            <a:avLst/>
          </a:prstGeom>
          <a:noFill/>
          <a:ln w="12700">
            <a:noFill/>
          </a:ln>
          <a:effectLst>
            <a:outerShdw blurRad="317500" dist="76200" sx="102000" sy="102000" algn="ctr" rotWithShape="0">
              <a:prstClr val="black">
                <a:alpha val="20000"/>
              </a:prstClr>
            </a:outerShdw>
          </a:effectLst>
        </p:spPr>
      </p:pic>
    </p:spTree>
    <p:extLst>
      <p:ext uri="{BB962C8B-B14F-4D97-AF65-F5344CB8AC3E}">
        <p14:creationId xmlns:p14="http://schemas.microsoft.com/office/powerpoint/2010/main" val="337600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GitHub Actions and Azure Static Web Apps</a:t>
            </a:r>
          </a:p>
        </p:txBody>
      </p:sp>
      <p:sp>
        <p:nvSpPr>
          <p:cNvPr id="11" name="Text Placeholder 10">
            <a:extLst>
              <a:ext uri="{FF2B5EF4-FFF2-40B4-BE49-F238E27FC236}">
                <a16:creationId xmlns:a16="http://schemas.microsoft.com/office/drawing/2014/main" id="{8DBC0EAB-DEDA-4016-BB23-44442E656DCE}"/>
              </a:ext>
            </a:extLst>
          </p:cNvPr>
          <p:cNvSpPr>
            <a:spLocks noGrp="1"/>
          </p:cNvSpPr>
          <p:nvPr>
            <p:ph type="body" sz="quarter" idx="13"/>
          </p:nvPr>
        </p:nvSpPr>
        <p:spPr/>
        <p:txBody>
          <a:bodyPr/>
          <a:lstStyle/>
          <a:p>
            <a:r>
              <a:rPr lang="en-US" err="1"/>
              <a:t>yaml</a:t>
            </a:r>
            <a:endParaRPr lang="en-US"/>
          </a:p>
        </p:txBody>
      </p:sp>
      <p:sp>
        <p:nvSpPr>
          <p:cNvPr id="3" name="Subtitle"/>
          <p:cNvSpPr>
            <a:spLocks noGrp="1"/>
          </p:cNvSpPr>
          <p:nvPr>
            <p:ph type="body" sz="quarter" idx="10"/>
          </p:nvPr>
        </p:nvSpPr>
        <p:spPr/>
        <p:txBody>
          <a:bodyPr vert="horz" wrap="square" lIns="0" tIns="0" rIns="0" bIns="0" rtlCol="0" anchor="t">
            <a:sp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sz="1800" b="0" dirty="0">
                <a:solidFill>
                  <a:srgbClr val="000000"/>
                </a:solidFill>
                <a:effectLst/>
                <a:latin typeface="Cascadia Code"/>
              </a:rPr>
              <a:t> - </a:t>
            </a:r>
            <a:r>
              <a:rPr lang="en-US" sz="1800" b="0" dirty="0">
                <a:solidFill>
                  <a:srgbClr val="800000"/>
                </a:solidFill>
                <a:effectLst/>
                <a:latin typeface="Cascadia Code"/>
              </a:rPr>
              <a:t>name</a:t>
            </a:r>
            <a:r>
              <a:rPr lang="en-US" sz="1800" b="0" dirty="0">
                <a:solidFill>
                  <a:srgbClr val="000000"/>
                </a:solidFill>
                <a:effectLst/>
                <a:latin typeface="Cascadia Code"/>
              </a:rPr>
              <a:t>: </a:t>
            </a:r>
            <a:r>
              <a:rPr lang="en-US" sz="1800" b="0" dirty="0">
                <a:solidFill>
                  <a:srgbClr val="0000FF"/>
                </a:solidFill>
                <a:effectLst/>
                <a:latin typeface="Cascadia Code"/>
              </a:rPr>
              <a:t>Build And Deploy</a:t>
            </a:r>
            <a:endParaRPr lang="en-US" sz="1800" b="0" dirty="0">
              <a:solidFill>
                <a:srgbClr val="000000"/>
              </a:solidFill>
              <a:effectLst/>
              <a:latin typeface="Cascadia Code"/>
            </a:endParaRPr>
          </a:p>
          <a:p>
            <a:r>
              <a:rPr lang="en-US" sz="1800" b="0" dirty="0">
                <a:solidFill>
                  <a:srgbClr val="000000"/>
                </a:solidFill>
                <a:effectLst/>
                <a:latin typeface="Cascadia Code"/>
              </a:rPr>
              <a:t> </a:t>
            </a:r>
            <a:r>
              <a:rPr lang="en-US" sz="1800" dirty="0">
                <a:solidFill>
                  <a:srgbClr val="000000"/>
                </a:solidFill>
                <a:latin typeface="Cascadia Code"/>
              </a:rPr>
              <a:t>    </a:t>
            </a:r>
            <a:r>
              <a:rPr lang="en-US" sz="1800" b="0" dirty="0">
                <a:solidFill>
                  <a:srgbClr val="800000"/>
                </a:solidFill>
                <a:effectLst/>
                <a:latin typeface="Cascadia Code"/>
              </a:rPr>
              <a:t>id</a:t>
            </a:r>
            <a:r>
              <a:rPr lang="en-US" sz="1800" b="0" dirty="0">
                <a:solidFill>
                  <a:srgbClr val="000000"/>
                </a:solidFill>
                <a:effectLst/>
                <a:latin typeface="Cascadia Code"/>
              </a:rPr>
              <a:t>: </a:t>
            </a:r>
            <a:r>
              <a:rPr lang="en-US" sz="1800" b="0" dirty="0" err="1">
                <a:solidFill>
                  <a:srgbClr val="0000FF"/>
                </a:solidFill>
                <a:effectLst/>
                <a:latin typeface="Cascadia Code"/>
              </a:rPr>
              <a:t>builddeploy</a:t>
            </a:r>
            <a:endParaRPr lang="en-US" sz="1800" b="0" dirty="0">
              <a:solidFill>
                <a:srgbClr val="000000"/>
              </a:solidFill>
              <a:effectLst/>
              <a:latin typeface="Cascadia Code"/>
            </a:endParaRPr>
          </a:p>
          <a:p>
            <a:r>
              <a:rPr lang="en-US" sz="1800" b="0" dirty="0">
                <a:solidFill>
                  <a:srgbClr val="000000"/>
                </a:solidFill>
                <a:effectLst/>
                <a:latin typeface="Cascadia Code"/>
              </a:rPr>
              <a:t> </a:t>
            </a:r>
            <a:r>
              <a:rPr lang="en-US" sz="1800" dirty="0">
                <a:solidFill>
                  <a:srgbClr val="000000"/>
                </a:solidFill>
                <a:latin typeface="Cascadia Code"/>
              </a:rPr>
              <a:t>      </a:t>
            </a:r>
            <a:r>
              <a:rPr lang="en-US" sz="1800" b="0" dirty="0">
                <a:solidFill>
                  <a:srgbClr val="800000"/>
                </a:solidFill>
                <a:effectLst/>
                <a:latin typeface="Cascadia Code"/>
              </a:rPr>
              <a:t>uses</a:t>
            </a:r>
            <a:r>
              <a:rPr lang="en-US" sz="1800" b="0" dirty="0">
                <a:solidFill>
                  <a:srgbClr val="000000"/>
                </a:solidFill>
                <a:effectLst/>
                <a:latin typeface="Cascadia Code"/>
              </a:rPr>
              <a:t>: </a:t>
            </a:r>
            <a:r>
              <a:rPr lang="en-US" sz="1800" b="0" dirty="0">
                <a:solidFill>
                  <a:srgbClr val="0000FF"/>
                </a:solidFill>
                <a:effectLst/>
                <a:latin typeface="Cascadia Code"/>
              </a:rPr>
              <a:t>Azure/static-web-apps-deploy@v0.0.1-preview</a:t>
            </a:r>
            <a:endParaRPr lang="en-US" sz="1800" b="0" dirty="0">
              <a:solidFill>
                <a:srgbClr val="000000"/>
              </a:solidFill>
              <a:effectLst/>
              <a:latin typeface="Cascadia Code"/>
            </a:endParaRPr>
          </a:p>
          <a:p>
            <a:r>
              <a:rPr lang="en-US" sz="1800" b="0" dirty="0">
                <a:solidFill>
                  <a:srgbClr val="000000"/>
                </a:solidFill>
                <a:effectLst/>
                <a:latin typeface="Cascadia Code"/>
              </a:rPr>
              <a:t> </a:t>
            </a:r>
            <a:r>
              <a:rPr lang="en-US" sz="1800" dirty="0">
                <a:solidFill>
                  <a:srgbClr val="000000"/>
                </a:solidFill>
                <a:latin typeface="Cascadia Code"/>
              </a:rPr>
              <a:t>      </a:t>
            </a:r>
            <a:r>
              <a:rPr lang="en-US" sz="1800" b="0" dirty="0">
                <a:solidFill>
                  <a:srgbClr val="800000"/>
                </a:solidFill>
                <a:effectLst/>
                <a:latin typeface="Cascadia Code"/>
              </a:rPr>
              <a:t>with</a:t>
            </a:r>
            <a:r>
              <a:rPr lang="en-US" sz="1800" b="0" dirty="0">
                <a:solidFill>
                  <a:srgbClr val="000000"/>
                </a:solidFill>
                <a:effectLst/>
                <a:latin typeface="Cascadia Code"/>
              </a:rPr>
              <a:t>:</a:t>
            </a:r>
          </a:p>
          <a:p>
            <a:r>
              <a:rPr lang="en-US" sz="1800" b="0" dirty="0">
                <a:solidFill>
                  <a:srgbClr val="800000"/>
                </a:solidFill>
                <a:effectLst/>
                <a:latin typeface="Cascadia Code"/>
              </a:rPr>
              <a:t>      </a:t>
            </a:r>
            <a:r>
              <a:rPr lang="en-US" sz="1800" b="0" dirty="0" err="1">
                <a:solidFill>
                  <a:srgbClr val="800000"/>
                </a:solidFill>
                <a:effectLst/>
                <a:latin typeface="Cascadia Code"/>
              </a:rPr>
              <a:t>azure_static_web_apps_api_token</a:t>
            </a:r>
            <a:r>
              <a:rPr lang="en-US" sz="1800" b="0" dirty="0">
                <a:solidFill>
                  <a:srgbClr val="000000"/>
                </a:solidFill>
                <a:effectLst/>
                <a:latin typeface="Cascadia Code"/>
              </a:rPr>
              <a:t>: </a:t>
            </a:r>
            <a:r>
              <a:rPr lang="en-US" sz="1800" b="0" dirty="0">
                <a:solidFill>
                  <a:srgbClr val="0000FF"/>
                </a:solidFill>
                <a:effectLst/>
                <a:latin typeface="Cascadia Code"/>
              </a:rPr>
              <a:t>${{ </a:t>
            </a:r>
            <a:r>
              <a:rPr lang="en-US" sz="1800" b="0" dirty="0" err="1">
                <a:solidFill>
                  <a:srgbClr val="0000FF"/>
                </a:solidFill>
                <a:effectLst/>
                <a:latin typeface="Cascadia Code"/>
              </a:rPr>
              <a:t>secrets.AZURE_STATIC_WEB_APPS_API_TOKEN</a:t>
            </a:r>
            <a:r>
              <a:rPr lang="en-US" sz="1800" b="0" dirty="0">
                <a:solidFill>
                  <a:srgbClr val="0000FF"/>
                </a:solidFill>
                <a:effectLst/>
                <a:latin typeface="Cascadia Code"/>
              </a:rPr>
              <a:t> }}</a:t>
            </a:r>
            <a:endParaRPr lang="en-US" sz="1800" b="0" dirty="0">
              <a:solidFill>
                <a:srgbClr val="000000"/>
              </a:solidFill>
              <a:effectLst/>
              <a:latin typeface="Cascadia Code" panose="020B0509020204030204" pitchFamily="49" charset="0"/>
            </a:endParaRPr>
          </a:p>
          <a:p>
            <a:r>
              <a:rPr lang="en-US" sz="1800" dirty="0">
                <a:solidFill>
                  <a:srgbClr val="800000"/>
                </a:solidFill>
                <a:latin typeface="Cascadia Code"/>
              </a:rPr>
              <a:t>      </a:t>
            </a:r>
            <a:r>
              <a:rPr lang="en-US" sz="1800" b="0" dirty="0" err="1">
                <a:solidFill>
                  <a:srgbClr val="800000"/>
                </a:solidFill>
                <a:effectLst/>
                <a:latin typeface="Cascadia Code"/>
              </a:rPr>
              <a:t>repo_token</a:t>
            </a:r>
            <a:r>
              <a:rPr lang="en-US" sz="1800" b="0" dirty="0">
                <a:solidFill>
                  <a:srgbClr val="000000"/>
                </a:solidFill>
                <a:effectLst/>
                <a:latin typeface="Cascadia Code"/>
              </a:rPr>
              <a:t>: </a:t>
            </a:r>
            <a:r>
              <a:rPr lang="en-US" sz="1800" b="0" dirty="0">
                <a:solidFill>
                  <a:srgbClr val="0000FF"/>
                </a:solidFill>
                <a:effectLst/>
                <a:latin typeface="Cascadia Code"/>
              </a:rPr>
              <a:t>${{ </a:t>
            </a:r>
            <a:r>
              <a:rPr lang="en-US" sz="1800" b="0" dirty="0" err="1">
                <a:solidFill>
                  <a:srgbClr val="0000FF"/>
                </a:solidFill>
                <a:effectLst/>
                <a:latin typeface="Cascadia Code"/>
              </a:rPr>
              <a:t>secrets.GITHUB_TOKEN</a:t>
            </a:r>
            <a:r>
              <a:rPr lang="en-US" sz="1800" b="0" dirty="0">
                <a:solidFill>
                  <a:srgbClr val="0000FF"/>
                </a:solidFill>
                <a:effectLst/>
                <a:latin typeface="Cascadia Code"/>
              </a:rPr>
              <a:t> }}</a:t>
            </a:r>
            <a:endParaRPr lang="en-US" sz="1800" b="0" dirty="0">
              <a:solidFill>
                <a:srgbClr val="000000"/>
              </a:solidFill>
              <a:effectLst/>
              <a:latin typeface="Cascadia Code"/>
            </a:endParaRPr>
          </a:p>
          <a:p>
            <a:r>
              <a:rPr lang="en-US" sz="1800" dirty="0">
                <a:solidFill>
                  <a:srgbClr val="800000"/>
                </a:solidFill>
                <a:latin typeface="Cascadia Code"/>
              </a:rPr>
              <a:t>      </a:t>
            </a:r>
            <a:r>
              <a:rPr lang="en-US" sz="1800" b="0" dirty="0">
                <a:solidFill>
                  <a:srgbClr val="800000"/>
                </a:solidFill>
                <a:effectLst/>
                <a:latin typeface="Cascadia Code"/>
              </a:rPr>
              <a:t>action</a:t>
            </a:r>
            <a:r>
              <a:rPr lang="en-US" sz="1800" b="0" dirty="0">
                <a:solidFill>
                  <a:srgbClr val="000000"/>
                </a:solidFill>
                <a:effectLst/>
                <a:latin typeface="Cascadia Code"/>
              </a:rPr>
              <a:t>: </a:t>
            </a:r>
            <a:r>
              <a:rPr lang="en-US" sz="1800" b="0" dirty="0">
                <a:solidFill>
                  <a:srgbClr val="A31515"/>
                </a:solidFill>
                <a:effectLst/>
                <a:latin typeface="Cascadia Code"/>
              </a:rPr>
              <a:t>"upload"</a:t>
            </a:r>
            <a:endParaRPr lang="en-US" sz="1800" b="0" dirty="0">
              <a:solidFill>
                <a:srgbClr val="000000"/>
              </a:solidFill>
              <a:effectLst/>
              <a:latin typeface="Cascadia Code"/>
            </a:endParaRPr>
          </a:p>
          <a:p>
            <a:r>
              <a:rPr lang="en-US" sz="1800" b="0" dirty="0">
                <a:solidFill>
                  <a:srgbClr val="800000"/>
                </a:solidFill>
                <a:effectLst/>
                <a:latin typeface="Cascadia Code"/>
              </a:rPr>
              <a:t>        </a:t>
            </a:r>
            <a:r>
              <a:rPr lang="en-US" sz="1800" b="0" dirty="0" err="1">
                <a:solidFill>
                  <a:srgbClr val="800000"/>
                </a:solidFill>
                <a:effectLst/>
                <a:latin typeface="Cascadia Code"/>
              </a:rPr>
              <a:t>app_location</a:t>
            </a:r>
            <a:r>
              <a:rPr lang="en-US" sz="1800" b="0" dirty="0">
                <a:solidFill>
                  <a:srgbClr val="000000"/>
                </a:solidFill>
                <a:effectLst/>
                <a:latin typeface="Cascadia Code"/>
              </a:rPr>
              <a:t>: </a:t>
            </a:r>
            <a:r>
              <a:rPr lang="en-US" sz="1800" b="0" dirty="0">
                <a:solidFill>
                  <a:srgbClr val="A31515"/>
                </a:solidFill>
                <a:effectLst/>
                <a:latin typeface="Cascadia Code"/>
              </a:rPr>
              <a:t>"azure-static-web-app/client"</a:t>
            </a:r>
            <a:endParaRPr lang="en-US" sz="1800" b="0" dirty="0">
              <a:solidFill>
                <a:srgbClr val="000000"/>
              </a:solidFill>
              <a:effectLst/>
              <a:latin typeface="Cascadia Code"/>
            </a:endParaRPr>
          </a:p>
          <a:p>
            <a:r>
              <a:rPr lang="en-US" sz="1800" b="0" dirty="0">
                <a:solidFill>
                  <a:srgbClr val="800000"/>
                </a:solidFill>
                <a:effectLst/>
                <a:latin typeface="Cascadia Code"/>
              </a:rPr>
              <a:t>        </a:t>
            </a:r>
            <a:r>
              <a:rPr lang="en-US" sz="1800" b="0" dirty="0" err="1">
                <a:solidFill>
                  <a:srgbClr val="800000"/>
                </a:solidFill>
                <a:effectLst/>
                <a:latin typeface="Cascadia Code"/>
              </a:rPr>
              <a:t>api_location</a:t>
            </a:r>
            <a:r>
              <a:rPr lang="en-US" sz="1800" b="0" dirty="0">
                <a:solidFill>
                  <a:srgbClr val="000000"/>
                </a:solidFill>
                <a:effectLst/>
                <a:latin typeface="Cascadia Code"/>
              </a:rPr>
              <a:t>: </a:t>
            </a:r>
            <a:r>
              <a:rPr lang="en-US" sz="1800" b="0" dirty="0">
                <a:solidFill>
                  <a:srgbClr val="A31515"/>
                </a:solidFill>
                <a:effectLst/>
                <a:latin typeface="Cascadia Code"/>
              </a:rPr>
              <a:t>"azure-static-web-app/</a:t>
            </a:r>
            <a:r>
              <a:rPr lang="en-US" sz="1800" b="0" dirty="0" err="1">
                <a:solidFill>
                  <a:srgbClr val="A31515"/>
                </a:solidFill>
                <a:effectLst/>
                <a:latin typeface="Cascadia Code"/>
              </a:rPr>
              <a:t>api</a:t>
            </a:r>
            <a:r>
              <a:rPr lang="en-US" sz="1800" b="0" dirty="0">
                <a:solidFill>
                  <a:srgbClr val="A31515"/>
                </a:solidFill>
                <a:effectLst/>
                <a:latin typeface="Cascadia Code"/>
              </a:rPr>
              <a:t>"</a:t>
            </a:r>
            <a:endParaRPr lang="en-US" sz="1800" b="0" dirty="0">
              <a:solidFill>
                <a:srgbClr val="000000"/>
              </a:solidFill>
              <a:effectLst/>
              <a:latin typeface="Cascadia Code"/>
            </a:endParaRPr>
          </a:p>
          <a:p>
            <a:r>
              <a:rPr lang="en-US" sz="1800" b="0" dirty="0">
                <a:solidFill>
                  <a:srgbClr val="800000"/>
                </a:solidFill>
                <a:effectLst/>
                <a:latin typeface="Cascadia Code"/>
              </a:rPr>
              <a:t>        </a:t>
            </a:r>
            <a:r>
              <a:rPr lang="en-US" sz="1800" b="0" dirty="0" err="1">
                <a:solidFill>
                  <a:srgbClr val="800000"/>
                </a:solidFill>
                <a:effectLst/>
                <a:latin typeface="Cascadia Code"/>
              </a:rPr>
              <a:t>output_location</a:t>
            </a:r>
            <a:r>
              <a:rPr lang="en-US" sz="1800" b="0" dirty="0">
                <a:solidFill>
                  <a:srgbClr val="000000"/>
                </a:solidFill>
                <a:effectLst/>
                <a:latin typeface="Cascadia Code"/>
              </a:rPr>
              <a:t>: </a:t>
            </a:r>
            <a:r>
              <a:rPr lang="en-US" sz="1800" b="0" dirty="0">
                <a:solidFill>
                  <a:srgbClr val="A31515"/>
                </a:solidFill>
                <a:effectLst/>
                <a:latin typeface="Cascadia Code"/>
              </a:rPr>
              <a:t>".</a:t>
            </a:r>
            <a:r>
              <a:rPr lang="en-US" sz="1800" b="0" dirty="0" err="1">
                <a:solidFill>
                  <a:srgbClr val="A31515"/>
                </a:solidFill>
                <a:effectLst/>
                <a:latin typeface="Cascadia Code"/>
              </a:rPr>
              <a:t>github</a:t>
            </a:r>
            <a:r>
              <a:rPr lang="en-US" sz="1800" b="0" dirty="0">
                <a:solidFill>
                  <a:srgbClr val="A31515"/>
                </a:solidFill>
                <a:effectLst/>
                <a:latin typeface="Cascadia Code"/>
              </a:rPr>
              <a:t>/workflows"</a:t>
            </a:r>
            <a:endParaRPr lang="en-US" sz="1800" b="0" dirty="0">
              <a:solidFill>
                <a:srgbClr val="000000"/>
              </a:solidFill>
              <a:effectLst/>
              <a:latin typeface="Cascadia Code"/>
            </a:endParaRPr>
          </a:p>
        </p:txBody>
      </p:sp>
      <p:sp>
        <p:nvSpPr>
          <p:cNvPr id="17" name="Rectangle 16" descr="code callout frame">
            <a:extLst>
              <a:ext uri="{FF2B5EF4-FFF2-40B4-BE49-F238E27FC236}">
                <a16:creationId xmlns:a16="http://schemas.microsoft.com/office/drawing/2014/main" id="{60EF40B3-8BC1-4023-8292-A6AFCFE0F7EF}"/>
              </a:ext>
            </a:extLst>
          </p:cNvPr>
          <p:cNvSpPr/>
          <p:nvPr/>
        </p:nvSpPr>
        <p:spPr bwMode="auto">
          <a:xfrm>
            <a:off x="1602769" y="4607197"/>
            <a:ext cx="5876818" cy="742038"/>
          </a:xfrm>
          <a:prstGeom prst="rect">
            <a:avLst/>
          </a:prstGeom>
          <a:solidFill>
            <a:schemeClr val="accent1">
              <a:alpha val="1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cs typeface="Segoe UI" pitchFamily="34" charset="0"/>
            </a:endParaRPr>
          </a:p>
        </p:txBody>
      </p:sp>
      <p:pic>
        <p:nvPicPr>
          <p:cNvPr id="5" name="Picture 4" descr="Icon&#10;&#10;Description automatically generated">
            <a:extLst>
              <a:ext uri="{FF2B5EF4-FFF2-40B4-BE49-F238E27FC236}">
                <a16:creationId xmlns:a16="http://schemas.microsoft.com/office/drawing/2014/main" id="{9758803F-8034-4A98-A2FF-7AB0105B52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3643" y="1537287"/>
            <a:ext cx="2275745" cy="1891713"/>
          </a:xfrm>
          <a:prstGeom prst="rect">
            <a:avLst/>
          </a:prstGeom>
        </p:spPr>
      </p:pic>
      <p:grpSp>
        <p:nvGrpSpPr>
          <p:cNvPr id="23" name="Group 22">
            <a:extLst>
              <a:ext uri="{FF2B5EF4-FFF2-40B4-BE49-F238E27FC236}">
                <a16:creationId xmlns:a16="http://schemas.microsoft.com/office/drawing/2014/main" id="{DE44A102-F19A-4484-B232-03E12962C229}"/>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4" name="Straight Arrow Connector 23">
              <a:extLst>
                <a:ext uri="{FF2B5EF4-FFF2-40B4-BE49-F238E27FC236}">
                  <a16:creationId xmlns:a16="http://schemas.microsoft.com/office/drawing/2014/main" id="{986F04FD-047D-4A9C-9EDF-FF76D7923D6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25E2BCCF-085C-47F1-9A15-9C28987C1D5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6" name="Oval 25">
              <a:extLst>
                <a:ext uri="{FF2B5EF4-FFF2-40B4-BE49-F238E27FC236}">
                  <a16:creationId xmlns:a16="http://schemas.microsoft.com/office/drawing/2014/main" id="{E3C12011-F2E7-4A92-95B4-31A1E4291319}"/>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7" name="Oval 26">
              <a:extLst>
                <a:ext uri="{FF2B5EF4-FFF2-40B4-BE49-F238E27FC236}">
                  <a16:creationId xmlns:a16="http://schemas.microsoft.com/office/drawing/2014/main" id="{A232B8D1-EC9D-4186-9DE5-75BDCC96E62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978884F2-FFAC-4FF1-8D8A-0F153B481DC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49B940A7-0E11-40BA-8754-4C8620596E1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0" name="TextBox 29">
              <a:extLst>
                <a:ext uri="{FF2B5EF4-FFF2-40B4-BE49-F238E27FC236}">
                  <a16:creationId xmlns:a16="http://schemas.microsoft.com/office/drawing/2014/main" id="{FAA4229E-4D08-4BB3-9965-55B4BAD49178}"/>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Database</a:t>
              </a:r>
            </a:p>
          </p:txBody>
        </p:sp>
        <p:sp>
          <p:nvSpPr>
            <p:cNvPr id="31" name="TextBox 30">
              <a:extLst>
                <a:ext uri="{FF2B5EF4-FFF2-40B4-BE49-F238E27FC236}">
                  <a16:creationId xmlns:a16="http://schemas.microsoft.com/office/drawing/2014/main" id="{22E01597-C4D2-4917-975F-2DFB9C7DB4A9}"/>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API</a:t>
              </a:r>
            </a:p>
          </p:txBody>
        </p:sp>
        <p:sp>
          <p:nvSpPr>
            <p:cNvPr id="32" name="TextBox 31">
              <a:extLst>
                <a:ext uri="{FF2B5EF4-FFF2-40B4-BE49-F238E27FC236}">
                  <a16:creationId xmlns:a16="http://schemas.microsoft.com/office/drawing/2014/main" id="{ADC08B2B-A34B-4F70-8CDA-91E079997240}"/>
                </a:ext>
              </a:extLst>
            </p:cNvPr>
            <p:cNvSpPr txBox="1"/>
            <p:nvPr/>
          </p:nvSpPr>
          <p:spPr>
            <a:xfrm>
              <a:off x="5074260" y="6244645"/>
              <a:ext cx="983716"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cs typeface="Arial" pitchFamily="34" charset="0"/>
                </a:rPr>
                <a:t>Application</a:t>
              </a:r>
            </a:p>
          </p:txBody>
        </p:sp>
        <p:sp>
          <p:nvSpPr>
            <p:cNvPr id="33" name="TextBox 32">
              <a:extLst>
                <a:ext uri="{FF2B5EF4-FFF2-40B4-BE49-F238E27FC236}">
                  <a16:creationId xmlns:a16="http://schemas.microsoft.com/office/drawing/2014/main" id="{CF158006-0E41-4566-AB89-798B5CC18230}"/>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Solution</a:t>
              </a:r>
            </a:p>
          </p:txBody>
        </p:sp>
        <p:sp>
          <p:nvSpPr>
            <p:cNvPr id="34" name="TextBox 33">
              <a:extLst>
                <a:ext uri="{FF2B5EF4-FFF2-40B4-BE49-F238E27FC236}">
                  <a16:creationId xmlns:a16="http://schemas.microsoft.com/office/drawing/2014/main" id="{F5B14D88-72B6-4178-81C5-B99D026496CD}"/>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Summary</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C8C0037-6C52-4CA7-BBAB-736A9E3F1058}"/>
              </a:ext>
            </a:extLst>
          </p:cNvPr>
          <p:cNvSpPr>
            <a:spLocks noGrp="1"/>
          </p:cNvSpPr>
          <p:nvPr>
            <p:ph type="title"/>
          </p:nvPr>
        </p:nvSpPr>
        <p:spPr/>
        <p:txBody>
          <a:bodyPr/>
          <a:lstStyle/>
          <a:p>
            <a:r>
              <a:rPr lang="en-US" dirty="0"/>
              <a:t>Knowledge check</a:t>
            </a:r>
          </a:p>
        </p:txBody>
      </p:sp>
    </p:spTree>
    <p:extLst>
      <p:ext uri="{BB962C8B-B14F-4D97-AF65-F5344CB8AC3E}">
        <p14:creationId xmlns:p14="http://schemas.microsoft.com/office/powerpoint/2010/main" val="272457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Question 2</a:t>
            </a:r>
          </a:p>
        </p:txBody>
      </p:sp>
      <p:sp>
        <p:nvSpPr>
          <p:cNvPr id="3" name="Subtitle"/>
          <p:cNvSpPr>
            <a:spLocks noGrp="1"/>
          </p:cNvSpPr>
          <p:nvPr>
            <p:ph type="body" sz="quarter" idx="11"/>
          </p:nvPr>
        </p:nvSpPr>
        <p:spPr>
          <a:xfrm>
            <a:off x="4356100" y="600303"/>
            <a:ext cx="7253288" cy="143351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lang="en-US" dirty="0"/>
              <a:t>What is the main value proposition of Azure Static Web Apps?</a:t>
            </a:r>
          </a:p>
        </p:txBody>
      </p:sp>
      <p:sp>
        <p:nvSpPr>
          <p:cNvPr id="4" name="New shape"/>
          <p:cNvSpPr/>
          <p:nvPr/>
        </p:nvSpPr>
        <p:spPr>
          <a:xfrm>
            <a:off x="4356100" y="2324327"/>
            <a:ext cx="7250684" cy="4340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cs typeface="Arial" pitchFamily="34" charset="0"/>
              </a:rPr>
              <a:t>Scalable cloud service for web apps that require server-side rendering</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cs typeface="Arial" pitchFamily="34" charset="0"/>
              </a:rPr>
              <a:t>Variation of Azure Functions, which supports Angular and React</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cs typeface="Arial" pitchFamily="34" charset="0"/>
              </a:rPr>
              <a:t>Combination of Azure Functions and Azure SQL Database</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cs typeface="Arial" pitchFamily="34" charset="0"/>
              </a:rPr>
              <a:t>Combination of static web apps and </a:t>
            </a:r>
            <a:br>
              <a:rPr kumimoji="0" lang="en-US" sz="2500" b="0" i="0" u="none" strike="noStrike" kern="1200" cap="none" spc="0" normalizeH="0" baseline="0" noProof="0" dirty="0">
                <a:ln>
                  <a:noFill/>
                </a:ln>
                <a:solidFill>
                  <a:srgbClr val="000000"/>
                </a:solidFill>
                <a:effectLst/>
                <a:uLnTx/>
                <a:uFillTx/>
                <a:latin typeface="Segoe UI"/>
                <a:cs typeface="Arial" pitchFamily="34" charset="0"/>
              </a:rPr>
            </a:br>
            <a:r>
              <a:rPr kumimoji="0" lang="en-US" sz="2500" b="0" i="0" u="none" strike="noStrike" kern="1200" cap="none" spc="0" normalizeH="0" baseline="0" noProof="0" dirty="0">
                <a:ln>
                  <a:noFill/>
                </a:ln>
                <a:solidFill>
                  <a:srgbClr val="000000"/>
                </a:solidFill>
                <a:effectLst/>
                <a:uLnTx/>
                <a:uFillTx/>
                <a:latin typeface="Segoe UI"/>
                <a:cs typeface="Arial" pitchFamily="34" charset="0"/>
              </a:rPr>
              <a:t>serverless APIs</a:t>
            </a:r>
          </a:p>
        </p:txBody>
      </p:sp>
      <p:pic>
        <p:nvPicPr>
          <p:cNvPr id="8" name="chat" descr="chat">
            <a:extLst>
              <a:ext uri="{FF2B5EF4-FFF2-40B4-BE49-F238E27FC236}">
                <a16:creationId xmlns:a16="http://schemas.microsoft.com/office/drawing/2014/main" id="{609041E2-D0F5-459A-B141-A3C2090598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124" y="875505"/>
            <a:ext cx="1070209" cy="1070204"/>
          </a:xfrm>
          <a:prstGeom prst="rect">
            <a:avLst/>
          </a:prstGeom>
        </p:spPr>
      </p:pic>
    </p:spTree>
    <p:extLst>
      <p:ext uri="{BB962C8B-B14F-4D97-AF65-F5344CB8AC3E}">
        <p14:creationId xmlns:p14="http://schemas.microsoft.com/office/powerpoint/2010/main" val="279174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descr="code callout frame">
            <a:extLst>
              <a:ext uri="{FF2B5EF4-FFF2-40B4-BE49-F238E27FC236}">
                <a16:creationId xmlns:a16="http://schemas.microsoft.com/office/drawing/2014/main" id="{A65CF05A-42F9-2B4F-A9D3-878B33B74C59}"/>
              </a:ext>
            </a:extLst>
          </p:cNvPr>
          <p:cNvSpPr/>
          <p:nvPr/>
        </p:nvSpPr>
        <p:spPr bwMode="auto">
          <a:xfrm>
            <a:off x="4321639" y="4795158"/>
            <a:ext cx="7287749" cy="838200"/>
          </a:xfrm>
          <a:prstGeom prst="rect">
            <a:avLst/>
          </a:prstGeom>
          <a:solidFill>
            <a:schemeClr val="accent1">
              <a:alpha val="1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cs typeface="Segoe UI" pitchFamily="34" charset="0"/>
            </a:endParaRPr>
          </a:p>
        </p:txBody>
      </p:sp>
      <p:sp>
        <p:nvSpPr>
          <p:cNvPr id="2" name="Title"/>
          <p:cNvSpPr>
            <a:spLocks noGrp="1"/>
          </p:cNvSpPr>
          <p:nvPr>
            <p:ph type="title"/>
          </p:nvPr>
        </p:nvSpPr>
        <p:spPr/>
        <p:txBody>
          <a:bodyPr/>
          <a:lstStyle>
            <a:lvl1pPr>
              <a:defRPr>
                <a:solidFill>
                  <a:schemeClr val="tx1"/>
                </a:solidFill>
              </a:defRPr>
            </a:lvl1pPr>
          </a:lstStyle>
          <a:p>
            <a:r>
              <a:rPr lang="en-US"/>
              <a:t>Question 2</a:t>
            </a:r>
          </a:p>
        </p:txBody>
      </p:sp>
      <p:sp>
        <p:nvSpPr>
          <p:cNvPr id="3" name="Subtitle"/>
          <p:cNvSpPr>
            <a:spLocks noGrp="1"/>
          </p:cNvSpPr>
          <p:nvPr>
            <p:ph type="body" sz="quarter" idx="11"/>
          </p:nvPr>
        </p:nvSpPr>
        <p:spPr>
          <a:xfrm>
            <a:off x="4356100" y="600303"/>
            <a:ext cx="7253288" cy="143351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lang="en-US" dirty="0"/>
              <a:t>What is the main value proposition of Azure Static Web Apps?</a:t>
            </a:r>
          </a:p>
        </p:txBody>
      </p:sp>
      <p:sp>
        <p:nvSpPr>
          <p:cNvPr id="4" name="New shape"/>
          <p:cNvSpPr/>
          <p:nvPr/>
        </p:nvSpPr>
        <p:spPr>
          <a:xfrm>
            <a:off x="4356100" y="2330822"/>
            <a:ext cx="7253288" cy="4340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FFFFFF">
                    <a:lumMod val="65000"/>
                  </a:srgbClr>
                </a:solidFill>
                <a:effectLst/>
                <a:uLnTx/>
                <a:uFillTx/>
                <a:latin typeface="Segoe UI"/>
                <a:cs typeface="Arial" pitchFamily="34" charset="0"/>
              </a:rPr>
              <a:t>Scalable cloud service for web apps that require server-side rendering</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FFFFFF">
                    <a:lumMod val="65000"/>
                  </a:srgbClr>
                </a:solidFill>
                <a:effectLst/>
                <a:uLnTx/>
                <a:uFillTx/>
                <a:latin typeface="Segoe UI"/>
                <a:cs typeface="Arial" pitchFamily="34" charset="0"/>
              </a:rPr>
              <a:t>Variation of Azure Functions, which supports Angular and React</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FFFFFF">
                    <a:lumMod val="65000"/>
                  </a:srgbClr>
                </a:solidFill>
                <a:effectLst/>
                <a:uLnTx/>
                <a:uFillTx/>
                <a:latin typeface="Segoe UI"/>
                <a:cs typeface="Arial" pitchFamily="34" charset="0"/>
              </a:rPr>
              <a:t>Combination of Azure Functions and Azure SQL Database</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cs typeface="Arial" pitchFamily="34" charset="0"/>
              </a:rPr>
              <a:t>Combination of static web apps and </a:t>
            </a:r>
            <a:br>
              <a:rPr kumimoji="0" lang="en-US" sz="2500" b="0" i="0" u="none" strike="noStrike" kern="1200" cap="none" spc="0" normalizeH="0" baseline="0" noProof="0" dirty="0">
                <a:ln>
                  <a:noFill/>
                </a:ln>
                <a:solidFill>
                  <a:srgbClr val="000000"/>
                </a:solidFill>
                <a:effectLst/>
                <a:uLnTx/>
                <a:uFillTx/>
                <a:latin typeface="Segoe UI"/>
                <a:cs typeface="Arial" pitchFamily="34" charset="0"/>
              </a:rPr>
            </a:br>
            <a:r>
              <a:rPr kumimoji="0" lang="en-US" sz="2500" b="0" i="0" u="none" strike="noStrike" kern="1200" cap="none" spc="0" normalizeH="0" baseline="0" noProof="0" dirty="0">
                <a:ln>
                  <a:noFill/>
                </a:ln>
                <a:solidFill>
                  <a:srgbClr val="000000"/>
                </a:solidFill>
                <a:effectLst/>
                <a:uLnTx/>
                <a:uFillTx/>
                <a:latin typeface="Segoe UI"/>
                <a:cs typeface="Arial" pitchFamily="34" charset="0"/>
              </a:rPr>
              <a:t>serverless APIs</a:t>
            </a:r>
          </a:p>
        </p:txBody>
      </p:sp>
      <p:pic>
        <p:nvPicPr>
          <p:cNvPr id="9" name="chat" descr="chat">
            <a:extLst>
              <a:ext uri="{FF2B5EF4-FFF2-40B4-BE49-F238E27FC236}">
                <a16:creationId xmlns:a16="http://schemas.microsoft.com/office/drawing/2014/main" id="{37D1098A-14DB-490A-8A23-E1C8CB927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124" y="875505"/>
            <a:ext cx="1070209" cy="1070204"/>
          </a:xfrm>
          <a:prstGeom prst="rect">
            <a:avLst/>
          </a:prstGeom>
        </p:spPr>
      </p:pic>
    </p:spTree>
    <p:extLst>
      <p:ext uri="{BB962C8B-B14F-4D97-AF65-F5344CB8AC3E}">
        <p14:creationId xmlns:p14="http://schemas.microsoft.com/office/powerpoint/2010/main" val="136368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Question 3</a:t>
            </a:r>
          </a:p>
        </p:txBody>
      </p:sp>
      <p:sp>
        <p:nvSpPr>
          <p:cNvPr id="3" name="Subtitle"/>
          <p:cNvSpPr>
            <a:spLocks noGrp="1"/>
          </p:cNvSpPr>
          <p:nvPr>
            <p:ph type="body" sz="quarter" idx="11"/>
          </p:nvPr>
        </p:nvSpPr>
        <p:spPr>
          <a:xfrm>
            <a:off x="4356100" y="600302"/>
            <a:ext cx="7253288" cy="143351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lang="en-US" dirty="0"/>
              <a:t>What information is contained in the GitHub workflow file for an Azure Static Web App?</a:t>
            </a:r>
          </a:p>
        </p:txBody>
      </p:sp>
      <p:sp>
        <p:nvSpPr>
          <p:cNvPr id="4" name="New shape"/>
          <p:cNvSpPr/>
          <p:nvPr/>
        </p:nvSpPr>
        <p:spPr>
          <a:xfrm>
            <a:off x="4356100" y="2324327"/>
            <a:ext cx="7253288" cy="4340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cs typeface="Arial" pitchFamily="34" charset="0"/>
              </a:rPr>
              <a:t>App location and API location in the repository</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cs typeface="Arial" pitchFamily="34" charset="0"/>
              </a:rPr>
              <a:t>App location, API location, and secrets stored in plain text</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cs typeface="Arial" pitchFamily="34" charset="0"/>
              </a:rPr>
              <a:t>App location, API location, and references </a:t>
            </a:r>
            <a:br>
              <a:rPr kumimoji="0" lang="en-US" sz="2500" b="0" i="0" u="none" strike="noStrike" kern="1200" cap="none" spc="0" normalizeH="0" baseline="0" noProof="0" dirty="0">
                <a:ln>
                  <a:noFill/>
                </a:ln>
                <a:solidFill>
                  <a:srgbClr val="000000"/>
                </a:solidFill>
                <a:effectLst/>
                <a:uLnTx/>
                <a:uFillTx/>
                <a:latin typeface="Segoe UI"/>
                <a:cs typeface="Arial" pitchFamily="34" charset="0"/>
              </a:rPr>
            </a:br>
            <a:r>
              <a:rPr kumimoji="0" lang="en-US" sz="2500" b="0" i="0" u="none" strike="noStrike" kern="1200" cap="none" spc="0" normalizeH="0" baseline="0" noProof="0" dirty="0">
                <a:ln>
                  <a:noFill/>
                </a:ln>
                <a:solidFill>
                  <a:srgbClr val="000000"/>
                </a:solidFill>
                <a:effectLst/>
                <a:uLnTx/>
                <a:uFillTx/>
                <a:latin typeface="Segoe UI"/>
                <a:cs typeface="Arial" pitchFamily="34" charset="0"/>
              </a:rPr>
              <a:t>to secrets</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cs typeface="Arial" pitchFamily="34" charset="0"/>
              </a:rPr>
              <a:t>App location, API location, and subscription ID</a:t>
            </a:r>
          </a:p>
        </p:txBody>
      </p:sp>
      <p:pic>
        <p:nvPicPr>
          <p:cNvPr id="8" name="chat" descr="chat">
            <a:extLst>
              <a:ext uri="{FF2B5EF4-FFF2-40B4-BE49-F238E27FC236}">
                <a16:creationId xmlns:a16="http://schemas.microsoft.com/office/drawing/2014/main" id="{21D28CB7-F7C5-46A1-8ECB-1C1AE0130E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124" y="875505"/>
            <a:ext cx="1070209" cy="1070204"/>
          </a:xfrm>
          <a:prstGeom prst="rect">
            <a:avLst/>
          </a:prstGeom>
        </p:spPr>
      </p:pic>
    </p:spTree>
    <p:extLst>
      <p:ext uri="{BB962C8B-B14F-4D97-AF65-F5344CB8AC3E}">
        <p14:creationId xmlns:p14="http://schemas.microsoft.com/office/powerpoint/2010/main" val="147667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descr="code callout frame">
            <a:extLst>
              <a:ext uri="{FF2B5EF4-FFF2-40B4-BE49-F238E27FC236}">
                <a16:creationId xmlns:a16="http://schemas.microsoft.com/office/drawing/2014/main" id="{A22EE4BE-0CE5-D843-971E-E0054F5DC206}"/>
              </a:ext>
            </a:extLst>
          </p:cNvPr>
          <p:cNvSpPr/>
          <p:nvPr/>
        </p:nvSpPr>
        <p:spPr bwMode="auto">
          <a:xfrm>
            <a:off x="4356100" y="3567375"/>
            <a:ext cx="7253288" cy="854075"/>
          </a:xfrm>
          <a:prstGeom prst="rect">
            <a:avLst/>
          </a:prstGeom>
          <a:solidFill>
            <a:schemeClr val="accent1">
              <a:alpha val="1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cs typeface="Segoe UI" pitchFamily="34" charset="0"/>
            </a:endParaRPr>
          </a:p>
        </p:txBody>
      </p:sp>
      <p:sp>
        <p:nvSpPr>
          <p:cNvPr id="2" name="Title"/>
          <p:cNvSpPr>
            <a:spLocks noGrp="1"/>
          </p:cNvSpPr>
          <p:nvPr>
            <p:ph type="title"/>
          </p:nvPr>
        </p:nvSpPr>
        <p:spPr/>
        <p:txBody>
          <a:bodyPr/>
          <a:lstStyle>
            <a:lvl1pPr>
              <a:defRPr>
                <a:solidFill>
                  <a:schemeClr val="tx1"/>
                </a:solidFill>
              </a:defRPr>
            </a:lvl1pPr>
          </a:lstStyle>
          <a:p>
            <a:r>
              <a:rPr lang="en-US"/>
              <a:t>Question 3</a:t>
            </a:r>
          </a:p>
        </p:txBody>
      </p:sp>
      <p:sp>
        <p:nvSpPr>
          <p:cNvPr id="3" name="Subtitle"/>
          <p:cNvSpPr>
            <a:spLocks noGrp="1"/>
          </p:cNvSpPr>
          <p:nvPr>
            <p:ph type="body" sz="quarter" idx="11"/>
          </p:nvPr>
        </p:nvSpPr>
        <p:spPr>
          <a:xfrm>
            <a:off x="4356100" y="600302"/>
            <a:ext cx="7253288" cy="143351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lang="en-US" dirty="0"/>
              <a:t>What information is contained in the GitHub workflow file for an Azure Static Web App?</a:t>
            </a:r>
          </a:p>
        </p:txBody>
      </p:sp>
      <p:sp>
        <p:nvSpPr>
          <p:cNvPr id="4" name="New shape"/>
          <p:cNvSpPr/>
          <p:nvPr/>
        </p:nvSpPr>
        <p:spPr>
          <a:xfrm>
            <a:off x="4356100" y="2324327"/>
            <a:ext cx="7253288" cy="4340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FFFFFF">
                    <a:lumMod val="65000"/>
                  </a:srgbClr>
                </a:solidFill>
                <a:effectLst/>
                <a:uLnTx/>
                <a:uFillTx/>
                <a:latin typeface="Segoe UI"/>
                <a:cs typeface="Arial" pitchFamily="34" charset="0"/>
              </a:rPr>
              <a:t>App location and API location in the repository</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FFFFFF">
                    <a:lumMod val="65000"/>
                  </a:srgbClr>
                </a:solidFill>
                <a:effectLst/>
                <a:uLnTx/>
                <a:uFillTx/>
                <a:latin typeface="Segoe UI"/>
                <a:cs typeface="Arial" pitchFamily="34" charset="0"/>
              </a:rPr>
              <a:t>App location, API location, and secrets stored in plain text</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cs typeface="Arial" pitchFamily="34" charset="0"/>
              </a:rPr>
              <a:t>App location, API location, and references </a:t>
            </a:r>
            <a:br>
              <a:rPr kumimoji="0" lang="en-US" sz="2500" b="0" i="0" u="none" strike="noStrike" kern="1200" cap="none" spc="0" normalizeH="0" baseline="0" noProof="0" dirty="0">
                <a:ln>
                  <a:noFill/>
                </a:ln>
                <a:solidFill>
                  <a:srgbClr val="000000"/>
                </a:solidFill>
                <a:effectLst/>
                <a:uLnTx/>
                <a:uFillTx/>
                <a:latin typeface="Segoe UI"/>
                <a:cs typeface="Arial" pitchFamily="34" charset="0"/>
              </a:rPr>
            </a:br>
            <a:r>
              <a:rPr kumimoji="0" lang="en-US" sz="2500" b="0" i="0" u="none" strike="noStrike" kern="1200" cap="none" spc="0" normalizeH="0" baseline="0" noProof="0" dirty="0">
                <a:ln>
                  <a:noFill/>
                </a:ln>
                <a:solidFill>
                  <a:srgbClr val="000000"/>
                </a:solidFill>
                <a:effectLst/>
                <a:uLnTx/>
                <a:uFillTx/>
                <a:latin typeface="Segoe UI"/>
                <a:cs typeface="Arial" pitchFamily="34" charset="0"/>
              </a:rPr>
              <a:t>to secrets</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FFFFFF">
                    <a:lumMod val="65000"/>
                  </a:srgbClr>
                </a:solidFill>
                <a:effectLst/>
                <a:uLnTx/>
                <a:uFillTx/>
                <a:latin typeface="Segoe UI"/>
                <a:cs typeface="Arial" pitchFamily="34" charset="0"/>
              </a:rPr>
              <a:t>App location, API location, and subscription ID</a:t>
            </a:r>
          </a:p>
        </p:txBody>
      </p:sp>
      <p:pic>
        <p:nvPicPr>
          <p:cNvPr id="9" name="chat" descr="chat">
            <a:extLst>
              <a:ext uri="{FF2B5EF4-FFF2-40B4-BE49-F238E27FC236}">
                <a16:creationId xmlns:a16="http://schemas.microsoft.com/office/drawing/2014/main" id="{32853B50-4835-4D75-A0D8-A359AA0161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124" y="875505"/>
            <a:ext cx="1070209" cy="1070204"/>
          </a:xfrm>
          <a:prstGeom prst="rect">
            <a:avLst/>
          </a:prstGeom>
        </p:spPr>
      </p:pic>
    </p:spTree>
    <p:extLst>
      <p:ext uri="{BB962C8B-B14F-4D97-AF65-F5344CB8AC3E}">
        <p14:creationId xmlns:p14="http://schemas.microsoft.com/office/powerpoint/2010/main" val="2157116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p:cNvSpPr>
            <a:spLocks noGrp="1"/>
          </p:cNvSpPr>
          <p:nvPr>
            <p:ph type="body" sz="quarter" idx="12" hasCustomPrompt="1"/>
          </p:nvPr>
        </p:nvSpPr>
        <p:spPr/>
        <p:txBody>
          <a:bodyPr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r>
              <a:t>Deploy an Azure Static Web App</a:t>
            </a:r>
          </a:p>
        </p:txBody>
      </p:sp>
      <p:sp>
        <p:nvSpPr>
          <p:cNvPr id="5" name="Title 4">
            <a:extLst>
              <a:ext uri="{FF2B5EF4-FFF2-40B4-BE49-F238E27FC236}">
                <a16:creationId xmlns:a16="http://schemas.microsoft.com/office/drawing/2014/main" id="{2B7E478A-836F-47DE-B6E0-BF96C765D9E8}"/>
              </a:ext>
            </a:extLst>
          </p:cNvPr>
          <p:cNvSpPr>
            <a:spLocks noGrp="1"/>
          </p:cNvSpPr>
          <p:nvPr>
            <p:ph type="title"/>
          </p:nvPr>
        </p:nvSpPr>
        <p:spPr/>
        <p:txBody>
          <a:bodyPr/>
          <a:lstStyle/>
          <a:p>
            <a:r>
              <a:rPr lang="en-US" dirty="0"/>
              <a:t>Demo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Arrow: Right 157">
            <a:extLst>
              <a:ext uri="{FF2B5EF4-FFF2-40B4-BE49-F238E27FC236}">
                <a16:creationId xmlns:a16="http://schemas.microsoft.com/office/drawing/2014/main" id="{52402CBC-25C6-4A88-9865-223C8E55B49F}"/>
              </a:ext>
              <a:ext uri="{C183D7F6-B498-43B3-948B-1728B52AA6E4}">
                <adec:decorative xmlns:adec="http://schemas.microsoft.com/office/drawing/2017/decorative" val="1"/>
              </a:ext>
            </a:extLst>
          </p:cNvPr>
          <p:cNvSpPr/>
          <p:nvPr/>
        </p:nvSpPr>
        <p:spPr bwMode="auto">
          <a:xfrm>
            <a:off x="688014" y="1691028"/>
            <a:ext cx="7149473" cy="1128203"/>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9" name="Arrow: Right 158">
            <a:extLst>
              <a:ext uri="{FF2B5EF4-FFF2-40B4-BE49-F238E27FC236}">
                <a16:creationId xmlns:a16="http://schemas.microsoft.com/office/drawing/2014/main" id="{71246085-2D60-4AA1-9BF5-C04E16A22023}"/>
              </a:ext>
              <a:ext uri="{C183D7F6-B498-43B3-948B-1728B52AA6E4}">
                <adec:decorative xmlns:adec="http://schemas.microsoft.com/office/drawing/2017/decorative" val="1"/>
              </a:ext>
            </a:extLst>
          </p:cNvPr>
          <p:cNvSpPr/>
          <p:nvPr/>
        </p:nvSpPr>
        <p:spPr bwMode="auto">
          <a:xfrm>
            <a:off x="688014" y="3389649"/>
            <a:ext cx="10921374" cy="1128203"/>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AC73963-8DF2-4927-A92A-37EF0A3A469C}"/>
              </a:ext>
            </a:extLst>
          </p:cNvPr>
          <p:cNvSpPr>
            <a:spLocks noGrp="1"/>
          </p:cNvSpPr>
          <p:nvPr>
            <p:ph type="title"/>
          </p:nvPr>
        </p:nvSpPr>
        <p:spPr/>
        <p:txBody>
          <a:bodyPr/>
          <a:lstStyle/>
          <a:p>
            <a:r>
              <a:rPr lang="en-US"/>
              <a:t>Catching the bus</a:t>
            </a:r>
          </a:p>
        </p:txBody>
      </p:sp>
      <p:grpSp>
        <p:nvGrpSpPr>
          <p:cNvPr id="14" name="Group 13" descr="Bus">
            <a:extLst>
              <a:ext uri="{FF2B5EF4-FFF2-40B4-BE49-F238E27FC236}">
                <a16:creationId xmlns:a16="http://schemas.microsoft.com/office/drawing/2014/main" id="{5A071EB8-DBD3-4984-9465-C5D70D9C9191}"/>
              </a:ext>
            </a:extLst>
          </p:cNvPr>
          <p:cNvGrpSpPr>
            <a:grpSpLocks noChangeAspect="1"/>
          </p:cNvGrpSpPr>
          <p:nvPr/>
        </p:nvGrpSpPr>
        <p:grpSpPr>
          <a:xfrm>
            <a:off x="8080733" y="3442051"/>
            <a:ext cx="869292" cy="914400"/>
            <a:chOff x="4185103" y="3363686"/>
            <a:chExt cx="1062682" cy="1117825"/>
          </a:xfrm>
        </p:grpSpPr>
        <p:sp>
          <p:nvSpPr>
            <p:cNvPr id="15" name="Freeform 126">
              <a:extLst>
                <a:ext uri="{FF2B5EF4-FFF2-40B4-BE49-F238E27FC236}">
                  <a16:creationId xmlns:a16="http://schemas.microsoft.com/office/drawing/2014/main" id="{14EC9CD8-4D65-451D-A406-96D843E15C34}"/>
                </a:ext>
              </a:extLst>
            </p:cNvPr>
            <p:cNvSpPr>
              <a:spLocks/>
            </p:cNvSpPr>
            <p:nvPr/>
          </p:nvSpPr>
          <p:spPr bwMode="auto">
            <a:xfrm>
              <a:off x="5040539" y="3992061"/>
              <a:ext cx="207246" cy="123464"/>
            </a:xfrm>
            <a:custGeom>
              <a:avLst/>
              <a:gdLst>
                <a:gd name="T0" fmla="*/ 31 w 45"/>
                <a:gd name="T1" fmla="*/ 0 h 26"/>
                <a:gd name="T2" fmla="*/ 0 w 45"/>
                <a:gd name="T3" fmla="*/ 0 h 26"/>
                <a:gd name="T4" fmla="*/ 0 w 45"/>
                <a:gd name="T5" fmla="*/ 26 h 26"/>
                <a:gd name="T6" fmla="*/ 45 w 45"/>
                <a:gd name="T7" fmla="*/ 26 h 26"/>
                <a:gd name="T8" fmla="*/ 45 w 45"/>
                <a:gd name="T9" fmla="*/ 15 h 26"/>
                <a:gd name="T10" fmla="*/ 31 w 45"/>
                <a:gd name="T11" fmla="*/ 0 h 26"/>
              </a:gdLst>
              <a:ahLst/>
              <a:cxnLst>
                <a:cxn ang="0">
                  <a:pos x="T0" y="T1"/>
                </a:cxn>
                <a:cxn ang="0">
                  <a:pos x="T2" y="T3"/>
                </a:cxn>
                <a:cxn ang="0">
                  <a:pos x="T4" y="T5"/>
                </a:cxn>
                <a:cxn ang="0">
                  <a:pos x="T6" y="T7"/>
                </a:cxn>
                <a:cxn ang="0">
                  <a:pos x="T8" y="T9"/>
                </a:cxn>
                <a:cxn ang="0">
                  <a:pos x="T10" y="T11"/>
                </a:cxn>
              </a:cxnLst>
              <a:rect l="0" t="0" r="r" b="b"/>
              <a:pathLst>
                <a:path w="45" h="26">
                  <a:moveTo>
                    <a:pt x="31" y="0"/>
                  </a:moveTo>
                  <a:cubicBezTo>
                    <a:pt x="0" y="0"/>
                    <a:pt x="0" y="0"/>
                    <a:pt x="0" y="0"/>
                  </a:cubicBezTo>
                  <a:cubicBezTo>
                    <a:pt x="0" y="26"/>
                    <a:pt x="0" y="26"/>
                    <a:pt x="0" y="26"/>
                  </a:cubicBezTo>
                  <a:cubicBezTo>
                    <a:pt x="45" y="26"/>
                    <a:pt x="45" y="26"/>
                    <a:pt x="45" y="26"/>
                  </a:cubicBezTo>
                  <a:cubicBezTo>
                    <a:pt x="45" y="15"/>
                    <a:pt x="45" y="15"/>
                    <a:pt x="45" y="15"/>
                  </a:cubicBezTo>
                  <a:cubicBezTo>
                    <a:pt x="45" y="7"/>
                    <a:pt x="39" y="0"/>
                    <a:pt x="3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 name="Freeform 127">
              <a:extLst>
                <a:ext uri="{FF2B5EF4-FFF2-40B4-BE49-F238E27FC236}">
                  <a16:creationId xmlns:a16="http://schemas.microsoft.com/office/drawing/2014/main" id="{C6200F1C-E9D7-4771-8254-D6171BB3021C}"/>
                </a:ext>
              </a:extLst>
            </p:cNvPr>
            <p:cNvSpPr>
              <a:spLocks/>
            </p:cNvSpPr>
            <p:nvPr/>
          </p:nvSpPr>
          <p:spPr bwMode="auto">
            <a:xfrm>
              <a:off x="4185103" y="3992061"/>
              <a:ext cx="211654" cy="123464"/>
            </a:xfrm>
            <a:custGeom>
              <a:avLst/>
              <a:gdLst>
                <a:gd name="T0" fmla="*/ 14 w 45"/>
                <a:gd name="T1" fmla="*/ 0 h 26"/>
                <a:gd name="T2" fmla="*/ 45 w 45"/>
                <a:gd name="T3" fmla="*/ 0 h 26"/>
                <a:gd name="T4" fmla="*/ 45 w 45"/>
                <a:gd name="T5" fmla="*/ 26 h 26"/>
                <a:gd name="T6" fmla="*/ 0 w 45"/>
                <a:gd name="T7" fmla="*/ 26 h 26"/>
                <a:gd name="T8" fmla="*/ 0 w 45"/>
                <a:gd name="T9" fmla="*/ 15 h 26"/>
                <a:gd name="T10" fmla="*/ 14 w 45"/>
                <a:gd name="T11" fmla="*/ 0 h 26"/>
              </a:gdLst>
              <a:ahLst/>
              <a:cxnLst>
                <a:cxn ang="0">
                  <a:pos x="T0" y="T1"/>
                </a:cxn>
                <a:cxn ang="0">
                  <a:pos x="T2" y="T3"/>
                </a:cxn>
                <a:cxn ang="0">
                  <a:pos x="T4" y="T5"/>
                </a:cxn>
                <a:cxn ang="0">
                  <a:pos x="T6" y="T7"/>
                </a:cxn>
                <a:cxn ang="0">
                  <a:pos x="T8" y="T9"/>
                </a:cxn>
                <a:cxn ang="0">
                  <a:pos x="T10" y="T11"/>
                </a:cxn>
              </a:cxnLst>
              <a:rect l="0" t="0" r="r" b="b"/>
              <a:pathLst>
                <a:path w="45" h="26">
                  <a:moveTo>
                    <a:pt x="14" y="0"/>
                  </a:moveTo>
                  <a:cubicBezTo>
                    <a:pt x="45" y="0"/>
                    <a:pt x="45" y="0"/>
                    <a:pt x="45" y="0"/>
                  </a:cubicBezTo>
                  <a:cubicBezTo>
                    <a:pt x="45" y="26"/>
                    <a:pt x="45" y="26"/>
                    <a:pt x="45" y="26"/>
                  </a:cubicBezTo>
                  <a:cubicBezTo>
                    <a:pt x="0" y="26"/>
                    <a:pt x="0" y="26"/>
                    <a:pt x="0" y="26"/>
                  </a:cubicBezTo>
                  <a:cubicBezTo>
                    <a:pt x="0" y="15"/>
                    <a:pt x="0" y="15"/>
                    <a:pt x="0" y="15"/>
                  </a:cubicBezTo>
                  <a:cubicBezTo>
                    <a:pt x="0" y="7"/>
                    <a:pt x="7" y="0"/>
                    <a:pt x="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 name="Freeform 128">
              <a:extLst>
                <a:ext uri="{FF2B5EF4-FFF2-40B4-BE49-F238E27FC236}">
                  <a16:creationId xmlns:a16="http://schemas.microsoft.com/office/drawing/2014/main" id="{1497959A-0893-4582-95C5-594A8F1CB1DE}"/>
                </a:ext>
              </a:extLst>
            </p:cNvPr>
            <p:cNvSpPr>
              <a:spLocks/>
            </p:cNvSpPr>
            <p:nvPr/>
          </p:nvSpPr>
          <p:spPr bwMode="auto">
            <a:xfrm>
              <a:off x="4290930" y="4049385"/>
              <a:ext cx="851028" cy="308661"/>
            </a:xfrm>
            <a:custGeom>
              <a:avLst/>
              <a:gdLst>
                <a:gd name="T0" fmla="*/ 2 w 182"/>
                <a:gd name="T1" fmla="*/ 9 h 66"/>
                <a:gd name="T2" fmla="*/ 0 w 182"/>
                <a:gd name="T3" fmla="*/ 18 h 66"/>
                <a:gd name="T4" fmla="*/ 0 w 182"/>
                <a:gd name="T5" fmla="*/ 66 h 66"/>
                <a:gd name="T6" fmla="*/ 182 w 182"/>
                <a:gd name="T7" fmla="*/ 66 h 66"/>
                <a:gd name="T8" fmla="*/ 182 w 182"/>
                <a:gd name="T9" fmla="*/ 18 h 66"/>
                <a:gd name="T10" fmla="*/ 180 w 182"/>
                <a:gd name="T11" fmla="*/ 9 h 66"/>
                <a:gd name="T12" fmla="*/ 91 w 182"/>
                <a:gd name="T13" fmla="*/ 0 h 66"/>
                <a:gd name="T14" fmla="*/ 2 w 182"/>
                <a:gd name="T15" fmla="*/ 9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66">
                  <a:moveTo>
                    <a:pt x="2" y="9"/>
                  </a:moveTo>
                  <a:cubicBezTo>
                    <a:pt x="1" y="12"/>
                    <a:pt x="0" y="15"/>
                    <a:pt x="0" y="18"/>
                  </a:cubicBezTo>
                  <a:cubicBezTo>
                    <a:pt x="0" y="66"/>
                    <a:pt x="0" y="66"/>
                    <a:pt x="0" y="66"/>
                  </a:cubicBezTo>
                  <a:cubicBezTo>
                    <a:pt x="182" y="66"/>
                    <a:pt x="182" y="66"/>
                    <a:pt x="182" y="66"/>
                  </a:cubicBezTo>
                  <a:cubicBezTo>
                    <a:pt x="182" y="18"/>
                    <a:pt x="182" y="18"/>
                    <a:pt x="182" y="18"/>
                  </a:cubicBezTo>
                  <a:cubicBezTo>
                    <a:pt x="182" y="15"/>
                    <a:pt x="181" y="12"/>
                    <a:pt x="180" y="9"/>
                  </a:cubicBezTo>
                  <a:cubicBezTo>
                    <a:pt x="91" y="0"/>
                    <a:pt x="91" y="0"/>
                    <a:pt x="91" y="0"/>
                  </a:cubicBezTo>
                  <a:lnTo>
                    <a:pt x="2"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8" name="Freeform 129">
              <a:extLst>
                <a:ext uri="{FF2B5EF4-FFF2-40B4-BE49-F238E27FC236}">
                  <a16:creationId xmlns:a16="http://schemas.microsoft.com/office/drawing/2014/main" id="{70C20758-EC83-4202-93DE-7034640425CC}"/>
                </a:ext>
              </a:extLst>
            </p:cNvPr>
            <p:cNvSpPr>
              <a:spLocks/>
            </p:cNvSpPr>
            <p:nvPr/>
          </p:nvSpPr>
          <p:spPr bwMode="auto">
            <a:xfrm>
              <a:off x="4290930" y="4256628"/>
              <a:ext cx="189608" cy="224883"/>
            </a:xfrm>
            <a:custGeom>
              <a:avLst/>
              <a:gdLst>
                <a:gd name="T0" fmla="*/ 40 w 40"/>
                <a:gd name="T1" fmla="*/ 0 h 48"/>
                <a:gd name="T2" fmla="*/ 0 w 40"/>
                <a:gd name="T3" fmla="*/ 0 h 48"/>
                <a:gd name="T4" fmla="*/ 0 w 40"/>
                <a:gd name="T5" fmla="*/ 41 h 48"/>
                <a:gd name="T6" fmla="*/ 7 w 40"/>
                <a:gd name="T7" fmla="*/ 48 h 48"/>
                <a:gd name="T8" fmla="*/ 32 w 40"/>
                <a:gd name="T9" fmla="*/ 48 h 48"/>
                <a:gd name="T10" fmla="*/ 40 w 40"/>
                <a:gd name="T11" fmla="*/ 41 h 48"/>
                <a:gd name="T12" fmla="*/ 40 w 40"/>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0" h="48">
                  <a:moveTo>
                    <a:pt x="40" y="0"/>
                  </a:moveTo>
                  <a:cubicBezTo>
                    <a:pt x="0" y="0"/>
                    <a:pt x="0" y="0"/>
                    <a:pt x="0" y="0"/>
                  </a:cubicBezTo>
                  <a:cubicBezTo>
                    <a:pt x="0" y="41"/>
                    <a:pt x="0" y="41"/>
                    <a:pt x="0" y="41"/>
                  </a:cubicBezTo>
                  <a:cubicBezTo>
                    <a:pt x="0" y="45"/>
                    <a:pt x="3" y="48"/>
                    <a:pt x="7" y="48"/>
                  </a:cubicBezTo>
                  <a:cubicBezTo>
                    <a:pt x="32" y="48"/>
                    <a:pt x="32" y="48"/>
                    <a:pt x="32" y="48"/>
                  </a:cubicBezTo>
                  <a:cubicBezTo>
                    <a:pt x="36" y="48"/>
                    <a:pt x="40" y="45"/>
                    <a:pt x="40" y="41"/>
                  </a:cubicBezTo>
                  <a:lnTo>
                    <a:pt x="4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 name="Freeform 130">
              <a:extLst>
                <a:ext uri="{FF2B5EF4-FFF2-40B4-BE49-F238E27FC236}">
                  <a16:creationId xmlns:a16="http://schemas.microsoft.com/office/drawing/2014/main" id="{478BD7FD-7033-44DD-9CAB-8620DE65A5FE}"/>
                </a:ext>
              </a:extLst>
            </p:cNvPr>
            <p:cNvSpPr>
              <a:spLocks/>
            </p:cNvSpPr>
            <p:nvPr/>
          </p:nvSpPr>
          <p:spPr bwMode="auto">
            <a:xfrm>
              <a:off x="4961169" y="4256628"/>
              <a:ext cx="180789" cy="224883"/>
            </a:xfrm>
            <a:custGeom>
              <a:avLst/>
              <a:gdLst>
                <a:gd name="T0" fmla="*/ 39 w 39"/>
                <a:gd name="T1" fmla="*/ 0 h 48"/>
                <a:gd name="T2" fmla="*/ 0 w 39"/>
                <a:gd name="T3" fmla="*/ 0 h 48"/>
                <a:gd name="T4" fmla="*/ 0 w 39"/>
                <a:gd name="T5" fmla="*/ 41 h 48"/>
                <a:gd name="T6" fmla="*/ 7 w 39"/>
                <a:gd name="T7" fmla="*/ 48 h 48"/>
                <a:gd name="T8" fmla="*/ 32 w 39"/>
                <a:gd name="T9" fmla="*/ 48 h 48"/>
                <a:gd name="T10" fmla="*/ 39 w 39"/>
                <a:gd name="T11" fmla="*/ 41 h 48"/>
                <a:gd name="T12" fmla="*/ 39 w 39"/>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9" h="48">
                  <a:moveTo>
                    <a:pt x="39" y="0"/>
                  </a:moveTo>
                  <a:cubicBezTo>
                    <a:pt x="0" y="0"/>
                    <a:pt x="0" y="0"/>
                    <a:pt x="0" y="0"/>
                  </a:cubicBezTo>
                  <a:cubicBezTo>
                    <a:pt x="0" y="41"/>
                    <a:pt x="0" y="41"/>
                    <a:pt x="0" y="41"/>
                  </a:cubicBezTo>
                  <a:cubicBezTo>
                    <a:pt x="0" y="45"/>
                    <a:pt x="3" y="48"/>
                    <a:pt x="7" y="48"/>
                  </a:cubicBezTo>
                  <a:cubicBezTo>
                    <a:pt x="32" y="48"/>
                    <a:pt x="32" y="48"/>
                    <a:pt x="32" y="48"/>
                  </a:cubicBezTo>
                  <a:cubicBezTo>
                    <a:pt x="36" y="48"/>
                    <a:pt x="39" y="45"/>
                    <a:pt x="39" y="41"/>
                  </a:cubicBezTo>
                  <a:lnTo>
                    <a:pt x="3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 name="Freeform 130">
              <a:extLst>
                <a:ext uri="{FF2B5EF4-FFF2-40B4-BE49-F238E27FC236}">
                  <a16:creationId xmlns:a16="http://schemas.microsoft.com/office/drawing/2014/main" id="{8686CF7C-0C67-4D2A-9C96-0083EE62D246}"/>
                </a:ext>
              </a:extLst>
            </p:cNvPr>
            <p:cNvSpPr>
              <a:spLocks/>
            </p:cNvSpPr>
            <p:nvPr/>
          </p:nvSpPr>
          <p:spPr bwMode="auto">
            <a:xfrm rot="10800000">
              <a:off x="4396381" y="3368296"/>
              <a:ext cx="742037" cy="750693"/>
            </a:xfrm>
            <a:custGeom>
              <a:avLst/>
              <a:gdLst>
                <a:gd name="T0" fmla="*/ 39 w 39"/>
                <a:gd name="T1" fmla="*/ 0 h 48"/>
                <a:gd name="T2" fmla="*/ 0 w 39"/>
                <a:gd name="T3" fmla="*/ 0 h 48"/>
                <a:gd name="T4" fmla="*/ 0 w 39"/>
                <a:gd name="T5" fmla="*/ 41 h 48"/>
                <a:gd name="T6" fmla="*/ 7 w 39"/>
                <a:gd name="T7" fmla="*/ 48 h 48"/>
                <a:gd name="T8" fmla="*/ 32 w 39"/>
                <a:gd name="T9" fmla="*/ 48 h 48"/>
                <a:gd name="T10" fmla="*/ 39 w 39"/>
                <a:gd name="T11" fmla="*/ 41 h 48"/>
                <a:gd name="T12" fmla="*/ 39 w 39"/>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9" h="48">
                  <a:moveTo>
                    <a:pt x="39" y="0"/>
                  </a:moveTo>
                  <a:cubicBezTo>
                    <a:pt x="0" y="0"/>
                    <a:pt x="0" y="0"/>
                    <a:pt x="0" y="0"/>
                  </a:cubicBezTo>
                  <a:cubicBezTo>
                    <a:pt x="0" y="41"/>
                    <a:pt x="0" y="41"/>
                    <a:pt x="0" y="41"/>
                  </a:cubicBezTo>
                  <a:cubicBezTo>
                    <a:pt x="0" y="45"/>
                    <a:pt x="3" y="48"/>
                    <a:pt x="7" y="48"/>
                  </a:cubicBezTo>
                  <a:cubicBezTo>
                    <a:pt x="32" y="48"/>
                    <a:pt x="32" y="48"/>
                    <a:pt x="32" y="48"/>
                  </a:cubicBezTo>
                  <a:cubicBezTo>
                    <a:pt x="36" y="48"/>
                    <a:pt x="39" y="45"/>
                    <a:pt x="39" y="41"/>
                  </a:cubicBezTo>
                  <a:lnTo>
                    <a:pt x="39"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2" name="Oval 21">
              <a:extLst>
                <a:ext uri="{FF2B5EF4-FFF2-40B4-BE49-F238E27FC236}">
                  <a16:creationId xmlns:a16="http://schemas.microsoft.com/office/drawing/2014/main" id="{B4AAE0C3-C1CD-4DB7-B906-0ABC3C3519D9}"/>
                </a:ext>
              </a:extLst>
            </p:cNvPr>
            <p:cNvSpPr>
              <a:spLocks noChangeArrowheads="1"/>
            </p:cNvSpPr>
            <p:nvPr/>
          </p:nvSpPr>
          <p:spPr bwMode="auto">
            <a:xfrm>
              <a:off x="4361482" y="4172850"/>
              <a:ext cx="132284" cy="127875"/>
            </a:xfrm>
            <a:prstGeom prst="ellipse">
              <a:avLst/>
            </a:prstGeom>
            <a:solidFill>
              <a:srgbClr val="4FE4FF"/>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4" name="Oval 23">
              <a:extLst>
                <a:ext uri="{FF2B5EF4-FFF2-40B4-BE49-F238E27FC236}">
                  <a16:creationId xmlns:a16="http://schemas.microsoft.com/office/drawing/2014/main" id="{D69EF0B6-E351-4E7F-9760-343032A22584}"/>
                </a:ext>
              </a:extLst>
            </p:cNvPr>
            <p:cNvSpPr>
              <a:spLocks noChangeArrowheads="1"/>
            </p:cNvSpPr>
            <p:nvPr/>
          </p:nvSpPr>
          <p:spPr bwMode="auto">
            <a:xfrm>
              <a:off x="4939120" y="4172850"/>
              <a:ext cx="132284" cy="127875"/>
            </a:xfrm>
            <a:prstGeom prst="ellipse">
              <a:avLst/>
            </a:prstGeom>
            <a:solidFill>
              <a:srgbClr val="4FE4FF"/>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5" name="Rectangle 24">
              <a:extLst>
                <a:ext uri="{FF2B5EF4-FFF2-40B4-BE49-F238E27FC236}">
                  <a16:creationId xmlns:a16="http://schemas.microsoft.com/office/drawing/2014/main" id="{ACDA2401-EF5B-4C5C-B746-BA8E508C58B7}"/>
                </a:ext>
              </a:extLst>
            </p:cNvPr>
            <p:cNvSpPr>
              <a:spLocks noChangeArrowheads="1"/>
            </p:cNvSpPr>
            <p:nvPr/>
          </p:nvSpPr>
          <p:spPr bwMode="auto">
            <a:xfrm>
              <a:off x="4590774" y="4212534"/>
              <a:ext cx="251341" cy="4850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6" name="Freeform: Shape 25">
              <a:extLst>
                <a:ext uri="{FF2B5EF4-FFF2-40B4-BE49-F238E27FC236}">
                  <a16:creationId xmlns:a16="http://schemas.microsoft.com/office/drawing/2014/main" id="{09070EF4-A2D6-4209-A7F6-37DCD2EAAAC4}"/>
                </a:ext>
              </a:extLst>
            </p:cNvPr>
            <p:cNvSpPr/>
            <p:nvPr/>
          </p:nvSpPr>
          <p:spPr bwMode="auto">
            <a:xfrm>
              <a:off x="4289522" y="3364834"/>
              <a:ext cx="357808" cy="788113"/>
            </a:xfrm>
            <a:custGeom>
              <a:avLst/>
              <a:gdLst>
                <a:gd name="connsiteX0" fmla="*/ 152694 w 357808"/>
                <a:gd name="connsiteY0" fmla="*/ 0 h 791643"/>
                <a:gd name="connsiteX1" fmla="*/ 357808 w 357808"/>
                <a:gd name="connsiteY1" fmla="*/ 0 h 791643"/>
                <a:gd name="connsiteX2" fmla="*/ 142602 w 357808"/>
                <a:gd name="connsiteY2" fmla="*/ 768733 h 791643"/>
                <a:gd name="connsiteX3" fmla="*/ 0 w 357808"/>
                <a:gd name="connsiteY3" fmla="*/ 791643 h 791643"/>
                <a:gd name="connsiteX4" fmla="*/ 1082 w 357808"/>
                <a:gd name="connsiteY4" fmla="*/ 739637 h 791643"/>
                <a:gd name="connsiteX5" fmla="*/ 32744 w 357808"/>
                <a:gd name="connsiteY5" fmla="*/ 143667 h 791643"/>
                <a:gd name="connsiteX6" fmla="*/ 105263 w 357808"/>
                <a:gd name="connsiteY6" fmla="*/ 7620 h 791643"/>
                <a:gd name="connsiteX7" fmla="*/ 138039 w 357808"/>
                <a:gd name="connsiteY7" fmla="*/ 2354 h 791643"/>
                <a:gd name="connsiteX8" fmla="*/ 152694 w 357808"/>
                <a:gd name="connsiteY8" fmla="*/ 0 h 79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808" h="791643">
                  <a:moveTo>
                    <a:pt x="152694" y="0"/>
                  </a:moveTo>
                  <a:lnTo>
                    <a:pt x="357808" y="0"/>
                  </a:lnTo>
                  <a:lnTo>
                    <a:pt x="142602" y="768733"/>
                  </a:lnTo>
                  <a:cubicBezTo>
                    <a:pt x="142602" y="768733"/>
                    <a:pt x="142602" y="768733"/>
                    <a:pt x="0" y="791643"/>
                  </a:cubicBezTo>
                  <a:cubicBezTo>
                    <a:pt x="2976" y="780798"/>
                    <a:pt x="-271" y="760587"/>
                    <a:pt x="1082" y="739637"/>
                  </a:cubicBezTo>
                  <a:cubicBezTo>
                    <a:pt x="1082" y="739637"/>
                    <a:pt x="1082" y="739637"/>
                    <a:pt x="32744" y="143667"/>
                  </a:cubicBezTo>
                  <a:cubicBezTo>
                    <a:pt x="39779" y="69972"/>
                    <a:pt x="63862" y="14271"/>
                    <a:pt x="105263" y="7620"/>
                  </a:cubicBezTo>
                  <a:cubicBezTo>
                    <a:pt x="105263" y="7620"/>
                    <a:pt x="105263" y="7620"/>
                    <a:pt x="138039" y="2354"/>
                  </a:cubicBezTo>
                  <a:lnTo>
                    <a:pt x="152694"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533D5E58-08D5-495A-8F2E-58C1C260774E}"/>
                </a:ext>
              </a:extLst>
            </p:cNvPr>
            <p:cNvSpPr>
              <a:spLocks/>
            </p:cNvSpPr>
            <p:nvPr/>
          </p:nvSpPr>
          <p:spPr bwMode="auto">
            <a:xfrm>
              <a:off x="4590774" y="3363686"/>
              <a:ext cx="545529" cy="90439"/>
            </a:xfrm>
            <a:custGeom>
              <a:avLst/>
              <a:gdLst>
                <a:gd name="connsiteX0" fmla="*/ 0 w 443472"/>
                <a:gd name="connsiteY0" fmla="*/ 0 h 90439"/>
                <a:gd name="connsiteX1" fmla="*/ 17136 w 443472"/>
                <a:gd name="connsiteY1" fmla="*/ 0 h 90439"/>
                <a:gd name="connsiteX2" fmla="*/ 360820 w 443472"/>
                <a:gd name="connsiteY2" fmla="*/ 0 h 90439"/>
                <a:gd name="connsiteX3" fmla="*/ 437755 w 443472"/>
                <a:gd name="connsiteY3" fmla="*/ 73405 h 90439"/>
                <a:gd name="connsiteX4" fmla="*/ 443472 w 443472"/>
                <a:gd name="connsiteY4" fmla="*/ 90439 h 90439"/>
                <a:gd name="connsiteX5" fmla="*/ 0 w 443472"/>
                <a:gd name="connsiteY5" fmla="*/ 90439 h 90439"/>
                <a:gd name="connsiteX6" fmla="*/ 0 w 443472"/>
                <a:gd name="connsiteY6" fmla="*/ 0 h 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72" h="90439">
                  <a:moveTo>
                    <a:pt x="0" y="0"/>
                  </a:moveTo>
                  <a:lnTo>
                    <a:pt x="17136" y="0"/>
                  </a:lnTo>
                  <a:cubicBezTo>
                    <a:pt x="66234" y="0"/>
                    <a:pt x="164429" y="0"/>
                    <a:pt x="360820" y="0"/>
                  </a:cubicBezTo>
                  <a:cubicBezTo>
                    <a:pt x="392383" y="0"/>
                    <a:pt x="418686" y="28787"/>
                    <a:pt x="437755" y="73405"/>
                  </a:cubicBezTo>
                  <a:lnTo>
                    <a:pt x="443472" y="90439"/>
                  </a:lnTo>
                  <a:lnTo>
                    <a:pt x="0" y="90439"/>
                  </a:ln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algn="ctr" defTabSz="896386" fontAlgn="base"/>
              <a:endParaRPr lang="en-US" sz="1667">
                <a:solidFill>
                  <a:srgbClr val="505050"/>
                </a:solidFill>
                <a:latin typeface="Segoe UI"/>
              </a:endParaRPr>
            </a:p>
          </p:txBody>
        </p:sp>
      </p:grpSp>
      <p:grpSp>
        <p:nvGrpSpPr>
          <p:cNvPr id="43" name="phone" descr="phone">
            <a:extLst>
              <a:ext uri="{FF2B5EF4-FFF2-40B4-BE49-F238E27FC236}">
                <a16:creationId xmlns:a16="http://schemas.microsoft.com/office/drawing/2014/main" id="{84299BF4-F403-44C7-8E5A-55D6482B098F}"/>
              </a:ext>
            </a:extLst>
          </p:cNvPr>
          <p:cNvGrpSpPr>
            <a:grpSpLocks noChangeAspect="1"/>
          </p:cNvGrpSpPr>
          <p:nvPr/>
        </p:nvGrpSpPr>
        <p:grpSpPr>
          <a:xfrm>
            <a:off x="2874110" y="1740953"/>
            <a:ext cx="539015" cy="914400"/>
            <a:chOff x="7648576" y="1841501"/>
            <a:chExt cx="177800" cy="301625"/>
          </a:xfrm>
        </p:grpSpPr>
        <p:sp>
          <p:nvSpPr>
            <p:cNvPr id="45" name="Freeform 48">
              <a:extLst>
                <a:ext uri="{FF2B5EF4-FFF2-40B4-BE49-F238E27FC236}">
                  <a16:creationId xmlns:a16="http://schemas.microsoft.com/office/drawing/2014/main" id="{7A3921E6-A015-4379-A4D5-6209FD3F510A}"/>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48" name="Rectangle 47">
              <a:extLst>
                <a:ext uri="{FF2B5EF4-FFF2-40B4-BE49-F238E27FC236}">
                  <a16:creationId xmlns:a16="http://schemas.microsoft.com/office/drawing/2014/main" id="{867D6B6B-208D-410F-9879-D3B44C437B9D}"/>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0" name="Freeform 50">
              <a:extLst>
                <a:ext uri="{FF2B5EF4-FFF2-40B4-BE49-F238E27FC236}">
                  <a16:creationId xmlns:a16="http://schemas.microsoft.com/office/drawing/2014/main" id="{28BBFF1A-D071-45C0-B08B-D9373E58A182}"/>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2" name="Freeform 175">
              <a:extLst>
                <a:ext uri="{FF2B5EF4-FFF2-40B4-BE49-F238E27FC236}">
                  <a16:creationId xmlns:a16="http://schemas.microsoft.com/office/drawing/2014/main" id="{A372F168-3F5B-4369-8AC5-57C8E703E929}"/>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55" name="phone" descr="phone">
            <a:extLst>
              <a:ext uri="{FF2B5EF4-FFF2-40B4-BE49-F238E27FC236}">
                <a16:creationId xmlns:a16="http://schemas.microsoft.com/office/drawing/2014/main" id="{2BD9D4F0-0FE7-4894-8685-88FA0A23FE71}"/>
              </a:ext>
            </a:extLst>
          </p:cNvPr>
          <p:cNvGrpSpPr>
            <a:grpSpLocks noChangeAspect="1"/>
          </p:cNvGrpSpPr>
          <p:nvPr/>
        </p:nvGrpSpPr>
        <p:grpSpPr>
          <a:xfrm>
            <a:off x="4612164" y="3442051"/>
            <a:ext cx="539015" cy="914400"/>
            <a:chOff x="7648576" y="1841501"/>
            <a:chExt cx="177800" cy="301625"/>
          </a:xfrm>
        </p:grpSpPr>
        <p:sp>
          <p:nvSpPr>
            <p:cNvPr id="56" name="Freeform 48">
              <a:extLst>
                <a:ext uri="{FF2B5EF4-FFF2-40B4-BE49-F238E27FC236}">
                  <a16:creationId xmlns:a16="http://schemas.microsoft.com/office/drawing/2014/main" id="{AF1466C8-53E4-4934-823C-2481B2AA3835}"/>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7" name="Rectangle 56">
              <a:extLst>
                <a:ext uri="{FF2B5EF4-FFF2-40B4-BE49-F238E27FC236}">
                  <a16:creationId xmlns:a16="http://schemas.microsoft.com/office/drawing/2014/main" id="{8B8F41B0-A740-409E-91F7-8AA65124FB77}"/>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8" name="Freeform 50">
              <a:extLst>
                <a:ext uri="{FF2B5EF4-FFF2-40B4-BE49-F238E27FC236}">
                  <a16:creationId xmlns:a16="http://schemas.microsoft.com/office/drawing/2014/main" id="{DAB6867A-D14D-4BD9-80FB-AF2997052525}"/>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9" name="Freeform 175">
              <a:extLst>
                <a:ext uri="{FF2B5EF4-FFF2-40B4-BE49-F238E27FC236}">
                  <a16:creationId xmlns:a16="http://schemas.microsoft.com/office/drawing/2014/main" id="{AA888AC3-35F1-476C-98C7-0F34062CCE4A}"/>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144" name="Group 143" descr="Location code">
            <a:extLst>
              <a:ext uri="{FF2B5EF4-FFF2-40B4-BE49-F238E27FC236}">
                <a16:creationId xmlns:a16="http://schemas.microsoft.com/office/drawing/2014/main" id="{82C0AAE5-C4A2-4498-850A-C7100F238FD3}"/>
              </a:ext>
            </a:extLst>
          </p:cNvPr>
          <p:cNvGrpSpPr/>
          <p:nvPr/>
        </p:nvGrpSpPr>
        <p:grpSpPr>
          <a:xfrm>
            <a:off x="2887078" y="3396190"/>
            <a:ext cx="558221" cy="983734"/>
            <a:chOff x="2080250" y="2968658"/>
            <a:chExt cx="558221" cy="983734"/>
          </a:xfrm>
        </p:grpSpPr>
        <p:grpSp>
          <p:nvGrpSpPr>
            <p:cNvPr id="60" name="location 2" descr="location">
              <a:extLst>
                <a:ext uri="{FF2B5EF4-FFF2-40B4-BE49-F238E27FC236}">
                  <a16:creationId xmlns:a16="http://schemas.microsoft.com/office/drawing/2014/main" id="{BA833BEE-8EE0-4CC9-AE22-496673076470}"/>
                </a:ext>
              </a:extLst>
            </p:cNvPr>
            <p:cNvGrpSpPr/>
            <p:nvPr/>
          </p:nvGrpSpPr>
          <p:grpSpPr>
            <a:xfrm>
              <a:off x="2220842" y="3565896"/>
              <a:ext cx="277036" cy="386496"/>
              <a:chOff x="1693531" y="5778500"/>
              <a:chExt cx="277036" cy="386496"/>
            </a:xfrm>
          </p:grpSpPr>
          <p:sp>
            <p:nvSpPr>
              <p:cNvPr id="61" name="Freeform 115">
                <a:extLst>
                  <a:ext uri="{FF2B5EF4-FFF2-40B4-BE49-F238E27FC236}">
                    <a16:creationId xmlns:a16="http://schemas.microsoft.com/office/drawing/2014/main" id="{DC19EA23-50E2-496F-9F6B-6A7ECD6E1696}"/>
                  </a:ext>
                </a:extLst>
              </p:cNvPr>
              <p:cNvSpPr>
                <a:spLocks/>
              </p:cNvSpPr>
              <p:nvPr/>
            </p:nvSpPr>
            <p:spPr bwMode="auto">
              <a:xfrm>
                <a:off x="1693531" y="5778500"/>
                <a:ext cx="277036" cy="386496"/>
              </a:xfrm>
              <a:custGeom>
                <a:avLst/>
                <a:gdLst>
                  <a:gd name="T0" fmla="*/ 147 w 277"/>
                  <a:gd name="T1" fmla="*/ 5 h 387"/>
                  <a:gd name="T2" fmla="*/ 5 w 277"/>
                  <a:gd name="T3" fmla="*/ 131 h 387"/>
                  <a:gd name="T4" fmla="*/ 138 w 277"/>
                  <a:gd name="T5" fmla="*/ 387 h 387"/>
                  <a:gd name="T6" fmla="*/ 272 w 277"/>
                  <a:gd name="T7" fmla="*/ 147 h 387"/>
                  <a:gd name="T8" fmla="*/ 147 w 277"/>
                  <a:gd name="T9" fmla="*/ 5 h 387"/>
                </a:gdLst>
                <a:ahLst/>
                <a:cxnLst>
                  <a:cxn ang="0">
                    <a:pos x="T0" y="T1"/>
                  </a:cxn>
                  <a:cxn ang="0">
                    <a:pos x="T2" y="T3"/>
                  </a:cxn>
                  <a:cxn ang="0">
                    <a:pos x="T4" y="T5"/>
                  </a:cxn>
                  <a:cxn ang="0">
                    <a:pos x="T6" y="T7"/>
                  </a:cxn>
                  <a:cxn ang="0">
                    <a:pos x="T8" y="T9"/>
                  </a:cxn>
                </a:cxnLst>
                <a:rect l="0" t="0" r="r" b="b"/>
                <a:pathLst>
                  <a:path w="277" h="387">
                    <a:moveTo>
                      <a:pt x="147" y="5"/>
                    </a:moveTo>
                    <a:cubicBezTo>
                      <a:pt x="73" y="0"/>
                      <a:pt x="9" y="57"/>
                      <a:pt x="5" y="131"/>
                    </a:cubicBezTo>
                    <a:cubicBezTo>
                      <a:pt x="0" y="204"/>
                      <a:pt x="138" y="387"/>
                      <a:pt x="138" y="387"/>
                    </a:cubicBezTo>
                    <a:cubicBezTo>
                      <a:pt x="138" y="387"/>
                      <a:pt x="268" y="221"/>
                      <a:pt x="272" y="147"/>
                    </a:cubicBezTo>
                    <a:cubicBezTo>
                      <a:pt x="277" y="73"/>
                      <a:pt x="221" y="9"/>
                      <a:pt x="147" y="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2" name="Freeform 116">
                <a:extLst>
                  <a:ext uri="{FF2B5EF4-FFF2-40B4-BE49-F238E27FC236}">
                    <a16:creationId xmlns:a16="http://schemas.microsoft.com/office/drawing/2014/main" id="{2B3A401C-7686-41F8-9AD6-96BEA4E49B76}"/>
                  </a:ext>
                </a:extLst>
              </p:cNvPr>
              <p:cNvSpPr>
                <a:spLocks/>
              </p:cNvSpPr>
              <p:nvPr/>
            </p:nvSpPr>
            <p:spPr bwMode="auto">
              <a:xfrm>
                <a:off x="1748938" y="5833906"/>
                <a:ext cx="167573" cy="166221"/>
              </a:xfrm>
              <a:custGeom>
                <a:avLst/>
                <a:gdLst>
                  <a:gd name="T0" fmla="*/ 164 w 167"/>
                  <a:gd name="T1" fmla="*/ 88 h 167"/>
                  <a:gd name="T2" fmla="*/ 79 w 167"/>
                  <a:gd name="T3" fmla="*/ 164 h 167"/>
                  <a:gd name="T4" fmla="*/ 3 w 167"/>
                  <a:gd name="T5" fmla="*/ 78 h 167"/>
                  <a:gd name="T6" fmla="*/ 89 w 167"/>
                  <a:gd name="T7" fmla="*/ 3 h 167"/>
                  <a:gd name="T8" fmla="*/ 164 w 167"/>
                  <a:gd name="T9" fmla="*/ 88 h 167"/>
                </a:gdLst>
                <a:ahLst/>
                <a:cxnLst>
                  <a:cxn ang="0">
                    <a:pos x="T0" y="T1"/>
                  </a:cxn>
                  <a:cxn ang="0">
                    <a:pos x="T2" y="T3"/>
                  </a:cxn>
                  <a:cxn ang="0">
                    <a:pos x="T4" y="T5"/>
                  </a:cxn>
                  <a:cxn ang="0">
                    <a:pos x="T6" y="T7"/>
                  </a:cxn>
                  <a:cxn ang="0">
                    <a:pos x="T8" y="T9"/>
                  </a:cxn>
                </a:cxnLst>
                <a:rect l="0" t="0" r="r" b="b"/>
                <a:pathLst>
                  <a:path w="167" h="167">
                    <a:moveTo>
                      <a:pt x="164" y="88"/>
                    </a:moveTo>
                    <a:cubicBezTo>
                      <a:pt x="162" y="133"/>
                      <a:pt x="123" y="167"/>
                      <a:pt x="79" y="164"/>
                    </a:cubicBezTo>
                    <a:cubicBezTo>
                      <a:pt x="34" y="161"/>
                      <a:pt x="0" y="123"/>
                      <a:pt x="3" y="78"/>
                    </a:cubicBezTo>
                    <a:cubicBezTo>
                      <a:pt x="6" y="34"/>
                      <a:pt x="44" y="0"/>
                      <a:pt x="89" y="3"/>
                    </a:cubicBezTo>
                    <a:cubicBezTo>
                      <a:pt x="133" y="5"/>
                      <a:pt x="167" y="44"/>
                      <a:pt x="164" y="8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63" name="code samples" descr="code samples">
              <a:extLst>
                <a:ext uri="{FF2B5EF4-FFF2-40B4-BE49-F238E27FC236}">
                  <a16:creationId xmlns:a16="http://schemas.microsoft.com/office/drawing/2014/main" id="{0F6629D5-DFFD-4217-8512-283F371C6C07}"/>
                </a:ext>
              </a:extLst>
            </p:cNvPr>
            <p:cNvGrpSpPr/>
            <p:nvPr/>
          </p:nvGrpSpPr>
          <p:grpSpPr>
            <a:xfrm>
              <a:off x="2080250" y="2968658"/>
              <a:ext cx="558221" cy="558221"/>
              <a:chOff x="2518439" y="3861516"/>
              <a:chExt cx="558221" cy="558221"/>
            </a:xfrm>
          </p:grpSpPr>
          <p:sp>
            <p:nvSpPr>
              <p:cNvPr id="64" name="Freeform: Shape 63">
                <a:extLst>
                  <a:ext uri="{FF2B5EF4-FFF2-40B4-BE49-F238E27FC236}">
                    <a16:creationId xmlns:a16="http://schemas.microsoft.com/office/drawing/2014/main" id="{4808B107-BA60-42A6-86FA-67F42016ADB8}"/>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5F3CD3-9243-43D2-8C3F-21FFD8EF0897}"/>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485F555E-9BC0-4B00-97EF-A1329F86BB61}"/>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6CEC4446-4127-4B7C-94A9-9979160652E8}"/>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4E022B8-08D2-48B4-B436-915667149A16}"/>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a:p>
            </p:txBody>
          </p:sp>
        </p:grpSp>
      </p:grpSp>
      <p:grpSp>
        <p:nvGrpSpPr>
          <p:cNvPr id="9" name="Group 8" descr="Smiley face">
            <a:extLst>
              <a:ext uri="{FF2B5EF4-FFF2-40B4-BE49-F238E27FC236}">
                <a16:creationId xmlns:a16="http://schemas.microsoft.com/office/drawing/2014/main" id="{2DED35F0-D586-4E72-A629-C11A014552FF}"/>
              </a:ext>
            </a:extLst>
          </p:cNvPr>
          <p:cNvGrpSpPr/>
          <p:nvPr/>
        </p:nvGrpSpPr>
        <p:grpSpPr>
          <a:xfrm>
            <a:off x="10004210" y="1442976"/>
            <a:ext cx="1625985" cy="1625985"/>
            <a:chOff x="5268528" y="5141208"/>
            <a:chExt cx="950769" cy="950769"/>
          </a:xfrm>
        </p:grpSpPr>
        <p:sp>
          <p:nvSpPr>
            <p:cNvPr id="5" name="person4" descr="smile, person">
              <a:extLst>
                <a:ext uri="{FF2B5EF4-FFF2-40B4-BE49-F238E27FC236}">
                  <a16:creationId xmlns:a16="http://schemas.microsoft.com/office/drawing/2014/main" id="{8AC1FF74-C153-4873-AFE4-2745DA165101}"/>
                </a:ext>
              </a:extLst>
            </p:cNvPr>
            <p:cNvSpPr/>
            <p:nvPr/>
          </p:nvSpPr>
          <p:spPr>
            <a:xfrm>
              <a:off x="5268528" y="5141208"/>
              <a:ext cx="950769" cy="950769"/>
            </a:xfrm>
            <a:custGeom>
              <a:avLst/>
              <a:gdLst>
                <a:gd name="connsiteX0" fmla="*/ 475383 w 950769"/>
                <a:gd name="connsiteY0" fmla="*/ 950770 h 950769"/>
                <a:gd name="connsiteX1" fmla="*/ 950770 w 950769"/>
                <a:gd name="connsiteY1" fmla="*/ 475387 h 950769"/>
                <a:gd name="connsiteX2" fmla="*/ 475383 w 950769"/>
                <a:gd name="connsiteY2" fmla="*/ 0 h 950769"/>
                <a:gd name="connsiteX3" fmla="*/ 0 w 950769"/>
                <a:gd name="connsiteY3" fmla="*/ 475387 h 950769"/>
                <a:gd name="connsiteX4" fmla="*/ 475383 w 950769"/>
                <a:gd name="connsiteY4" fmla="*/ 950770 h 95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769" h="950769">
                  <a:moveTo>
                    <a:pt x="475383" y="950770"/>
                  </a:moveTo>
                  <a:cubicBezTo>
                    <a:pt x="737932" y="950770"/>
                    <a:pt x="950770" y="737936"/>
                    <a:pt x="950770" y="475387"/>
                  </a:cubicBezTo>
                  <a:cubicBezTo>
                    <a:pt x="950770" y="212837"/>
                    <a:pt x="737932" y="0"/>
                    <a:pt x="475383" y="0"/>
                  </a:cubicBezTo>
                  <a:cubicBezTo>
                    <a:pt x="212837" y="0"/>
                    <a:pt x="0" y="212837"/>
                    <a:pt x="0" y="475387"/>
                  </a:cubicBezTo>
                  <a:cubicBezTo>
                    <a:pt x="0" y="737936"/>
                    <a:pt x="212837" y="950770"/>
                    <a:pt x="475383" y="950770"/>
                  </a:cubicBezTo>
                  <a:close/>
                </a:path>
              </a:pathLst>
            </a:custGeom>
            <a:solidFill>
              <a:srgbClr val="50E6FF"/>
            </a:solidFill>
            <a:ln w="37322" cap="flat">
              <a:noFill/>
              <a:prstDash val="solid"/>
              <a:miter/>
            </a:ln>
          </p:spPr>
          <p:txBody>
            <a:bodyPr rtlCol="0" anchor="ctr"/>
            <a:lstStyle/>
            <a:p>
              <a:endParaRPr lang="en-US"/>
            </a:p>
          </p:txBody>
        </p:sp>
        <p:sp>
          <p:nvSpPr>
            <p:cNvPr id="6" name="person4" descr="smile, person">
              <a:extLst>
                <a:ext uri="{FF2B5EF4-FFF2-40B4-BE49-F238E27FC236}">
                  <a16:creationId xmlns:a16="http://schemas.microsoft.com/office/drawing/2014/main" id="{8AC1FF74-C153-4873-AFE4-2745DA165101}"/>
                </a:ext>
              </a:extLst>
            </p:cNvPr>
            <p:cNvSpPr/>
            <p:nvPr/>
          </p:nvSpPr>
          <p:spPr>
            <a:xfrm>
              <a:off x="5865209" y="5438948"/>
              <a:ext cx="209808" cy="145227"/>
            </a:xfrm>
            <a:custGeom>
              <a:avLst/>
              <a:gdLst>
                <a:gd name="connsiteX0" fmla="*/ 104904 w 209808"/>
                <a:gd name="connsiteY0" fmla="*/ 0 h 145227"/>
                <a:gd name="connsiteX1" fmla="*/ 0 w 209808"/>
                <a:gd name="connsiteY1" fmla="*/ 104904 h 145227"/>
                <a:gd name="connsiteX2" fmla="*/ 40323 w 209808"/>
                <a:gd name="connsiteY2" fmla="*/ 145227 h 145227"/>
                <a:gd name="connsiteX3" fmla="*/ 80646 w 209808"/>
                <a:gd name="connsiteY3" fmla="*/ 104904 h 145227"/>
                <a:gd name="connsiteX4" fmla="*/ 104904 w 209808"/>
                <a:gd name="connsiteY4" fmla="*/ 80646 h 145227"/>
                <a:gd name="connsiteX5" fmla="*/ 129163 w 209808"/>
                <a:gd name="connsiteY5" fmla="*/ 104904 h 145227"/>
                <a:gd name="connsiteX6" fmla="*/ 169486 w 209808"/>
                <a:gd name="connsiteY6" fmla="*/ 145227 h 145227"/>
                <a:gd name="connsiteX7" fmla="*/ 209809 w 209808"/>
                <a:gd name="connsiteY7" fmla="*/ 104904 h 145227"/>
                <a:gd name="connsiteX8" fmla="*/ 104904 w 209808"/>
                <a:gd name="connsiteY8" fmla="*/ 0 h 14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808" h="145227">
                  <a:moveTo>
                    <a:pt x="104904" y="0"/>
                  </a:moveTo>
                  <a:cubicBezTo>
                    <a:pt x="46938" y="0"/>
                    <a:pt x="0" y="46938"/>
                    <a:pt x="0" y="104904"/>
                  </a:cubicBezTo>
                  <a:cubicBezTo>
                    <a:pt x="0" y="127273"/>
                    <a:pt x="17954" y="145227"/>
                    <a:pt x="40323" y="145227"/>
                  </a:cubicBezTo>
                  <a:cubicBezTo>
                    <a:pt x="62691" y="145227"/>
                    <a:pt x="80646" y="127273"/>
                    <a:pt x="80646" y="104904"/>
                  </a:cubicBezTo>
                  <a:cubicBezTo>
                    <a:pt x="80646" y="91356"/>
                    <a:pt x="91674" y="80646"/>
                    <a:pt x="104904" y="80646"/>
                  </a:cubicBezTo>
                  <a:cubicBezTo>
                    <a:pt x="118134" y="80646"/>
                    <a:pt x="129163" y="91674"/>
                    <a:pt x="129163" y="104904"/>
                  </a:cubicBezTo>
                  <a:cubicBezTo>
                    <a:pt x="129163" y="127273"/>
                    <a:pt x="147118" y="145227"/>
                    <a:pt x="169486" y="145227"/>
                  </a:cubicBezTo>
                  <a:cubicBezTo>
                    <a:pt x="191854" y="145227"/>
                    <a:pt x="209809" y="127273"/>
                    <a:pt x="209809" y="104904"/>
                  </a:cubicBezTo>
                  <a:cubicBezTo>
                    <a:pt x="209494" y="47252"/>
                    <a:pt x="162556" y="0"/>
                    <a:pt x="104904" y="0"/>
                  </a:cubicBezTo>
                  <a:close/>
                </a:path>
              </a:pathLst>
            </a:custGeom>
            <a:solidFill>
              <a:srgbClr val="0078D4"/>
            </a:solidFill>
            <a:ln w="37322" cap="flat">
              <a:noFill/>
              <a:prstDash val="solid"/>
              <a:miter/>
            </a:ln>
          </p:spPr>
          <p:txBody>
            <a:bodyPr rtlCol="0" anchor="ctr"/>
            <a:lstStyle/>
            <a:p>
              <a:endParaRPr lang="en-US"/>
            </a:p>
          </p:txBody>
        </p:sp>
        <p:sp>
          <p:nvSpPr>
            <p:cNvPr id="7" name="person4" descr="smile, person">
              <a:extLst>
                <a:ext uri="{FF2B5EF4-FFF2-40B4-BE49-F238E27FC236}">
                  <a16:creationId xmlns:a16="http://schemas.microsoft.com/office/drawing/2014/main" id="{8AC1FF74-C153-4873-AFE4-2745DA165101}"/>
                </a:ext>
              </a:extLst>
            </p:cNvPr>
            <p:cNvSpPr/>
            <p:nvPr/>
          </p:nvSpPr>
          <p:spPr>
            <a:xfrm>
              <a:off x="5399904" y="5438948"/>
              <a:ext cx="209808" cy="145227"/>
            </a:xfrm>
            <a:custGeom>
              <a:avLst/>
              <a:gdLst>
                <a:gd name="connsiteX0" fmla="*/ 104904 w 209808"/>
                <a:gd name="connsiteY0" fmla="*/ 0 h 145227"/>
                <a:gd name="connsiteX1" fmla="*/ 0 w 209808"/>
                <a:gd name="connsiteY1" fmla="*/ 104904 h 145227"/>
                <a:gd name="connsiteX2" fmla="*/ 40323 w 209808"/>
                <a:gd name="connsiteY2" fmla="*/ 145227 h 145227"/>
                <a:gd name="connsiteX3" fmla="*/ 80646 w 209808"/>
                <a:gd name="connsiteY3" fmla="*/ 104904 h 145227"/>
                <a:gd name="connsiteX4" fmla="*/ 104904 w 209808"/>
                <a:gd name="connsiteY4" fmla="*/ 80646 h 145227"/>
                <a:gd name="connsiteX5" fmla="*/ 129163 w 209808"/>
                <a:gd name="connsiteY5" fmla="*/ 104904 h 145227"/>
                <a:gd name="connsiteX6" fmla="*/ 169486 w 209808"/>
                <a:gd name="connsiteY6" fmla="*/ 145227 h 145227"/>
                <a:gd name="connsiteX7" fmla="*/ 209809 w 209808"/>
                <a:gd name="connsiteY7" fmla="*/ 104904 h 145227"/>
                <a:gd name="connsiteX8" fmla="*/ 104904 w 209808"/>
                <a:gd name="connsiteY8" fmla="*/ 0 h 14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808" h="145227">
                  <a:moveTo>
                    <a:pt x="104904" y="0"/>
                  </a:moveTo>
                  <a:cubicBezTo>
                    <a:pt x="46938" y="0"/>
                    <a:pt x="0" y="46938"/>
                    <a:pt x="0" y="104904"/>
                  </a:cubicBezTo>
                  <a:cubicBezTo>
                    <a:pt x="0" y="127273"/>
                    <a:pt x="17955" y="145227"/>
                    <a:pt x="40323" y="145227"/>
                  </a:cubicBezTo>
                  <a:cubicBezTo>
                    <a:pt x="62691" y="145227"/>
                    <a:pt x="80646" y="127273"/>
                    <a:pt x="80646" y="104904"/>
                  </a:cubicBezTo>
                  <a:cubicBezTo>
                    <a:pt x="80646" y="91356"/>
                    <a:pt x="91674" y="80646"/>
                    <a:pt x="104904" y="80646"/>
                  </a:cubicBezTo>
                  <a:cubicBezTo>
                    <a:pt x="118134" y="80646"/>
                    <a:pt x="129163" y="91674"/>
                    <a:pt x="129163" y="104904"/>
                  </a:cubicBezTo>
                  <a:cubicBezTo>
                    <a:pt x="129163" y="127273"/>
                    <a:pt x="147118" y="145227"/>
                    <a:pt x="169486" y="145227"/>
                  </a:cubicBezTo>
                  <a:cubicBezTo>
                    <a:pt x="191854" y="145227"/>
                    <a:pt x="209809" y="127273"/>
                    <a:pt x="209809" y="104904"/>
                  </a:cubicBezTo>
                  <a:cubicBezTo>
                    <a:pt x="209809" y="47252"/>
                    <a:pt x="162871" y="0"/>
                    <a:pt x="104904" y="0"/>
                  </a:cubicBezTo>
                  <a:close/>
                </a:path>
              </a:pathLst>
            </a:custGeom>
            <a:solidFill>
              <a:srgbClr val="0078D4"/>
            </a:solidFill>
            <a:ln w="37322" cap="flat">
              <a:noFill/>
              <a:prstDash val="solid"/>
              <a:miter/>
            </a:ln>
          </p:spPr>
          <p:txBody>
            <a:bodyPr rtlCol="0" anchor="ctr"/>
            <a:lstStyle/>
            <a:p>
              <a:endParaRPr lang="en-US"/>
            </a:p>
          </p:txBody>
        </p:sp>
        <p:sp>
          <p:nvSpPr>
            <p:cNvPr id="8" name="person4" descr="smile, person">
              <a:extLst>
                <a:ext uri="{FF2B5EF4-FFF2-40B4-BE49-F238E27FC236}">
                  <a16:creationId xmlns:a16="http://schemas.microsoft.com/office/drawing/2014/main" id="{8AC1FF74-C153-4873-AFE4-2745DA165101}"/>
                </a:ext>
              </a:extLst>
            </p:cNvPr>
            <p:cNvSpPr/>
            <p:nvPr/>
          </p:nvSpPr>
          <p:spPr>
            <a:xfrm>
              <a:off x="5494719" y="5700563"/>
              <a:ext cx="494617" cy="166496"/>
            </a:xfrm>
            <a:custGeom>
              <a:avLst/>
              <a:gdLst>
                <a:gd name="connsiteX0" fmla="*/ 483889 w 494617"/>
                <a:gd name="connsiteY0" fmla="*/ 16856 h 166496"/>
                <a:gd name="connsiteX1" fmla="*/ 426869 w 494617"/>
                <a:gd name="connsiteY1" fmla="*/ 15279 h 166496"/>
                <a:gd name="connsiteX2" fmla="*/ 249821 w 494617"/>
                <a:gd name="connsiteY2" fmla="*/ 85533 h 166496"/>
                <a:gd name="connsiteX3" fmla="*/ 68677 w 494617"/>
                <a:gd name="connsiteY3" fmla="*/ 11498 h 166496"/>
                <a:gd name="connsiteX4" fmla="*/ 11654 w 494617"/>
                <a:gd name="connsiteY4" fmla="*/ 12131 h 166496"/>
                <a:gd name="connsiteX5" fmla="*/ 0 w 494617"/>
                <a:gd name="connsiteY5" fmla="*/ 40796 h 166496"/>
                <a:gd name="connsiteX6" fmla="*/ 11968 w 494617"/>
                <a:gd name="connsiteY6" fmla="*/ 69151 h 166496"/>
                <a:gd name="connsiteX7" fmla="*/ 249506 w 494617"/>
                <a:gd name="connsiteY7" fmla="*/ 166497 h 166496"/>
                <a:gd name="connsiteX8" fmla="*/ 481998 w 494617"/>
                <a:gd name="connsiteY8" fmla="*/ 74189 h 166496"/>
                <a:gd name="connsiteX9" fmla="*/ 494599 w 494617"/>
                <a:gd name="connsiteY9" fmla="*/ 46153 h 166496"/>
                <a:gd name="connsiteX10" fmla="*/ 483889 w 494617"/>
                <a:gd name="connsiteY10" fmla="*/ 16856 h 16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4617" h="166496">
                  <a:moveTo>
                    <a:pt x="483889" y="16856"/>
                  </a:moveTo>
                  <a:cubicBezTo>
                    <a:pt x="468768" y="788"/>
                    <a:pt x="443251" y="-156"/>
                    <a:pt x="426869" y="15279"/>
                  </a:cubicBezTo>
                  <a:cubicBezTo>
                    <a:pt x="378670" y="60645"/>
                    <a:pt x="315979" y="85533"/>
                    <a:pt x="249821" y="85533"/>
                  </a:cubicBezTo>
                  <a:cubicBezTo>
                    <a:pt x="181773" y="85533"/>
                    <a:pt x="117506" y="59069"/>
                    <a:pt x="68677" y="11498"/>
                  </a:cubicBezTo>
                  <a:cubicBezTo>
                    <a:pt x="52924" y="-3937"/>
                    <a:pt x="27407" y="-3937"/>
                    <a:pt x="11654" y="12131"/>
                  </a:cubicBezTo>
                  <a:cubicBezTo>
                    <a:pt x="4096" y="19689"/>
                    <a:pt x="0" y="30086"/>
                    <a:pt x="0" y="40796"/>
                  </a:cubicBezTo>
                  <a:cubicBezTo>
                    <a:pt x="0" y="51507"/>
                    <a:pt x="4410" y="61588"/>
                    <a:pt x="11968" y="69151"/>
                  </a:cubicBezTo>
                  <a:cubicBezTo>
                    <a:pt x="75607" y="131842"/>
                    <a:pt x="160037" y="166497"/>
                    <a:pt x="249506" y="166497"/>
                  </a:cubicBezTo>
                  <a:cubicBezTo>
                    <a:pt x="336138" y="166497"/>
                    <a:pt x="418678" y="133732"/>
                    <a:pt x="481998" y="74189"/>
                  </a:cubicBezTo>
                  <a:cubicBezTo>
                    <a:pt x="489875" y="66945"/>
                    <a:pt x="494285" y="56864"/>
                    <a:pt x="494599" y="46153"/>
                  </a:cubicBezTo>
                  <a:cubicBezTo>
                    <a:pt x="494917" y="35443"/>
                    <a:pt x="491136" y="24732"/>
                    <a:pt x="483889" y="16856"/>
                  </a:cubicBezTo>
                  <a:close/>
                </a:path>
              </a:pathLst>
            </a:custGeom>
            <a:solidFill>
              <a:srgbClr val="0078D4"/>
            </a:solidFill>
            <a:ln w="37322" cap="flat">
              <a:noFill/>
              <a:prstDash val="solid"/>
              <a:miter/>
            </a:ln>
          </p:spPr>
          <p:txBody>
            <a:bodyPr rtlCol="0" anchor="ctr"/>
            <a:lstStyle/>
            <a:p>
              <a:endParaRPr lang="en-US"/>
            </a:p>
          </p:txBody>
        </p:sp>
      </p:grpSp>
      <p:grpSp>
        <p:nvGrpSpPr>
          <p:cNvPr id="70" name="access" descr="access, cloud">
            <a:extLst>
              <a:ext uri="{FF2B5EF4-FFF2-40B4-BE49-F238E27FC236}">
                <a16:creationId xmlns:a16="http://schemas.microsoft.com/office/drawing/2014/main" id="{CF5B6465-7C96-4C31-9401-683BC112BC72}"/>
              </a:ext>
            </a:extLst>
          </p:cNvPr>
          <p:cNvGrpSpPr>
            <a:grpSpLocks noChangeAspect="1"/>
          </p:cNvGrpSpPr>
          <p:nvPr/>
        </p:nvGrpSpPr>
        <p:grpSpPr bwMode="auto">
          <a:xfrm>
            <a:off x="10116890" y="3442051"/>
            <a:ext cx="914400" cy="914400"/>
            <a:chOff x="2821" y="3067"/>
            <a:chExt cx="258" cy="258"/>
          </a:xfrm>
        </p:grpSpPr>
        <p:sp>
          <p:nvSpPr>
            <p:cNvPr id="71" name="AutoShape 163">
              <a:extLst>
                <a:ext uri="{FF2B5EF4-FFF2-40B4-BE49-F238E27FC236}">
                  <a16:creationId xmlns:a16="http://schemas.microsoft.com/office/drawing/2014/main" id="{E1341198-6CEF-4A98-BB08-FA2F7E6C4636}"/>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165">
              <a:extLst>
                <a:ext uri="{FF2B5EF4-FFF2-40B4-BE49-F238E27FC236}">
                  <a16:creationId xmlns:a16="http://schemas.microsoft.com/office/drawing/2014/main" id="{DCFAC24A-922B-458D-9950-5BC35A5843CC}"/>
                </a:ext>
              </a:extLst>
            </p:cNvPr>
            <p:cNvSpPr>
              <a:spLocks noChangeArrowheads="1"/>
            </p:cNvSpPr>
            <p:nvPr/>
          </p:nvSpPr>
          <p:spPr bwMode="auto">
            <a:xfrm>
              <a:off x="2981" y="3107"/>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66">
              <a:extLst>
                <a:ext uri="{FF2B5EF4-FFF2-40B4-BE49-F238E27FC236}">
                  <a16:creationId xmlns:a16="http://schemas.microsoft.com/office/drawing/2014/main" id="{BF73D3E7-B713-4A5F-9F08-A0F66F4CA183}"/>
                </a:ext>
              </a:extLst>
            </p:cNvPr>
            <p:cNvSpPr>
              <a:spLocks/>
            </p:cNvSpPr>
            <p:nvPr/>
          </p:nvSpPr>
          <p:spPr bwMode="auto">
            <a:xfrm>
              <a:off x="2974" y="3138"/>
              <a:ext cx="81" cy="18"/>
            </a:xfrm>
            <a:custGeom>
              <a:avLst/>
              <a:gdLst>
                <a:gd name="T0" fmla="*/ 53 w 60"/>
                <a:gd name="T1" fmla="*/ 13 h 13"/>
                <a:gd name="T2" fmla="*/ 7 w 60"/>
                <a:gd name="T3" fmla="*/ 13 h 13"/>
                <a:gd name="T4" fmla="*/ 0 w 60"/>
                <a:gd name="T5" fmla="*/ 6 h 13"/>
                <a:gd name="T6" fmla="*/ 7 w 60"/>
                <a:gd name="T7" fmla="*/ 0 h 13"/>
                <a:gd name="T8" fmla="*/ 53 w 60"/>
                <a:gd name="T9" fmla="*/ 0 h 13"/>
                <a:gd name="T10" fmla="*/ 60 w 60"/>
                <a:gd name="T11" fmla="*/ 6 h 13"/>
                <a:gd name="T12" fmla="*/ 53 w 6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0" h="13">
                  <a:moveTo>
                    <a:pt x="53" y="13"/>
                  </a:moveTo>
                  <a:cubicBezTo>
                    <a:pt x="7" y="13"/>
                    <a:pt x="7" y="13"/>
                    <a:pt x="7" y="13"/>
                  </a:cubicBezTo>
                  <a:cubicBezTo>
                    <a:pt x="3" y="13"/>
                    <a:pt x="0" y="10"/>
                    <a:pt x="0" y="6"/>
                  </a:cubicBezTo>
                  <a:cubicBezTo>
                    <a:pt x="0" y="3"/>
                    <a:pt x="3" y="0"/>
                    <a:pt x="7" y="0"/>
                  </a:cubicBezTo>
                  <a:cubicBezTo>
                    <a:pt x="53" y="0"/>
                    <a:pt x="53" y="0"/>
                    <a:pt x="53" y="0"/>
                  </a:cubicBezTo>
                  <a:cubicBezTo>
                    <a:pt x="57" y="0"/>
                    <a:pt x="60" y="3"/>
                    <a:pt x="60" y="6"/>
                  </a:cubicBezTo>
                  <a:cubicBezTo>
                    <a:pt x="60" y="10"/>
                    <a:pt x="57" y="13"/>
                    <a:pt x="53" y="1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167">
              <a:extLst>
                <a:ext uri="{FF2B5EF4-FFF2-40B4-BE49-F238E27FC236}">
                  <a16:creationId xmlns:a16="http://schemas.microsoft.com/office/drawing/2014/main" id="{E81DCEB5-7314-49D5-872A-D0D9F2E5B941}"/>
                </a:ext>
              </a:extLst>
            </p:cNvPr>
            <p:cNvSpPr>
              <a:spLocks noChangeArrowheads="1"/>
            </p:cNvSpPr>
            <p:nvPr/>
          </p:nvSpPr>
          <p:spPr bwMode="auto">
            <a:xfrm>
              <a:off x="3016" y="3115"/>
              <a:ext cx="32"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68">
              <a:extLst>
                <a:ext uri="{FF2B5EF4-FFF2-40B4-BE49-F238E27FC236}">
                  <a16:creationId xmlns:a16="http://schemas.microsoft.com/office/drawing/2014/main" id="{B930FC32-414A-4E8F-B56D-CDFFE1B46D96}"/>
                </a:ext>
              </a:extLst>
            </p:cNvPr>
            <p:cNvSpPr>
              <a:spLocks noChangeArrowheads="1"/>
            </p:cNvSpPr>
            <p:nvPr/>
          </p:nvSpPr>
          <p:spPr bwMode="auto">
            <a:xfrm>
              <a:off x="2821" y="3067"/>
              <a:ext cx="129" cy="2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69">
              <a:extLst>
                <a:ext uri="{FF2B5EF4-FFF2-40B4-BE49-F238E27FC236}">
                  <a16:creationId xmlns:a16="http://schemas.microsoft.com/office/drawing/2014/main" id="{1B7378FE-ACEC-4698-AC03-506DA130F193}"/>
                </a:ext>
              </a:extLst>
            </p:cNvPr>
            <p:cNvSpPr>
              <a:spLocks noChangeArrowheads="1"/>
            </p:cNvSpPr>
            <p:nvPr/>
          </p:nvSpPr>
          <p:spPr bwMode="auto">
            <a:xfrm>
              <a:off x="2950" y="3196"/>
              <a:ext cx="129" cy="1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70">
              <a:extLst>
                <a:ext uri="{FF2B5EF4-FFF2-40B4-BE49-F238E27FC236}">
                  <a16:creationId xmlns:a16="http://schemas.microsoft.com/office/drawing/2014/main" id="{7B4E6B9A-F4E7-4E86-9481-E9124B1C2086}"/>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71">
              <a:extLst>
                <a:ext uri="{FF2B5EF4-FFF2-40B4-BE49-F238E27FC236}">
                  <a16:creationId xmlns:a16="http://schemas.microsoft.com/office/drawing/2014/main" id="{1F66B8C8-E43A-4A36-9816-71EA89904B73}"/>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72">
              <a:extLst>
                <a:ext uri="{FF2B5EF4-FFF2-40B4-BE49-F238E27FC236}">
                  <a16:creationId xmlns:a16="http://schemas.microsoft.com/office/drawing/2014/main" id="{47CAC722-651C-4A78-9586-CA8C3D2E4F17}"/>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73">
              <a:extLst>
                <a:ext uri="{FF2B5EF4-FFF2-40B4-BE49-F238E27FC236}">
                  <a16:creationId xmlns:a16="http://schemas.microsoft.com/office/drawing/2014/main" id="{795C9AED-E50A-4F51-8943-C3CF731447C4}"/>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74">
              <a:extLst>
                <a:ext uri="{FF2B5EF4-FFF2-40B4-BE49-F238E27FC236}">
                  <a16:creationId xmlns:a16="http://schemas.microsoft.com/office/drawing/2014/main" id="{C0DAF58B-E06D-42D1-BBFB-4999BED38419}"/>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75">
              <a:extLst>
                <a:ext uri="{FF2B5EF4-FFF2-40B4-BE49-F238E27FC236}">
                  <a16:creationId xmlns:a16="http://schemas.microsoft.com/office/drawing/2014/main" id="{679DA675-B9E8-4461-B16D-BC693218FD06}"/>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76">
              <a:extLst>
                <a:ext uri="{FF2B5EF4-FFF2-40B4-BE49-F238E27FC236}">
                  <a16:creationId xmlns:a16="http://schemas.microsoft.com/office/drawing/2014/main" id="{76F798FE-8415-4AD3-843F-0037BE6716D8}"/>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77">
              <a:extLst>
                <a:ext uri="{FF2B5EF4-FFF2-40B4-BE49-F238E27FC236}">
                  <a16:creationId xmlns:a16="http://schemas.microsoft.com/office/drawing/2014/main" id="{9074926D-CC51-4713-B96E-DA9FB343480F}"/>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178">
              <a:extLst>
                <a:ext uri="{FF2B5EF4-FFF2-40B4-BE49-F238E27FC236}">
                  <a16:creationId xmlns:a16="http://schemas.microsoft.com/office/drawing/2014/main" id="{82A7B75D-9828-4062-AC51-77DF2C29DC80}"/>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79">
              <a:extLst>
                <a:ext uri="{FF2B5EF4-FFF2-40B4-BE49-F238E27FC236}">
                  <a16:creationId xmlns:a16="http://schemas.microsoft.com/office/drawing/2014/main" id="{2531227D-6DBF-4F6E-BC61-B41055862542}"/>
                </a:ext>
              </a:extLst>
            </p:cNvPr>
            <p:cNvSpPr>
              <a:spLocks noChangeArrowheads="1"/>
            </p:cNvSpPr>
            <p:nvPr/>
          </p:nvSpPr>
          <p:spPr bwMode="auto">
            <a:xfrm>
              <a:off x="2982"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180">
              <a:extLst>
                <a:ext uri="{FF2B5EF4-FFF2-40B4-BE49-F238E27FC236}">
                  <a16:creationId xmlns:a16="http://schemas.microsoft.com/office/drawing/2014/main" id="{F05FBE80-A67F-4B10-BBBA-4762A3A57B02}"/>
                </a:ext>
              </a:extLst>
            </p:cNvPr>
            <p:cNvSpPr>
              <a:spLocks noChangeArrowheads="1"/>
            </p:cNvSpPr>
            <p:nvPr/>
          </p:nvSpPr>
          <p:spPr bwMode="auto">
            <a:xfrm>
              <a:off x="3023"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81">
              <a:extLst>
                <a:ext uri="{FF2B5EF4-FFF2-40B4-BE49-F238E27FC236}">
                  <a16:creationId xmlns:a16="http://schemas.microsoft.com/office/drawing/2014/main" id="{F3B2F26E-D579-4FC5-963E-3FBA0CB49E42}"/>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9" name="person" descr="person">
            <a:extLst>
              <a:ext uri="{FF2B5EF4-FFF2-40B4-BE49-F238E27FC236}">
                <a16:creationId xmlns:a16="http://schemas.microsoft.com/office/drawing/2014/main" id="{8B8D9CB1-D898-4E71-A8B7-5EE29B91E49B}"/>
              </a:ext>
            </a:extLst>
          </p:cNvPr>
          <p:cNvGrpSpPr>
            <a:grpSpLocks noChangeAspect="1"/>
          </p:cNvGrpSpPr>
          <p:nvPr/>
        </p:nvGrpSpPr>
        <p:grpSpPr>
          <a:xfrm>
            <a:off x="962330" y="1740953"/>
            <a:ext cx="755603" cy="914400"/>
            <a:chOff x="5517875" y="3368919"/>
            <a:chExt cx="233375" cy="282423"/>
          </a:xfrm>
        </p:grpSpPr>
        <p:sp>
          <p:nvSpPr>
            <p:cNvPr id="90" name="Freeform: Shape 89">
              <a:extLst>
                <a:ext uri="{FF2B5EF4-FFF2-40B4-BE49-F238E27FC236}">
                  <a16:creationId xmlns:a16="http://schemas.microsoft.com/office/drawing/2014/main" id="{B8C2638D-AB9E-4FCE-A6A9-7B0D4D572C80}"/>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1A1C55F8-8209-48C2-8BC0-8C5279BDCE9A}"/>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accent3"/>
            </a:solidFill>
            <a:ln w="5008" cap="flat">
              <a:noFill/>
              <a:prstDash val="solid"/>
              <a:miter/>
            </a:ln>
          </p:spPr>
          <p:txBody>
            <a:bodyPr rtlCol="0" anchor="ctr"/>
            <a:lstStyle/>
            <a:p>
              <a:endParaRPr lang="en-US"/>
            </a:p>
          </p:txBody>
        </p:sp>
      </p:grpSp>
      <p:grpSp>
        <p:nvGrpSpPr>
          <p:cNvPr id="93" name="person" descr="person">
            <a:extLst>
              <a:ext uri="{FF2B5EF4-FFF2-40B4-BE49-F238E27FC236}">
                <a16:creationId xmlns:a16="http://schemas.microsoft.com/office/drawing/2014/main" id="{762498C5-0A09-49DE-A01C-C280D05954FB}"/>
              </a:ext>
            </a:extLst>
          </p:cNvPr>
          <p:cNvGrpSpPr>
            <a:grpSpLocks noChangeAspect="1"/>
          </p:cNvGrpSpPr>
          <p:nvPr/>
        </p:nvGrpSpPr>
        <p:grpSpPr>
          <a:xfrm>
            <a:off x="964610" y="3442051"/>
            <a:ext cx="755603" cy="914400"/>
            <a:chOff x="5517875" y="3368919"/>
            <a:chExt cx="233375" cy="282423"/>
          </a:xfrm>
        </p:grpSpPr>
        <p:sp>
          <p:nvSpPr>
            <p:cNvPr id="94" name="Freeform: Shape 93">
              <a:extLst>
                <a:ext uri="{FF2B5EF4-FFF2-40B4-BE49-F238E27FC236}">
                  <a16:creationId xmlns:a16="http://schemas.microsoft.com/office/drawing/2014/main" id="{6B21E58F-B241-430E-80F2-E9FD0A524341}"/>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D8270D8E-2623-41C8-A5B2-F5F6CCB4B3D7}"/>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accent3"/>
            </a:solidFill>
            <a:ln w="5008" cap="flat">
              <a:noFill/>
              <a:prstDash val="solid"/>
              <a:miter/>
            </a:ln>
          </p:spPr>
          <p:txBody>
            <a:bodyPr rtlCol="0" anchor="ctr"/>
            <a:lstStyle/>
            <a:p>
              <a:endParaRPr lang="en-US"/>
            </a:p>
          </p:txBody>
        </p:sp>
      </p:grpSp>
      <p:grpSp>
        <p:nvGrpSpPr>
          <p:cNvPr id="10" name="Graphic 48" descr="Walk with solid fill">
            <a:extLst>
              <a:ext uri="{FF2B5EF4-FFF2-40B4-BE49-F238E27FC236}">
                <a16:creationId xmlns:a16="http://schemas.microsoft.com/office/drawing/2014/main" id="{9B83F2CE-78BA-481C-9B66-1FB09133D70E}"/>
              </a:ext>
            </a:extLst>
          </p:cNvPr>
          <p:cNvGrpSpPr>
            <a:grpSpLocks noChangeAspect="1"/>
          </p:cNvGrpSpPr>
          <p:nvPr/>
        </p:nvGrpSpPr>
        <p:grpSpPr>
          <a:xfrm>
            <a:off x="6318044" y="3442051"/>
            <a:ext cx="595824" cy="914400"/>
            <a:chOff x="5290133" y="3081973"/>
            <a:chExt cx="533759" cy="819150"/>
          </a:xfrm>
          <a:solidFill>
            <a:srgbClr val="000000"/>
          </a:solidFill>
        </p:grpSpPr>
        <p:sp>
          <p:nvSpPr>
            <p:cNvPr id="11" name="Graphic 48" descr="Walk with solid fill">
              <a:extLst>
                <a:ext uri="{FF2B5EF4-FFF2-40B4-BE49-F238E27FC236}">
                  <a16:creationId xmlns:a16="http://schemas.microsoft.com/office/drawing/2014/main" id="{9E4D79B1-1F04-4DA3-9AB1-1DA911A28097}"/>
                </a:ext>
              </a:extLst>
            </p:cNvPr>
            <p:cNvSpPr/>
            <p:nvPr/>
          </p:nvSpPr>
          <p:spPr>
            <a:xfrm>
              <a:off x="5528519" y="308197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accent1"/>
            </a:solidFill>
            <a:ln w="9525" cap="flat">
              <a:noFill/>
              <a:prstDash val="solid"/>
              <a:miter/>
            </a:ln>
          </p:spPr>
          <p:txBody>
            <a:bodyPr rtlCol="0" anchor="ctr"/>
            <a:lstStyle/>
            <a:p>
              <a:endParaRPr lang="en-US"/>
            </a:p>
          </p:txBody>
        </p:sp>
        <p:sp>
          <p:nvSpPr>
            <p:cNvPr id="12" name="Graphic 48" descr="Walk with solid fill">
              <a:extLst>
                <a:ext uri="{FF2B5EF4-FFF2-40B4-BE49-F238E27FC236}">
                  <a16:creationId xmlns:a16="http://schemas.microsoft.com/office/drawing/2014/main" id="{E6EA641E-D968-4A5F-A4A9-014A8D2E73DF}"/>
                </a:ext>
              </a:extLst>
            </p:cNvPr>
            <p:cNvSpPr/>
            <p:nvPr/>
          </p:nvSpPr>
          <p:spPr>
            <a:xfrm>
              <a:off x="5290133" y="3253423"/>
              <a:ext cx="533759" cy="647700"/>
            </a:xfrm>
            <a:custGeom>
              <a:avLst/>
              <a:gdLst>
                <a:gd name="connsiteX0" fmla="*/ 507943 w 533759"/>
                <a:gd name="connsiteY0" fmla="*/ 201930 h 647700"/>
                <a:gd name="connsiteX1" fmla="*/ 409835 w 533759"/>
                <a:gd name="connsiteY1" fmla="*/ 169545 h 647700"/>
                <a:gd name="connsiteX2" fmla="*/ 353638 w 533759"/>
                <a:gd name="connsiteY2" fmla="*/ 40005 h 647700"/>
                <a:gd name="connsiteX3" fmla="*/ 286963 w 533759"/>
                <a:gd name="connsiteY3" fmla="*/ 0 h 647700"/>
                <a:gd name="connsiteX4" fmla="*/ 254578 w 533759"/>
                <a:gd name="connsiteY4" fmla="*/ 7620 h 647700"/>
                <a:gd name="connsiteX5" fmla="*/ 121228 w 533759"/>
                <a:gd name="connsiteY5" fmla="*/ 60007 h 647700"/>
                <a:gd name="connsiteX6" fmla="*/ 100273 w 533759"/>
                <a:gd name="connsiteY6" fmla="*/ 80963 h 647700"/>
                <a:gd name="connsiteX7" fmla="*/ 52648 w 533759"/>
                <a:gd name="connsiteY7" fmla="*/ 195263 h 647700"/>
                <a:gd name="connsiteX8" fmla="*/ 73603 w 533759"/>
                <a:gd name="connsiteY8" fmla="*/ 244793 h 647700"/>
                <a:gd name="connsiteX9" fmla="*/ 87890 w 533759"/>
                <a:gd name="connsiteY9" fmla="*/ 247650 h 647700"/>
                <a:gd name="connsiteX10" fmla="*/ 123133 w 533759"/>
                <a:gd name="connsiteY10" fmla="*/ 223838 h 647700"/>
                <a:gd name="connsiteX11" fmla="*/ 162185 w 533759"/>
                <a:gd name="connsiteY11" fmla="*/ 124777 h 647700"/>
                <a:gd name="connsiteX12" fmla="*/ 202190 w 533759"/>
                <a:gd name="connsiteY12" fmla="*/ 109538 h 647700"/>
                <a:gd name="connsiteX13" fmla="*/ 136468 w 533759"/>
                <a:gd name="connsiteY13" fmla="*/ 430530 h 647700"/>
                <a:gd name="connsiteX14" fmla="*/ 8833 w 533759"/>
                <a:gd name="connsiteY14" fmla="*/ 585788 h 647700"/>
                <a:gd name="connsiteX15" fmla="*/ 13595 w 533759"/>
                <a:gd name="connsiteY15" fmla="*/ 639128 h 647700"/>
                <a:gd name="connsiteX16" fmla="*/ 37408 w 533759"/>
                <a:gd name="connsiteY16" fmla="*/ 647700 h 647700"/>
                <a:gd name="connsiteX17" fmla="*/ 66935 w 533759"/>
                <a:gd name="connsiteY17" fmla="*/ 633413 h 647700"/>
                <a:gd name="connsiteX18" fmla="*/ 200285 w 533759"/>
                <a:gd name="connsiteY18" fmla="*/ 471488 h 647700"/>
                <a:gd name="connsiteX19" fmla="*/ 207905 w 533759"/>
                <a:gd name="connsiteY19" fmla="*/ 455295 h 647700"/>
                <a:gd name="connsiteX20" fmla="*/ 230765 w 533759"/>
                <a:gd name="connsiteY20" fmla="*/ 344805 h 647700"/>
                <a:gd name="connsiteX21" fmla="*/ 333635 w 533759"/>
                <a:gd name="connsiteY21" fmla="*/ 419100 h 647700"/>
                <a:gd name="connsiteX22" fmla="*/ 333635 w 533759"/>
                <a:gd name="connsiteY22" fmla="*/ 609600 h 647700"/>
                <a:gd name="connsiteX23" fmla="*/ 371735 w 533759"/>
                <a:gd name="connsiteY23" fmla="*/ 647700 h 647700"/>
                <a:gd name="connsiteX24" fmla="*/ 409835 w 533759"/>
                <a:gd name="connsiteY24" fmla="*/ 609600 h 647700"/>
                <a:gd name="connsiteX25" fmla="*/ 409835 w 533759"/>
                <a:gd name="connsiteY25" fmla="*/ 400050 h 647700"/>
                <a:gd name="connsiteX26" fmla="*/ 394595 w 533759"/>
                <a:gd name="connsiteY26" fmla="*/ 369570 h 647700"/>
                <a:gd name="connsiteX27" fmla="*/ 302203 w 533759"/>
                <a:gd name="connsiteY27" fmla="*/ 301943 h 647700"/>
                <a:gd name="connsiteX28" fmla="*/ 327920 w 533759"/>
                <a:gd name="connsiteY28" fmla="*/ 173355 h 647700"/>
                <a:gd name="connsiteX29" fmla="*/ 346018 w 533759"/>
                <a:gd name="connsiteY29" fmla="*/ 215265 h 647700"/>
                <a:gd name="connsiteX30" fmla="*/ 368878 w 533759"/>
                <a:gd name="connsiteY30" fmla="*/ 236220 h 647700"/>
                <a:gd name="connsiteX31" fmla="*/ 483178 w 533759"/>
                <a:gd name="connsiteY31" fmla="*/ 274320 h 647700"/>
                <a:gd name="connsiteX32" fmla="*/ 495560 w 533759"/>
                <a:gd name="connsiteY32" fmla="*/ 276225 h 647700"/>
                <a:gd name="connsiteX33" fmla="*/ 531755 w 533759"/>
                <a:gd name="connsiteY33" fmla="*/ 250508 h 647700"/>
                <a:gd name="connsiteX34" fmla="*/ 507943 w 533759"/>
                <a:gd name="connsiteY34" fmla="*/ 20193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759" h="647700">
                  <a:moveTo>
                    <a:pt x="507943" y="201930"/>
                  </a:moveTo>
                  <a:lnTo>
                    <a:pt x="409835" y="169545"/>
                  </a:lnTo>
                  <a:cubicBezTo>
                    <a:pt x="409835" y="169545"/>
                    <a:pt x="355543" y="43815"/>
                    <a:pt x="353638" y="40005"/>
                  </a:cubicBezTo>
                  <a:cubicBezTo>
                    <a:pt x="340303" y="16193"/>
                    <a:pt x="315538" y="0"/>
                    <a:pt x="286963" y="0"/>
                  </a:cubicBezTo>
                  <a:cubicBezTo>
                    <a:pt x="275533" y="0"/>
                    <a:pt x="264103" y="2857"/>
                    <a:pt x="254578" y="7620"/>
                  </a:cubicBezTo>
                  <a:lnTo>
                    <a:pt x="121228" y="60007"/>
                  </a:lnTo>
                  <a:cubicBezTo>
                    <a:pt x="111703" y="63818"/>
                    <a:pt x="104083" y="71438"/>
                    <a:pt x="100273" y="80963"/>
                  </a:cubicBezTo>
                  <a:lnTo>
                    <a:pt x="52648" y="195263"/>
                  </a:lnTo>
                  <a:cubicBezTo>
                    <a:pt x="45028" y="214313"/>
                    <a:pt x="53600" y="237173"/>
                    <a:pt x="73603" y="244793"/>
                  </a:cubicBezTo>
                  <a:cubicBezTo>
                    <a:pt x="78365" y="246698"/>
                    <a:pt x="83128" y="247650"/>
                    <a:pt x="87890" y="247650"/>
                  </a:cubicBezTo>
                  <a:cubicBezTo>
                    <a:pt x="103130" y="247650"/>
                    <a:pt x="117418" y="239077"/>
                    <a:pt x="123133" y="223838"/>
                  </a:cubicBezTo>
                  <a:lnTo>
                    <a:pt x="162185" y="124777"/>
                  </a:lnTo>
                  <a:lnTo>
                    <a:pt x="202190" y="109538"/>
                  </a:lnTo>
                  <a:lnTo>
                    <a:pt x="136468" y="430530"/>
                  </a:lnTo>
                  <a:lnTo>
                    <a:pt x="8833" y="585788"/>
                  </a:lnTo>
                  <a:cubicBezTo>
                    <a:pt x="-4502" y="601980"/>
                    <a:pt x="-2597" y="625793"/>
                    <a:pt x="13595" y="639128"/>
                  </a:cubicBezTo>
                  <a:cubicBezTo>
                    <a:pt x="20263" y="644843"/>
                    <a:pt x="28835" y="647700"/>
                    <a:pt x="37408" y="647700"/>
                  </a:cubicBezTo>
                  <a:cubicBezTo>
                    <a:pt x="48838" y="647700"/>
                    <a:pt x="59315" y="642938"/>
                    <a:pt x="66935" y="633413"/>
                  </a:cubicBezTo>
                  <a:lnTo>
                    <a:pt x="200285" y="471488"/>
                  </a:lnTo>
                  <a:cubicBezTo>
                    <a:pt x="204095" y="466725"/>
                    <a:pt x="206953" y="461010"/>
                    <a:pt x="207905" y="455295"/>
                  </a:cubicBezTo>
                  <a:lnTo>
                    <a:pt x="230765" y="344805"/>
                  </a:lnTo>
                  <a:lnTo>
                    <a:pt x="333635" y="419100"/>
                  </a:lnTo>
                  <a:lnTo>
                    <a:pt x="333635" y="609600"/>
                  </a:lnTo>
                  <a:cubicBezTo>
                    <a:pt x="333635" y="630555"/>
                    <a:pt x="350780" y="647700"/>
                    <a:pt x="371735" y="647700"/>
                  </a:cubicBezTo>
                  <a:cubicBezTo>
                    <a:pt x="392690" y="647700"/>
                    <a:pt x="409835" y="630555"/>
                    <a:pt x="409835" y="609600"/>
                  </a:cubicBezTo>
                  <a:lnTo>
                    <a:pt x="409835" y="400050"/>
                  </a:lnTo>
                  <a:cubicBezTo>
                    <a:pt x="409835" y="387668"/>
                    <a:pt x="404120" y="376238"/>
                    <a:pt x="394595" y="369570"/>
                  </a:cubicBezTo>
                  <a:lnTo>
                    <a:pt x="302203" y="301943"/>
                  </a:lnTo>
                  <a:lnTo>
                    <a:pt x="327920" y="173355"/>
                  </a:lnTo>
                  <a:lnTo>
                    <a:pt x="346018" y="215265"/>
                  </a:lnTo>
                  <a:cubicBezTo>
                    <a:pt x="350780" y="224790"/>
                    <a:pt x="358400" y="232410"/>
                    <a:pt x="368878" y="236220"/>
                  </a:cubicBezTo>
                  <a:lnTo>
                    <a:pt x="483178" y="274320"/>
                  </a:lnTo>
                  <a:cubicBezTo>
                    <a:pt x="486988" y="275273"/>
                    <a:pt x="490798" y="276225"/>
                    <a:pt x="495560" y="276225"/>
                  </a:cubicBezTo>
                  <a:cubicBezTo>
                    <a:pt x="511753" y="276225"/>
                    <a:pt x="526040" y="265748"/>
                    <a:pt x="531755" y="250508"/>
                  </a:cubicBezTo>
                  <a:cubicBezTo>
                    <a:pt x="538423" y="230505"/>
                    <a:pt x="527945" y="208598"/>
                    <a:pt x="507943" y="201930"/>
                  </a:cubicBezTo>
                  <a:close/>
                </a:path>
              </a:pathLst>
            </a:custGeom>
            <a:solidFill>
              <a:schemeClr val="accent3"/>
            </a:solidFill>
            <a:ln w="9525" cap="flat">
              <a:noFill/>
              <a:prstDash val="solid"/>
              <a:miter/>
            </a:ln>
          </p:spPr>
          <p:txBody>
            <a:bodyPr rtlCol="0" anchor="ctr"/>
            <a:lstStyle/>
            <a:p>
              <a:endParaRPr lang="en-US"/>
            </a:p>
          </p:txBody>
        </p:sp>
      </p:grpSp>
      <p:cxnSp>
        <p:nvCxnSpPr>
          <p:cNvPr id="151" name="Straight Connector 150">
            <a:extLst>
              <a:ext uri="{FF2B5EF4-FFF2-40B4-BE49-F238E27FC236}">
                <a16:creationId xmlns:a16="http://schemas.microsoft.com/office/drawing/2014/main" id="{7A42C6CF-1D42-496A-9284-1F1E46E9CA47}"/>
              </a:ext>
              <a:ext uri="{C183D7F6-B498-43B3-948B-1728B52AA6E4}">
                <adec:decorative xmlns:adec="http://schemas.microsoft.com/office/drawing/2017/decorative" val="1"/>
              </a:ext>
            </a:extLst>
          </p:cNvPr>
          <p:cNvCxnSpPr/>
          <p:nvPr/>
        </p:nvCxnSpPr>
        <p:spPr>
          <a:xfrm>
            <a:off x="498764" y="3048702"/>
            <a:ext cx="6899563" cy="0"/>
          </a:xfrm>
          <a:prstGeom prst="line">
            <a:avLst/>
          </a:prstGeom>
          <a:ln w="1905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19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par>
                                <p:cTn id="8" presetID="10" presetClass="entr" presetSubtype="0" fill="hold" nodeType="withEffect">
                                  <p:stCondLst>
                                    <p:cond delay="25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500"/>
                                        <p:tgtEl>
                                          <p:spTgt spid="89"/>
                                        </p:tgtEl>
                                      </p:cBhvr>
                                    </p:animEffect>
                                  </p:childTnLst>
                                </p:cTn>
                              </p:par>
                              <p:par>
                                <p:cTn id="11" presetID="10" presetClass="entr" presetSubtype="0" fill="hold" nodeType="withEffect">
                                  <p:stCondLst>
                                    <p:cond delay="50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58"/>
                                        </p:tgtEl>
                                      </p:cBhvr>
                                    </p:animEffect>
                                    <p:set>
                                      <p:cBhvr>
                                        <p:cTn id="18" dur="1" fill="hold">
                                          <p:stCondLst>
                                            <p:cond delay="499"/>
                                          </p:stCondLst>
                                        </p:cTn>
                                        <p:tgtEl>
                                          <p:spTgt spid="158"/>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89"/>
                                        </p:tgtEl>
                                      </p:cBhvr>
                                    </p:animEffect>
                                    <p:set>
                                      <p:cBhvr>
                                        <p:cTn id="21" dur="1" fill="hold">
                                          <p:stCondLst>
                                            <p:cond delay="499"/>
                                          </p:stCondLst>
                                        </p:cTn>
                                        <p:tgtEl>
                                          <p:spTgt spid="8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43"/>
                                        </p:tgtEl>
                                      </p:cBhvr>
                                    </p:animEffect>
                                    <p:set>
                                      <p:cBhvr>
                                        <p:cTn id="24" dur="1" fill="hold">
                                          <p:stCondLst>
                                            <p:cond delay="499"/>
                                          </p:stCondLst>
                                        </p:cTn>
                                        <p:tgtEl>
                                          <p:spTgt spid="4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9"/>
                                        </p:tgtEl>
                                        <p:attrNameLst>
                                          <p:attrName>style.visibility</p:attrName>
                                        </p:attrNameLst>
                                      </p:cBhvr>
                                      <p:to>
                                        <p:strVal val="visible"/>
                                      </p:to>
                                    </p:set>
                                    <p:animEffect transition="in" filter="fade">
                                      <p:cBhvr>
                                        <p:cTn id="29" dur="500"/>
                                        <p:tgtEl>
                                          <p:spTgt spid="159"/>
                                        </p:tgtEl>
                                      </p:cBhvr>
                                    </p:animEffect>
                                  </p:childTnLst>
                                </p:cTn>
                              </p:par>
                              <p:par>
                                <p:cTn id="30" presetID="10" presetClass="entr" presetSubtype="0" fill="hold" nodeType="withEffect">
                                  <p:stCondLst>
                                    <p:cond delay="25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500"/>
                                        <p:tgtEl>
                                          <p:spTgt spid="93"/>
                                        </p:tgtEl>
                                      </p:cBhvr>
                                    </p:animEffect>
                                  </p:childTnLst>
                                </p:cTn>
                              </p:par>
                              <p:par>
                                <p:cTn id="33" presetID="10" presetClass="entr" presetSubtype="0" fill="hold" nodeType="withEffect">
                                  <p:stCondLst>
                                    <p:cond delay="50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500"/>
                                        <p:tgtEl>
                                          <p:spTgt spid="144"/>
                                        </p:tgtEl>
                                      </p:cBhvr>
                                    </p:animEffect>
                                  </p:childTnLst>
                                </p:cTn>
                              </p:par>
                              <p:par>
                                <p:cTn id="36" presetID="10" presetClass="entr" presetSubtype="0" fill="hold" nodeType="withEffect">
                                  <p:stCondLst>
                                    <p:cond delay="75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nodeType="withEffect">
                                  <p:stCondLst>
                                    <p:cond delay="10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125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nodeType="withEffect">
                                  <p:stCondLst>
                                    <p:cond delay="150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58" grpId="1" animBg="1"/>
      <p:bldP spid="15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4" y="2598004"/>
            <a:ext cx="4127692" cy="1661993"/>
          </a:xfrm>
        </p:spPr>
        <p:txBody>
          <a:bodyPr/>
          <a:lstStyle>
            <a:lvl1pPr>
              <a:defRPr>
                <a:solidFill>
                  <a:schemeClr val="tx1"/>
                </a:solidFill>
              </a:defRPr>
            </a:lvl1pPr>
          </a:lstStyle>
          <a:p>
            <a:r>
              <a:rPr lang="en-US" dirty="0"/>
              <a:t>Deploy an </a:t>
            </a:r>
            <a:br>
              <a:rPr lang="en-US" dirty="0"/>
            </a:br>
            <a:r>
              <a:rPr lang="en-US" dirty="0"/>
              <a:t>Azure Static </a:t>
            </a:r>
            <a:br>
              <a:rPr lang="en-US" dirty="0"/>
            </a:br>
            <a:r>
              <a:rPr lang="en-US" dirty="0"/>
              <a:t>Web App</a:t>
            </a:r>
          </a:p>
        </p:txBody>
      </p:sp>
      <p:grpSp>
        <p:nvGrpSpPr>
          <p:cNvPr id="16" name="Group 15">
            <a:extLst>
              <a:ext uri="{FF2B5EF4-FFF2-40B4-BE49-F238E27FC236}">
                <a16:creationId xmlns:a16="http://schemas.microsoft.com/office/drawing/2014/main" id="{7AD5243D-0420-4927-B41D-83956E164877}"/>
              </a:ext>
            </a:extLst>
          </p:cNvPr>
          <p:cNvGrpSpPr/>
          <p:nvPr/>
        </p:nvGrpSpPr>
        <p:grpSpPr>
          <a:xfrm>
            <a:off x="5414596" y="3208829"/>
            <a:ext cx="5391620" cy="440343"/>
            <a:chOff x="5414596" y="1758511"/>
            <a:chExt cx="5391620" cy="440343"/>
          </a:xfrm>
        </p:grpSpPr>
        <p:grpSp>
          <p:nvGrpSpPr>
            <p:cNvPr id="3" name="Group 2">
              <a:extLst>
                <a:ext uri="{FF2B5EF4-FFF2-40B4-BE49-F238E27FC236}">
                  <a16:creationId xmlns:a16="http://schemas.microsoft.com/office/drawing/2014/main" id="{EC9547D9-6371-4262-826F-9623B794C398}"/>
                </a:ext>
              </a:extLst>
            </p:cNvPr>
            <p:cNvGrpSpPr/>
            <p:nvPr/>
          </p:nvGrpSpPr>
          <p:grpSpPr>
            <a:xfrm>
              <a:off x="5414596" y="1758511"/>
              <a:ext cx="440343" cy="440343"/>
              <a:chOff x="5414596" y="1758511"/>
              <a:chExt cx="440343" cy="440343"/>
            </a:xfrm>
          </p:grpSpPr>
          <p:sp>
            <p:nvSpPr>
              <p:cNvPr id="5" name="Oval 4">
                <a:extLst>
                  <a:ext uri="{FF2B5EF4-FFF2-40B4-BE49-F238E27FC236}">
                    <a16:creationId xmlns:a16="http://schemas.microsoft.com/office/drawing/2014/main" id="{FDDD9BF3-B0BC-49D7-B827-B01504C3B12F}"/>
                  </a:ext>
                  <a:ext uri="{C183D7F6-B498-43B3-948B-1728B52AA6E4}">
                    <adec:decorative xmlns:adec="http://schemas.microsoft.com/office/drawing/2017/decorative" val="1"/>
                  </a:ext>
                </a:extLst>
              </p:cNvPr>
              <p:cNvSpPr/>
              <p:nvPr/>
            </p:nvSpPr>
            <p:spPr bwMode="auto">
              <a:xfrm>
                <a:off x="5414596" y="1758511"/>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a:lnSpc>
                    <a:spcPct val="90000"/>
                  </a:lnSpc>
                  <a:spcBef>
                    <a:spcPct val="0"/>
                  </a:spcBef>
                  <a:spcAft>
                    <a:spcPts val="2400"/>
                  </a:spcAft>
                </a:pPr>
                <a:endParaRPr lang="en-US" sz="1800" spc="-49" err="1">
                  <a:ln w="3175">
                    <a:noFill/>
                  </a:ln>
                  <a:solidFill>
                    <a:schemeClr val="accent1"/>
                  </a:solidFill>
                  <a:latin typeface="+mj-lt"/>
                  <a:cs typeface="Segoe UI" pitchFamily="34" charset="0"/>
                </a:endParaRPr>
              </a:p>
            </p:txBody>
          </p:sp>
          <p:pic>
            <p:nvPicPr>
              <p:cNvPr id="6" name="Graphic 5" descr="Checkmark with solid fill">
                <a:extLst>
                  <a:ext uri="{FF2B5EF4-FFF2-40B4-BE49-F238E27FC236}">
                    <a16:creationId xmlns:a16="http://schemas.microsoft.com/office/drawing/2014/main" id="{A3277CAE-E226-4826-A74F-A9E940CEAB9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1850630"/>
                <a:ext cx="256105" cy="256105"/>
              </a:xfrm>
              <a:prstGeom prst="rect">
                <a:avLst/>
              </a:prstGeom>
            </p:spPr>
          </p:pic>
        </p:grpSp>
        <p:sp>
          <p:nvSpPr>
            <p:cNvPr id="7" name="TextBox 6">
              <a:extLst>
                <a:ext uri="{FF2B5EF4-FFF2-40B4-BE49-F238E27FC236}">
                  <a16:creationId xmlns:a16="http://schemas.microsoft.com/office/drawing/2014/main" id="{3D4E29EC-4E11-4A4D-B0F2-A0584AF94477}"/>
                </a:ext>
              </a:extLst>
            </p:cNvPr>
            <p:cNvSpPr txBox="1"/>
            <p:nvPr/>
          </p:nvSpPr>
          <p:spPr>
            <a:xfrm>
              <a:off x="5989638" y="1774867"/>
              <a:ext cx="4816578" cy="400110"/>
            </a:xfrm>
            <a:prstGeom prst="rect">
              <a:avLst/>
            </a:prstGeom>
            <a:noFill/>
          </p:spPr>
          <p:txBody>
            <a:bodyPr wrap="square">
              <a:spAutoFit/>
            </a:bodyPr>
            <a:lstStyle/>
            <a:p>
              <a:pPr defTabSz="914400">
                <a:defRPr/>
              </a:pPr>
              <a:r>
                <a:rPr lang="en-US" sz="2000" dirty="0">
                  <a:latin typeface="Segoe UI"/>
                  <a:cs typeface="Segoe UI" pitchFamily="34" charset="0"/>
                </a:rPr>
                <a:t>Deploy an Azure Static Web App</a:t>
              </a:r>
            </a:p>
          </p:txBody>
        </p:sp>
      </p:grpSp>
    </p:spTree>
    <p:extLst>
      <p:ext uri="{BB962C8B-B14F-4D97-AF65-F5344CB8AC3E}">
        <p14:creationId xmlns:p14="http://schemas.microsoft.com/office/powerpoint/2010/main" val="360501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nodeType="withEffect">
                                  <p:stCondLst>
                                    <p:cond delay="0"/>
                                  </p:stCondLst>
                                  <p:childTnLst>
                                    <p:animMotion origin="layout" path="M -4.375E-6 0 L -4.375E-6 -0.0544 " pathEditMode="relative" rAng="0" ptsTypes="AA">
                                      <p:cBhvr>
                                        <p:cTn id="9" dur="600" spd="-100000" fill="hold"/>
                                        <p:tgtEl>
                                          <p:spTgt spid="16"/>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50E6FF"/>
                </a:solidFill>
                <a:effectLst/>
                <a:latin typeface="+mj-lt"/>
                <a:ea typeface="+mn-ea"/>
                <a:cs typeface="Segoe UI" pitchFamily="34" charset="0"/>
              </a:defRPr>
            </a:lvl1pPr>
          </a:lstStyle>
          <a:p>
            <a:r>
              <a:rPr lang="en-US"/>
              <a:t>Accessing data from Azure Static Web Apps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wrap="square" anchor="t">
            <a:normAutofit/>
          </a:bodyPr>
          <a:lstStyle>
            <a:lvl1pPr>
              <a:defRPr>
                <a:solidFill>
                  <a:schemeClr val="tx1"/>
                </a:solidFill>
              </a:defRPr>
            </a:lvl1pPr>
          </a:lstStyle>
          <a:p>
            <a:r>
              <a:rPr lang="en-US"/>
              <a:t>Accessing data from Azure Static Web Apps</a:t>
            </a:r>
          </a:p>
        </p:txBody>
      </p:sp>
      <p:sp>
        <p:nvSpPr>
          <p:cNvPr id="3" name="Subtitle"/>
          <p:cNvSpPr>
            <a:spLocks noGrp="1"/>
          </p:cNvSpPr>
          <p:nvPr>
            <p:ph sz="quarter" idx="12"/>
          </p:nvPr>
        </p:nvSpPr>
        <p:spPr/>
        <p:txBody>
          <a:bodyPr wrap="square">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spcBef>
                <a:spcPct val="43750"/>
              </a:spcBef>
              <a:spcAft>
                <a:spcPct val="43750"/>
              </a:spcAft>
              <a:buNone/>
            </a:pPr>
            <a:r>
              <a:rPr lang="en-US" dirty="0"/>
              <a:t>Often, a database is required to obtain, process, and serve data related to the application.</a:t>
            </a:r>
          </a:p>
        </p:txBody>
      </p:sp>
      <p:pic>
        <p:nvPicPr>
          <p:cNvPr id="19" name="Graphic 18">
            <a:extLst>
              <a:ext uri="{FF2B5EF4-FFF2-40B4-BE49-F238E27FC236}">
                <a16:creationId xmlns:a16="http://schemas.microsoft.com/office/drawing/2014/main" id="{32772FB7-D1F7-4DC7-AD61-84690E229AC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4997" y="202983"/>
            <a:ext cx="1038660" cy="1096044"/>
          </a:xfrm>
          <a:prstGeom prst="rect">
            <a:avLst/>
          </a:prstGeom>
        </p:spPr>
      </p:pic>
      <p:sp>
        <p:nvSpPr>
          <p:cNvPr id="21" name="Rectangle 20">
            <a:extLst>
              <a:ext uri="{FF2B5EF4-FFF2-40B4-BE49-F238E27FC236}">
                <a16:creationId xmlns:a16="http://schemas.microsoft.com/office/drawing/2014/main" id="{F45CF09A-28AF-4BB5-BDC1-0BE8738453E0}"/>
              </a:ext>
            </a:extLst>
          </p:cNvPr>
          <p:cNvSpPr/>
          <p:nvPr/>
        </p:nvSpPr>
        <p:spPr bwMode="auto">
          <a:xfrm>
            <a:off x="6573520" y="1553244"/>
            <a:ext cx="1368891" cy="62961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Client UI</a:t>
            </a:r>
          </a:p>
        </p:txBody>
      </p:sp>
      <p:sp>
        <p:nvSpPr>
          <p:cNvPr id="27" name="Rectangle 26">
            <a:extLst>
              <a:ext uri="{FF2B5EF4-FFF2-40B4-BE49-F238E27FC236}">
                <a16:creationId xmlns:a16="http://schemas.microsoft.com/office/drawing/2014/main" id="{7E43D7A4-67A9-4995-A878-08144F7F0060}"/>
              </a:ext>
            </a:extLst>
          </p:cNvPr>
          <p:cNvSpPr/>
          <p:nvPr/>
        </p:nvSpPr>
        <p:spPr bwMode="auto">
          <a:xfrm>
            <a:off x="8178875" y="1553244"/>
            <a:ext cx="1368891" cy="629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bg1"/>
                </a:solidFill>
                <a:ea typeface="Segoe UI" pitchFamily="34" charset="0"/>
                <a:cs typeface="Segoe UI" pitchFamily="34" charset="0"/>
              </a:rPr>
              <a:t>Backend API</a:t>
            </a:r>
          </a:p>
        </p:txBody>
      </p:sp>
      <p:sp>
        <p:nvSpPr>
          <p:cNvPr id="28" name="Rectangle 27">
            <a:extLst>
              <a:ext uri="{FF2B5EF4-FFF2-40B4-BE49-F238E27FC236}">
                <a16:creationId xmlns:a16="http://schemas.microsoft.com/office/drawing/2014/main" id="{EF0BAFEE-BD0C-4297-B81A-DFD6D4D57D91}"/>
              </a:ext>
            </a:extLst>
          </p:cNvPr>
          <p:cNvSpPr/>
          <p:nvPr/>
        </p:nvSpPr>
        <p:spPr bwMode="auto">
          <a:xfrm>
            <a:off x="9784229" y="1553244"/>
            <a:ext cx="1368891" cy="629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Azure SQL</a:t>
            </a:r>
          </a:p>
        </p:txBody>
      </p:sp>
      <p:sp>
        <p:nvSpPr>
          <p:cNvPr id="29" name="Rectangle 28">
            <a:extLst>
              <a:ext uri="{FF2B5EF4-FFF2-40B4-BE49-F238E27FC236}">
                <a16:creationId xmlns:a16="http://schemas.microsoft.com/office/drawing/2014/main" id="{DCCA8C01-8485-4F38-8078-2BAB96DE0CE6}"/>
              </a:ext>
            </a:extLst>
          </p:cNvPr>
          <p:cNvSpPr/>
          <p:nvPr/>
        </p:nvSpPr>
        <p:spPr bwMode="auto">
          <a:xfrm>
            <a:off x="6573520" y="4613366"/>
            <a:ext cx="1368891" cy="62961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Client UI</a:t>
            </a:r>
          </a:p>
        </p:txBody>
      </p:sp>
      <p:sp>
        <p:nvSpPr>
          <p:cNvPr id="30" name="Rectangle 29">
            <a:extLst>
              <a:ext uri="{FF2B5EF4-FFF2-40B4-BE49-F238E27FC236}">
                <a16:creationId xmlns:a16="http://schemas.microsoft.com/office/drawing/2014/main" id="{28D479BA-E1F7-44A9-B2AE-7C6FB25161F8}"/>
              </a:ext>
            </a:extLst>
          </p:cNvPr>
          <p:cNvSpPr/>
          <p:nvPr/>
        </p:nvSpPr>
        <p:spPr bwMode="auto">
          <a:xfrm>
            <a:off x="8178875" y="4613366"/>
            <a:ext cx="1368891" cy="629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bg1"/>
                </a:solidFill>
                <a:ea typeface="Segoe UI" pitchFamily="34" charset="0"/>
                <a:cs typeface="Segoe UI" pitchFamily="34" charset="0"/>
              </a:rPr>
              <a:t>Backend API</a:t>
            </a:r>
          </a:p>
        </p:txBody>
      </p:sp>
      <p:sp>
        <p:nvSpPr>
          <p:cNvPr id="31" name="Rectangle 30">
            <a:extLst>
              <a:ext uri="{FF2B5EF4-FFF2-40B4-BE49-F238E27FC236}">
                <a16:creationId xmlns:a16="http://schemas.microsoft.com/office/drawing/2014/main" id="{A69B59FE-3B22-4D99-BD0D-9ABE9DCB6091}"/>
              </a:ext>
            </a:extLst>
          </p:cNvPr>
          <p:cNvSpPr/>
          <p:nvPr/>
        </p:nvSpPr>
        <p:spPr bwMode="auto">
          <a:xfrm>
            <a:off x="9784229" y="4613366"/>
            <a:ext cx="1368891" cy="629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Azure SQL</a:t>
            </a:r>
          </a:p>
        </p:txBody>
      </p:sp>
      <p:cxnSp>
        <p:nvCxnSpPr>
          <p:cNvPr id="32" name="Straight Connector 31">
            <a:extLst>
              <a:ext uri="{FF2B5EF4-FFF2-40B4-BE49-F238E27FC236}">
                <a16:creationId xmlns:a16="http://schemas.microsoft.com/office/drawing/2014/main" id="{F4055C35-B192-48E6-863E-22B516E1186B}"/>
              </a:ext>
              <a:ext uri="{C183D7F6-B498-43B3-948B-1728B52AA6E4}">
                <adec:decorative xmlns:adec="http://schemas.microsoft.com/office/drawing/2017/decorative" val="1"/>
              </a:ext>
            </a:extLst>
          </p:cNvPr>
          <p:cNvCxnSpPr>
            <a:cxnSpLocks/>
            <a:stCxn id="21" idx="2"/>
            <a:endCxn id="29" idx="0"/>
          </p:cNvCxnSpPr>
          <p:nvPr/>
        </p:nvCxnSpPr>
        <p:spPr>
          <a:xfrm>
            <a:off x="7257966" y="2182861"/>
            <a:ext cx="0" cy="243050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B05DF9D-CF51-4CC8-9E92-3C117759EA3F}"/>
              </a:ext>
              <a:ext uri="{C183D7F6-B498-43B3-948B-1728B52AA6E4}">
                <adec:decorative xmlns:adec="http://schemas.microsoft.com/office/drawing/2017/decorative" val="1"/>
              </a:ext>
            </a:extLst>
          </p:cNvPr>
          <p:cNvCxnSpPr>
            <a:cxnSpLocks/>
          </p:cNvCxnSpPr>
          <p:nvPr/>
        </p:nvCxnSpPr>
        <p:spPr>
          <a:xfrm>
            <a:off x="8971603" y="3294832"/>
            <a:ext cx="137208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5AC1C96-6738-4960-9AD3-89DABA1F5117}"/>
              </a:ext>
              <a:ext uri="{C183D7F6-B498-43B3-948B-1728B52AA6E4}">
                <adec:decorative xmlns:adec="http://schemas.microsoft.com/office/drawing/2017/decorative" val="1"/>
              </a:ext>
            </a:extLst>
          </p:cNvPr>
          <p:cNvCxnSpPr>
            <a:cxnSpLocks/>
          </p:cNvCxnSpPr>
          <p:nvPr/>
        </p:nvCxnSpPr>
        <p:spPr>
          <a:xfrm flipH="1">
            <a:off x="8971603" y="3772334"/>
            <a:ext cx="137208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B0C331D-E451-4547-A275-2457B426F3F9}"/>
              </a:ext>
              <a:ext uri="{C183D7F6-B498-43B3-948B-1728B52AA6E4}">
                <adec:decorative xmlns:adec="http://schemas.microsoft.com/office/drawing/2017/decorative" val="1"/>
              </a:ext>
            </a:extLst>
          </p:cNvPr>
          <p:cNvCxnSpPr>
            <a:cxnSpLocks/>
          </p:cNvCxnSpPr>
          <p:nvPr/>
        </p:nvCxnSpPr>
        <p:spPr>
          <a:xfrm flipV="1">
            <a:off x="7257966" y="2674881"/>
            <a:ext cx="1472011" cy="79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8BFCF75-581A-4355-BDB9-026AB0304D99}"/>
              </a:ext>
              <a:ext uri="{C183D7F6-B498-43B3-948B-1728B52AA6E4}">
                <adec:decorative xmlns:adec="http://schemas.microsoft.com/office/drawing/2017/decorative" val="1"/>
              </a:ext>
            </a:extLst>
          </p:cNvPr>
          <p:cNvCxnSpPr>
            <a:cxnSpLocks/>
          </p:cNvCxnSpPr>
          <p:nvPr/>
        </p:nvCxnSpPr>
        <p:spPr>
          <a:xfrm flipH="1">
            <a:off x="7257967" y="4400630"/>
            <a:ext cx="146365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9EB4832-5678-4B44-B649-4725FEC85074}"/>
              </a:ext>
              <a:ext uri="{C183D7F6-B498-43B3-948B-1728B52AA6E4}">
                <adec:decorative xmlns:adec="http://schemas.microsoft.com/office/drawing/2017/decorative" val="1"/>
              </a:ext>
            </a:extLst>
          </p:cNvPr>
          <p:cNvCxnSpPr>
            <a:cxnSpLocks/>
            <a:stCxn id="27" idx="2"/>
            <a:endCxn id="30" idx="0"/>
          </p:cNvCxnSpPr>
          <p:nvPr/>
        </p:nvCxnSpPr>
        <p:spPr>
          <a:xfrm>
            <a:off x="8863321" y="2182861"/>
            <a:ext cx="0" cy="243050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95EA902-3061-49C8-87EA-B35D3592D2C2}"/>
              </a:ext>
              <a:ext uri="{C183D7F6-B498-43B3-948B-1728B52AA6E4}">
                <adec:decorative xmlns:adec="http://schemas.microsoft.com/office/drawing/2017/decorative" val="1"/>
              </a:ext>
            </a:extLst>
          </p:cNvPr>
          <p:cNvCxnSpPr>
            <a:cxnSpLocks/>
            <a:stCxn id="28" idx="2"/>
            <a:endCxn id="31" idx="0"/>
          </p:cNvCxnSpPr>
          <p:nvPr/>
        </p:nvCxnSpPr>
        <p:spPr>
          <a:xfrm>
            <a:off x="10468674" y="2182861"/>
            <a:ext cx="0" cy="243050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4963489-459E-4A0A-8615-4E8E4D7A79DD}"/>
              </a:ext>
              <a:ext uri="{C183D7F6-B498-43B3-948B-1728B52AA6E4}">
                <adec:decorative xmlns:adec="http://schemas.microsoft.com/office/drawing/2017/decorative" val="1"/>
              </a:ext>
            </a:extLst>
          </p:cNvPr>
          <p:cNvSpPr/>
          <p:nvPr/>
        </p:nvSpPr>
        <p:spPr bwMode="auto">
          <a:xfrm>
            <a:off x="8738332" y="2682850"/>
            <a:ext cx="249979" cy="17177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BE07A04C-803C-432C-81EB-E03792040499}"/>
              </a:ext>
              <a:ext uri="{C183D7F6-B498-43B3-948B-1728B52AA6E4}">
                <adec:decorative xmlns:adec="http://schemas.microsoft.com/office/drawing/2017/decorative" val="1"/>
              </a:ext>
            </a:extLst>
          </p:cNvPr>
          <p:cNvSpPr/>
          <p:nvPr/>
        </p:nvSpPr>
        <p:spPr bwMode="auto">
          <a:xfrm>
            <a:off x="10343685" y="3294832"/>
            <a:ext cx="249979" cy="4938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49" name="TextBox 48">
            <a:extLst>
              <a:ext uri="{FF2B5EF4-FFF2-40B4-BE49-F238E27FC236}">
                <a16:creationId xmlns:a16="http://schemas.microsoft.com/office/drawing/2014/main" id="{DF0D052D-56C7-4EE6-9D6A-2C7F59D8B1AD}"/>
              </a:ext>
            </a:extLst>
          </p:cNvPr>
          <p:cNvSpPr txBox="1"/>
          <p:nvPr/>
        </p:nvSpPr>
        <p:spPr>
          <a:xfrm>
            <a:off x="7503431" y="2395596"/>
            <a:ext cx="981081" cy="246221"/>
          </a:xfrm>
          <a:prstGeom prst="rect">
            <a:avLst/>
          </a:prstGeom>
          <a:noFill/>
        </p:spPr>
        <p:txBody>
          <a:bodyPr wrap="square" lIns="0" tIns="0" rIns="0" bIns="0" rtlCol="0">
            <a:spAutoFit/>
          </a:bodyPr>
          <a:lstStyle/>
          <a:p>
            <a:pPr algn="ctr"/>
            <a:r>
              <a:rPr lang="en-US" sz="1600" dirty="0"/>
              <a:t>JSON</a:t>
            </a:r>
          </a:p>
        </p:txBody>
      </p:sp>
      <p:sp>
        <p:nvSpPr>
          <p:cNvPr id="51" name="TextBox 50">
            <a:extLst>
              <a:ext uri="{FF2B5EF4-FFF2-40B4-BE49-F238E27FC236}">
                <a16:creationId xmlns:a16="http://schemas.microsoft.com/office/drawing/2014/main" id="{4F717537-C3D2-4A1D-A035-86968B716703}"/>
              </a:ext>
            </a:extLst>
          </p:cNvPr>
          <p:cNvSpPr txBox="1"/>
          <p:nvPr/>
        </p:nvSpPr>
        <p:spPr>
          <a:xfrm>
            <a:off x="7503431" y="4109532"/>
            <a:ext cx="981081" cy="246221"/>
          </a:xfrm>
          <a:prstGeom prst="rect">
            <a:avLst/>
          </a:prstGeom>
          <a:noFill/>
        </p:spPr>
        <p:txBody>
          <a:bodyPr wrap="square" lIns="0" tIns="0" rIns="0" bIns="0" rtlCol="0">
            <a:spAutoFit/>
          </a:bodyPr>
          <a:lstStyle/>
          <a:p>
            <a:pPr algn="ctr"/>
            <a:r>
              <a:rPr lang="en-US" sz="1600" dirty="0"/>
              <a:t>JSON</a:t>
            </a:r>
          </a:p>
        </p:txBody>
      </p:sp>
      <p:sp>
        <p:nvSpPr>
          <p:cNvPr id="52" name="TextBox 51">
            <a:extLst>
              <a:ext uri="{FF2B5EF4-FFF2-40B4-BE49-F238E27FC236}">
                <a16:creationId xmlns:a16="http://schemas.microsoft.com/office/drawing/2014/main" id="{9EF5E595-55C3-4F37-A3AE-731D219BF0C4}"/>
              </a:ext>
            </a:extLst>
          </p:cNvPr>
          <p:cNvSpPr txBox="1"/>
          <p:nvPr/>
        </p:nvSpPr>
        <p:spPr>
          <a:xfrm>
            <a:off x="9139458" y="3516154"/>
            <a:ext cx="981081" cy="246221"/>
          </a:xfrm>
          <a:prstGeom prst="rect">
            <a:avLst/>
          </a:prstGeom>
          <a:noFill/>
        </p:spPr>
        <p:txBody>
          <a:bodyPr wrap="square" lIns="0" tIns="0" rIns="0" bIns="0" rtlCol="0">
            <a:spAutoFit/>
          </a:bodyPr>
          <a:lstStyle/>
          <a:p>
            <a:pPr algn="ctr"/>
            <a:r>
              <a:rPr lang="en-US" sz="1600" dirty="0"/>
              <a:t>JSON</a:t>
            </a:r>
          </a:p>
        </p:txBody>
      </p:sp>
      <p:sp>
        <p:nvSpPr>
          <p:cNvPr id="53" name="TextBox 52">
            <a:extLst>
              <a:ext uri="{FF2B5EF4-FFF2-40B4-BE49-F238E27FC236}">
                <a16:creationId xmlns:a16="http://schemas.microsoft.com/office/drawing/2014/main" id="{86BD3E65-D422-4CC0-9395-846D44B8B0D3}"/>
              </a:ext>
            </a:extLst>
          </p:cNvPr>
          <p:cNvSpPr txBox="1"/>
          <p:nvPr/>
        </p:nvSpPr>
        <p:spPr>
          <a:xfrm>
            <a:off x="9139458" y="3033046"/>
            <a:ext cx="981081" cy="246221"/>
          </a:xfrm>
          <a:prstGeom prst="rect">
            <a:avLst/>
          </a:prstGeom>
          <a:noFill/>
        </p:spPr>
        <p:txBody>
          <a:bodyPr wrap="square" lIns="0" tIns="0" rIns="0" bIns="0" rtlCol="0">
            <a:spAutoFit/>
          </a:bodyPr>
          <a:lstStyle/>
          <a:p>
            <a:pPr algn="ctr"/>
            <a:r>
              <a:rPr lang="en-US" sz="1600" dirty="0"/>
              <a:t>JSON</a:t>
            </a:r>
          </a:p>
        </p:txBody>
      </p:sp>
      <p:grpSp>
        <p:nvGrpSpPr>
          <p:cNvPr id="56" name="Group 55">
            <a:extLst>
              <a:ext uri="{FF2B5EF4-FFF2-40B4-BE49-F238E27FC236}">
                <a16:creationId xmlns:a16="http://schemas.microsoft.com/office/drawing/2014/main" id="{E62009C2-E26D-4529-8FE0-60E6F69067CA}"/>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57" name="Straight Arrow Connector 56">
              <a:extLst>
                <a:ext uri="{FF2B5EF4-FFF2-40B4-BE49-F238E27FC236}">
                  <a16:creationId xmlns:a16="http://schemas.microsoft.com/office/drawing/2014/main" id="{F6DD38BE-5228-43A0-8BCE-DA25B61535D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E9EAC129-5668-47DE-B5D5-88F3738EC76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59" name="Oval 58">
              <a:extLst>
                <a:ext uri="{FF2B5EF4-FFF2-40B4-BE49-F238E27FC236}">
                  <a16:creationId xmlns:a16="http://schemas.microsoft.com/office/drawing/2014/main" id="{7B1A7C2F-F66A-4158-8460-06FC40021297}"/>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0" name="Oval 59">
              <a:extLst>
                <a:ext uri="{FF2B5EF4-FFF2-40B4-BE49-F238E27FC236}">
                  <a16:creationId xmlns:a16="http://schemas.microsoft.com/office/drawing/2014/main" id="{05A91C11-694B-470F-B3C0-00E3D733DE5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9C7E8AEC-F2EA-4B89-AF60-A7B8D48B0023}"/>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69D6B9D9-ECE3-4C50-AD11-6B33449C75F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3" name="TextBox 62">
              <a:extLst>
                <a:ext uri="{FF2B5EF4-FFF2-40B4-BE49-F238E27FC236}">
                  <a16:creationId xmlns:a16="http://schemas.microsoft.com/office/drawing/2014/main" id="{A9E6039C-8817-4AF8-9533-FC13060CAA10}"/>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Database</a:t>
              </a:r>
            </a:p>
          </p:txBody>
        </p:sp>
        <p:sp>
          <p:nvSpPr>
            <p:cNvPr id="64" name="TextBox 63">
              <a:extLst>
                <a:ext uri="{FF2B5EF4-FFF2-40B4-BE49-F238E27FC236}">
                  <a16:creationId xmlns:a16="http://schemas.microsoft.com/office/drawing/2014/main" id="{718AC1B0-E353-41BE-9220-80909DD8C2BB}"/>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API</a:t>
              </a:r>
            </a:p>
          </p:txBody>
        </p:sp>
        <p:sp>
          <p:nvSpPr>
            <p:cNvPr id="65" name="TextBox 64">
              <a:extLst>
                <a:ext uri="{FF2B5EF4-FFF2-40B4-BE49-F238E27FC236}">
                  <a16:creationId xmlns:a16="http://schemas.microsoft.com/office/drawing/2014/main" id="{086634DA-0FC7-4809-A01F-60F095214E33}"/>
                </a:ext>
              </a:extLst>
            </p:cNvPr>
            <p:cNvSpPr txBox="1"/>
            <p:nvPr/>
          </p:nvSpPr>
          <p:spPr>
            <a:xfrm>
              <a:off x="5279180" y="6244645"/>
              <a:ext cx="573875"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BFBFBF"/>
                  </a:solidFill>
                  <a:effectLst/>
                  <a:uLnTx/>
                  <a:uFillTx/>
                  <a:latin typeface="Segoe UI"/>
                  <a:cs typeface="Arial" pitchFamily="34" charset="0"/>
                </a:rPr>
                <a:t>Application</a:t>
              </a:r>
            </a:p>
          </p:txBody>
        </p:sp>
        <p:sp>
          <p:nvSpPr>
            <p:cNvPr id="66" name="TextBox 65">
              <a:extLst>
                <a:ext uri="{FF2B5EF4-FFF2-40B4-BE49-F238E27FC236}">
                  <a16:creationId xmlns:a16="http://schemas.microsoft.com/office/drawing/2014/main" id="{D6153C8B-4B53-4DDD-A053-A226795DCA19}"/>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Segoe UI"/>
                  <a:cs typeface="Arial" pitchFamily="34" charset="0"/>
                </a:rPr>
                <a:t>Solution</a:t>
              </a:r>
            </a:p>
          </p:txBody>
        </p:sp>
        <p:sp>
          <p:nvSpPr>
            <p:cNvPr id="67" name="TextBox 66">
              <a:extLst>
                <a:ext uri="{FF2B5EF4-FFF2-40B4-BE49-F238E27FC236}">
                  <a16:creationId xmlns:a16="http://schemas.microsoft.com/office/drawing/2014/main" id="{228A9D20-C8AB-4323-BC02-1D27D9E071B6}"/>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Summary</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40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250"/>
                                        <p:tgtEl>
                                          <p:spTgt spid="49"/>
                                        </p:tgtEl>
                                      </p:cBhvr>
                                    </p:animEffect>
                                  </p:childTnLst>
                                </p:cTn>
                              </p:par>
                              <p:par>
                                <p:cTn id="11" presetID="42" presetClass="path" presetSubtype="0" decel="100000" fill="hold" grpId="1" nodeType="withEffect">
                                  <p:stCondLst>
                                    <p:cond delay="400"/>
                                  </p:stCondLst>
                                  <p:childTnLst>
                                    <p:animMotion origin="layout" path="M -0.01719 -0.00023 L -1.25E-6 1.85185E-6 " pathEditMode="relative" rAng="0" ptsTypes="AA">
                                      <p:cBhvr>
                                        <p:cTn id="12" dur="500" fill="hold"/>
                                        <p:tgtEl>
                                          <p:spTgt spid="49"/>
                                        </p:tgtEl>
                                        <p:attrNameLst>
                                          <p:attrName>ppt_x</p:attrName>
                                          <p:attrName>ppt_y</p:attrName>
                                        </p:attrNameLst>
                                      </p:cBhvr>
                                      <p:rCtr x="859" y="0"/>
                                    </p:animMotion>
                                  </p:childTnLst>
                                </p:cTn>
                              </p:par>
                              <p:par>
                                <p:cTn id="13" presetID="22" presetClass="entr" presetSubtype="8" fill="hold" nodeType="withEffect">
                                  <p:stCondLst>
                                    <p:cond delay="80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par>
                                <p:cTn id="16" presetID="10" presetClass="entr" presetSubtype="0" fill="hold" grpId="0" nodeType="withEffect">
                                  <p:stCondLst>
                                    <p:cond delay="80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250"/>
                                        <p:tgtEl>
                                          <p:spTgt spid="53"/>
                                        </p:tgtEl>
                                      </p:cBhvr>
                                    </p:animEffect>
                                  </p:childTnLst>
                                </p:cTn>
                              </p:par>
                              <p:par>
                                <p:cTn id="19" presetID="42" presetClass="path" presetSubtype="0" decel="100000" fill="hold" grpId="1" nodeType="withEffect">
                                  <p:stCondLst>
                                    <p:cond delay="800"/>
                                  </p:stCondLst>
                                  <p:childTnLst>
                                    <p:animMotion origin="layout" path="M -0.01719 -0.00023 L -1.25E-6 1.85185E-6 " pathEditMode="relative" rAng="0" ptsTypes="AA">
                                      <p:cBhvr>
                                        <p:cTn id="20" dur="500" fill="hold"/>
                                        <p:tgtEl>
                                          <p:spTgt spid="53"/>
                                        </p:tgtEl>
                                        <p:attrNameLst>
                                          <p:attrName>ppt_x</p:attrName>
                                          <p:attrName>ppt_y</p:attrName>
                                        </p:attrNameLst>
                                      </p:cBhvr>
                                      <p:rCtr x="859" y="0"/>
                                    </p:animMotion>
                                  </p:childTnLst>
                                </p:cTn>
                              </p:par>
                              <p:par>
                                <p:cTn id="21" presetID="22" presetClass="entr" presetSubtype="2" fill="hold" nodeType="withEffect">
                                  <p:stCondLst>
                                    <p:cond delay="1200"/>
                                  </p:stCondLst>
                                  <p:childTnLst>
                                    <p:set>
                                      <p:cBhvr>
                                        <p:cTn id="22" dur="1" fill="hold">
                                          <p:stCondLst>
                                            <p:cond delay="0"/>
                                          </p:stCondLst>
                                        </p:cTn>
                                        <p:tgtEl>
                                          <p:spTgt spid="38"/>
                                        </p:tgtEl>
                                        <p:attrNameLst>
                                          <p:attrName>style.visibility</p:attrName>
                                        </p:attrNameLst>
                                      </p:cBhvr>
                                      <p:to>
                                        <p:strVal val="visible"/>
                                      </p:to>
                                    </p:set>
                                    <p:animEffect transition="in" filter="wipe(right)">
                                      <p:cBhvr>
                                        <p:cTn id="23" dur="500"/>
                                        <p:tgtEl>
                                          <p:spTgt spid="38"/>
                                        </p:tgtEl>
                                      </p:cBhvr>
                                    </p:animEffect>
                                  </p:childTnLst>
                                </p:cTn>
                              </p:par>
                              <p:par>
                                <p:cTn id="24" presetID="10" presetClass="entr" presetSubtype="0" fill="hold" grpId="0" nodeType="withEffect">
                                  <p:stCondLst>
                                    <p:cond delay="120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250"/>
                                        <p:tgtEl>
                                          <p:spTgt spid="52"/>
                                        </p:tgtEl>
                                      </p:cBhvr>
                                    </p:animEffect>
                                  </p:childTnLst>
                                </p:cTn>
                              </p:par>
                              <p:par>
                                <p:cTn id="27" presetID="42" presetClass="path" presetSubtype="0" decel="100000" fill="hold" grpId="1" nodeType="withEffect">
                                  <p:stCondLst>
                                    <p:cond delay="1200"/>
                                  </p:stCondLst>
                                  <p:childTnLst>
                                    <p:animMotion origin="layout" path="M 0.01666 -0.00046 L 3.75E-6 1.85185E-6 " pathEditMode="relative" rAng="0" ptsTypes="AA">
                                      <p:cBhvr>
                                        <p:cTn id="28" dur="500" fill="hold"/>
                                        <p:tgtEl>
                                          <p:spTgt spid="52"/>
                                        </p:tgtEl>
                                        <p:attrNameLst>
                                          <p:attrName>ppt_x</p:attrName>
                                          <p:attrName>ppt_y</p:attrName>
                                        </p:attrNameLst>
                                      </p:cBhvr>
                                      <p:rCtr x="-833" y="23"/>
                                    </p:animMotion>
                                  </p:childTnLst>
                                </p:cTn>
                              </p:par>
                              <p:par>
                                <p:cTn id="29" presetID="22" presetClass="entr" presetSubtype="2" fill="hold" nodeType="withEffect">
                                  <p:stCondLst>
                                    <p:cond delay="1600"/>
                                  </p:stCondLst>
                                  <p:childTnLst>
                                    <p:set>
                                      <p:cBhvr>
                                        <p:cTn id="30" dur="1" fill="hold">
                                          <p:stCondLst>
                                            <p:cond delay="0"/>
                                          </p:stCondLst>
                                        </p:cTn>
                                        <p:tgtEl>
                                          <p:spTgt spid="41"/>
                                        </p:tgtEl>
                                        <p:attrNameLst>
                                          <p:attrName>style.visibility</p:attrName>
                                        </p:attrNameLst>
                                      </p:cBhvr>
                                      <p:to>
                                        <p:strVal val="visible"/>
                                      </p:to>
                                    </p:set>
                                    <p:animEffect transition="in" filter="wipe(right)">
                                      <p:cBhvr>
                                        <p:cTn id="31" dur="500"/>
                                        <p:tgtEl>
                                          <p:spTgt spid="41"/>
                                        </p:tgtEl>
                                      </p:cBhvr>
                                    </p:animEffect>
                                  </p:childTnLst>
                                </p:cTn>
                              </p:par>
                              <p:par>
                                <p:cTn id="32" presetID="10" presetClass="entr" presetSubtype="0" fill="hold" grpId="0" nodeType="withEffect">
                                  <p:stCondLst>
                                    <p:cond delay="160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250"/>
                                        <p:tgtEl>
                                          <p:spTgt spid="51"/>
                                        </p:tgtEl>
                                      </p:cBhvr>
                                    </p:animEffect>
                                  </p:childTnLst>
                                </p:cTn>
                              </p:par>
                              <p:par>
                                <p:cTn id="35" presetID="42" presetClass="path" presetSubtype="0" decel="100000" fill="hold" grpId="1" nodeType="withEffect">
                                  <p:stCondLst>
                                    <p:cond delay="1600"/>
                                  </p:stCondLst>
                                  <p:childTnLst>
                                    <p:animMotion origin="layout" path="M 0.01666 -0.00046 L 3.75E-6 1.85185E-6 " pathEditMode="relative" rAng="0" ptsTypes="AA">
                                      <p:cBhvr>
                                        <p:cTn id="36" dur="500" fill="hold"/>
                                        <p:tgtEl>
                                          <p:spTgt spid="51"/>
                                        </p:tgtEl>
                                        <p:attrNameLst>
                                          <p:attrName>ppt_x</p:attrName>
                                          <p:attrName>ppt_y</p:attrName>
                                        </p:attrNameLst>
                                      </p:cBhvr>
                                      <p:rCtr x="-83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1" grpId="0"/>
      <p:bldP spid="51" grpId="1"/>
      <p:bldP spid="52" grpId="0"/>
      <p:bldP spid="52" grpId="1"/>
      <p:bldP spid="53" grpId="0"/>
      <p:bldP spid="53"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Access data for the front end</a:t>
            </a:r>
          </a:p>
        </p:txBody>
      </p:sp>
      <p:sp>
        <p:nvSpPr>
          <p:cNvPr id="3" name="Subtitle"/>
          <p:cNvSpPr>
            <a:spLocks noGrp="1"/>
          </p:cNvSpPr>
          <p:nvPr>
            <p:ph type="body" sz="quarter" idx="10"/>
          </p:nvPr>
        </p:nvSpPr>
        <p:spPr>
          <a:xfrm>
            <a:off x="586390" y="1230681"/>
            <a:ext cx="11018520" cy="7386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The front end, a static web page, has been created with a popular </a:t>
            </a:r>
            <a:br>
              <a:rPr lang="en-US" dirty="0"/>
            </a:br>
            <a:r>
              <a:rPr dirty="0"/>
              <a:t>framework Vue.js.</a:t>
            </a:r>
          </a:p>
        </p:txBody>
      </p:sp>
      <p:sp>
        <p:nvSpPr>
          <p:cNvPr id="7" name="Text Placeholder 6">
            <a:extLst>
              <a:ext uri="{FF2B5EF4-FFF2-40B4-BE49-F238E27FC236}">
                <a16:creationId xmlns:a16="http://schemas.microsoft.com/office/drawing/2014/main" id="{83A49A2A-15CF-475C-B045-3626D0B5C1BA}"/>
              </a:ext>
            </a:extLst>
          </p:cNvPr>
          <p:cNvSpPr>
            <a:spLocks noGrp="1"/>
          </p:cNvSpPr>
          <p:nvPr>
            <p:ph type="body" sz="quarter" idx="13"/>
          </p:nvPr>
        </p:nvSpPr>
        <p:spPr/>
        <p:txBody>
          <a:bodyPr/>
          <a:lstStyle/>
          <a:p>
            <a:r>
              <a:rPr lang="en-US" err="1"/>
              <a:t>javascript</a:t>
            </a:r>
            <a:endParaRPr lang="en-US"/>
          </a:p>
        </p:txBody>
      </p:sp>
      <p:sp>
        <p:nvSpPr>
          <p:cNvPr id="6" name="Text Placeholder 5">
            <a:extLst>
              <a:ext uri="{FF2B5EF4-FFF2-40B4-BE49-F238E27FC236}">
                <a16:creationId xmlns:a16="http://schemas.microsoft.com/office/drawing/2014/main" id="{4D7A8AD8-413C-41C5-877C-AE9F1D9901DD}"/>
              </a:ext>
            </a:extLst>
          </p:cNvPr>
          <p:cNvSpPr>
            <a:spLocks noGrp="1"/>
          </p:cNvSpPr>
          <p:nvPr>
            <p:ph type="body" sz="quarter" idx="11"/>
          </p:nvPr>
        </p:nvSpPr>
        <p:spPr/>
        <p:txBody>
          <a:bodyPr/>
          <a:lstStyle/>
          <a:p>
            <a:r>
              <a:rPr lang="en-US" b="0">
                <a:solidFill>
                  <a:srgbClr val="0000FF"/>
                </a:solidFill>
                <a:effectLst/>
                <a:latin typeface="Cascadia Code" panose="020B0509020204030204" pitchFamily="49" charset="0"/>
              </a:rPr>
              <a:t>const</a:t>
            </a:r>
            <a:r>
              <a:rPr lang="en-US" b="0">
                <a:solidFill>
                  <a:srgbClr val="000000"/>
                </a:solidFill>
                <a:effectLst/>
                <a:latin typeface="Cascadia Code" panose="020B0509020204030204" pitchFamily="49" charset="0"/>
              </a:rPr>
              <a:t> params = </a:t>
            </a:r>
            <a:r>
              <a:rPr lang="en-US" b="0">
                <a:solidFill>
                  <a:srgbClr val="0000FF"/>
                </a:solidFill>
                <a:effectLst/>
                <a:latin typeface="Cascadia Code" panose="020B0509020204030204" pitchFamily="49" charset="0"/>
              </a:rPr>
              <a:t>new</a:t>
            </a:r>
            <a:r>
              <a:rPr lang="en-US" b="0">
                <a:solidFill>
                  <a:srgbClr val="000000"/>
                </a:solidFill>
                <a:effectLst/>
                <a:latin typeface="Cascadia Code" panose="020B0509020204030204" pitchFamily="49" charset="0"/>
              </a:rPr>
              <a:t> </a:t>
            </a:r>
            <a:r>
              <a:rPr lang="en-US" b="0" err="1">
                <a:solidFill>
                  <a:srgbClr val="000000"/>
                </a:solidFill>
                <a:effectLst/>
                <a:latin typeface="Cascadia Code" panose="020B0509020204030204" pitchFamily="49" charset="0"/>
              </a:rPr>
              <a:t>URLSearchParams</a:t>
            </a:r>
            <a:r>
              <a:rPr lang="en-US" b="0">
                <a:solidFill>
                  <a:srgbClr val="000000"/>
                </a:solidFill>
                <a:effectLst/>
                <a:latin typeface="Cascadia Code" panose="020B0509020204030204" pitchFamily="49" charset="0"/>
              </a:rPr>
              <a:t>(</a:t>
            </a:r>
            <a:r>
              <a:rPr lang="en-US" b="0" err="1">
                <a:solidFill>
                  <a:srgbClr val="000000"/>
                </a:solidFill>
                <a:effectLst/>
                <a:latin typeface="Cascadia Code" panose="020B0509020204030204" pitchFamily="49" charset="0"/>
              </a:rPr>
              <a:t>location.search</a:t>
            </a:r>
            <a:r>
              <a:rPr lang="en-US" b="0">
                <a:solidFill>
                  <a:srgbClr val="000000"/>
                </a:solidFill>
                <a:effectLst/>
                <a:latin typeface="Cascadia Code" panose="020B0509020204030204" pitchFamily="49" charset="0"/>
              </a:rPr>
              <a:t>);</a:t>
            </a:r>
          </a:p>
          <a:p>
            <a:r>
              <a:rPr lang="en-US" b="0">
                <a:solidFill>
                  <a:srgbClr val="000000"/>
                </a:solidFill>
                <a:effectLst/>
                <a:latin typeface="Cascadia Code" panose="020B0509020204030204" pitchFamily="49" charset="0"/>
              </a:rPr>
              <a:t>    </a:t>
            </a:r>
            <a:r>
              <a:rPr lang="en-US" b="0">
                <a:solidFill>
                  <a:srgbClr val="0000FF"/>
                </a:solidFill>
                <a:effectLst/>
                <a:latin typeface="Cascadia Code" panose="020B0509020204030204" pitchFamily="49" charset="0"/>
              </a:rPr>
              <a:t>const</a:t>
            </a:r>
            <a:r>
              <a:rPr lang="en-US" b="0">
                <a:solidFill>
                  <a:srgbClr val="000000"/>
                </a:solidFill>
                <a:effectLst/>
                <a:latin typeface="Cascadia Code" panose="020B0509020204030204" pitchFamily="49" charset="0"/>
              </a:rPr>
              <a:t> rid = </a:t>
            </a:r>
            <a:r>
              <a:rPr lang="en-US" b="0" err="1">
                <a:solidFill>
                  <a:srgbClr val="000000"/>
                </a:solidFill>
                <a:effectLst/>
                <a:latin typeface="Cascadia Code" panose="020B0509020204030204" pitchFamily="49" charset="0"/>
              </a:rPr>
              <a:t>params.get</a:t>
            </a:r>
            <a:r>
              <a:rPr lang="en-US" b="0">
                <a:solidFill>
                  <a:srgbClr val="000000"/>
                </a:solidFill>
                <a:effectLst/>
                <a:latin typeface="Cascadia Code" panose="020B0509020204030204" pitchFamily="49" charset="0"/>
              </a:rPr>
              <a:t>(</a:t>
            </a:r>
            <a:r>
              <a:rPr lang="en-US" b="0">
                <a:solidFill>
                  <a:srgbClr val="A31515"/>
                </a:solidFill>
                <a:effectLst/>
                <a:latin typeface="Cascadia Code" panose="020B0509020204030204" pitchFamily="49" charset="0"/>
              </a:rPr>
              <a:t>'rid'</a:t>
            </a:r>
            <a:r>
              <a:rPr lang="en-US" b="0">
                <a:solidFill>
                  <a:srgbClr val="000000"/>
                </a:solidFill>
                <a:effectLst/>
                <a:latin typeface="Cascadia Code" panose="020B0509020204030204" pitchFamily="49" charset="0"/>
              </a:rPr>
              <a:t>);</a:t>
            </a:r>
          </a:p>
          <a:p>
            <a:r>
              <a:rPr lang="en-US" b="0">
                <a:solidFill>
                  <a:srgbClr val="000000"/>
                </a:solidFill>
                <a:effectLst/>
                <a:latin typeface="Cascadia Code" panose="020B0509020204030204" pitchFamily="49" charset="0"/>
              </a:rPr>
              <a:t>    </a:t>
            </a:r>
            <a:r>
              <a:rPr lang="en-US" b="0">
                <a:solidFill>
                  <a:srgbClr val="0000FF"/>
                </a:solidFill>
                <a:effectLst/>
                <a:latin typeface="Cascadia Code" panose="020B0509020204030204" pitchFamily="49" charset="0"/>
              </a:rPr>
              <a:t>const</a:t>
            </a:r>
            <a:r>
              <a:rPr lang="en-US" b="0">
                <a:solidFill>
                  <a:srgbClr val="000000"/>
                </a:solidFill>
                <a:effectLst/>
                <a:latin typeface="Cascadia Code" panose="020B0509020204030204" pitchFamily="49" charset="0"/>
              </a:rPr>
              <a:t> gid = </a:t>
            </a:r>
            <a:r>
              <a:rPr lang="en-US" b="0" err="1">
                <a:solidFill>
                  <a:srgbClr val="000000"/>
                </a:solidFill>
                <a:effectLst/>
                <a:latin typeface="Cascadia Code" panose="020B0509020204030204" pitchFamily="49" charset="0"/>
              </a:rPr>
              <a:t>params.get</a:t>
            </a:r>
            <a:r>
              <a:rPr lang="en-US" b="0">
                <a:solidFill>
                  <a:srgbClr val="000000"/>
                </a:solidFill>
                <a:effectLst/>
                <a:latin typeface="Cascadia Code" panose="020B0509020204030204" pitchFamily="49" charset="0"/>
              </a:rPr>
              <a:t>(</a:t>
            </a:r>
            <a:r>
              <a:rPr lang="en-US" b="0">
                <a:solidFill>
                  <a:srgbClr val="A31515"/>
                </a:solidFill>
                <a:effectLst/>
                <a:latin typeface="Cascadia Code" panose="020B0509020204030204" pitchFamily="49" charset="0"/>
              </a:rPr>
              <a:t>'gid'</a:t>
            </a:r>
            <a:r>
              <a:rPr lang="en-US" b="0">
                <a:solidFill>
                  <a:srgbClr val="000000"/>
                </a:solidFill>
                <a:effectLst/>
                <a:latin typeface="Cascadia Code" panose="020B0509020204030204" pitchFamily="49" charset="0"/>
              </a:rPr>
              <a:t>);</a:t>
            </a:r>
          </a:p>
          <a:p>
            <a:r>
              <a:rPr lang="en-US" b="0">
                <a:solidFill>
                  <a:srgbClr val="000000"/>
                </a:solidFill>
                <a:effectLst/>
                <a:latin typeface="Cascadia Code" panose="020B0509020204030204" pitchFamily="49" charset="0"/>
              </a:rPr>
              <a:t>    </a:t>
            </a:r>
            <a:r>
              <a:rPr lang="en-US" b="0">
                <a:solidFill>
                  <a:srgbClr val="0000FF"/>
                </a:solidFill>
                <a:effectLst/>
                <a:latin typeface="Cascadia Code" panose="020B0509020204030204" pitchFamily="49" charset="0"/>
              </a:rPr>
              <a:t>const</a:t>
            </a:r>
            <a:r>
              <a:rPr lang="en-US" b="0">
                <a:solidFill>
                  <a:srgbClr val="000000"/>
                </a:solidFill>
                <a:effectLst/>
                <a:latin typeface="Cascadia Code" panose="020B0509020204030204" pitchFamily="49" charset="0"/>
              </a:rPr>
              <a:t> </a:t>
            </a:r>
            <a:r>
              <a:rPr lang="en-US" b="0" err="1">
                <a:solidFill>
                  <a:srgbClr val="000000"/>
                </a:solidFill>
                <a:effectLst/>
                <a:latin typeface="Cascadia Code" panose="020B0509020204030204" pitchFamily="49" charset="0"/>
              </a:rPr>
              <a:t>apiUrl</a:t>
            </a:r>
            <a:r>
              <a:rPr lang="en-US" b="0">
                <a:solidFill>
                  <a:srgbClr val="000000"/>
                </a:solidFill>
                <a:effectLst/>
                <a:latin typeface="Cascadia Code" panose="020B0509020204030204" pitchFamily="49" charset="0"/>
              </a:rPr>
              <a:t> = </a:t>
            </a:r>
            <a:r>
              <a:rPr lang="en-US" b="0">
                <a:solidFill>
                  <a:srgbClr val="A31515"/>
                </a:solidFill>
                <a:effectLst/>
                <a:latin typeface="Cascadia Code" panose="020B0509020204030204" pitchFamily="49" charset="0"/>
              </a:rPr>
              <a:t>`/</a:t>
            </a:r>
            <a:r>
              <a:rPr lang="en-US" b="0" err="1">
                <a:solidFill>
                  <a:srgbClr val="A31515"/>
                </a:solidFill>
                <a:effectLst/>
                <a:latin typeface="Cascadia Code" panose="020B0509020204030204" pitchFamily="49" charset="0"/>
              </a:rPr>
              <a:t>api</a:t>
            </a:r>
            <a:r>
              <a:rPr lang="en-US" b="0">
                <a:solidFill>
                  <a:srgbClr val="A31515"/>
                </a:solidFill>
                <a:effectLst/>
                <a:latin typeface="Cascadia Code" panose="020B0509020204030204" pitchFamily="49" charset="0"/>
              </a:rPr>
              <a:t>/</a:t>
            </a:r>
            <a:r>
              <a:rPr lang="en-US" b="0" err="1">
                <a:solidFill>
                  <a:srgbClr val="A31515"/>
                </a:solidFill>
                <a:effectLst/>
                <a:latin typeface="Cascadia Code" panose="020B0509020204030204" pitchFamily="49" charset="0"/>
              </a:rPr>
              <a:t>bus-data?rid</a:t>
            </a:r>
            <a:r>
              <a:rPr lang="en-US" b="0">
                <a:solidFill>
                  <a:srgbClr val="A31515"/>
                </a:solidFill>
                <a:effectLst/>
                <a:latin typeface="Cascadia Code" panose="020B0509020204030204" pitchFamily="49" charset="0"/>
              </a:rPr>
              <a:t>=</a:t>
            </a:r>
            <a:r>
              <a:rPr lang="en-US" b="0">
                <a:solidFill>
                  <a:srgbClr val="0000FF"/>
                </a:solidFill>
                <a:effectLst/>
                <a:latin typeface="Cascadia Code" panose="020B0509020204030204" pitchFamily="49" charset="0"/>
              </a:rPr>
              <a:t>${</a:t>
            </a:r>
            <a:r>
              <a:rPr lang="en-US" b="0">
                <a:solidFill>
                  <a:srgbClr val="000000"/>
                </a:solidFill>
                <a:effectLst/>
                <a:latin typeface="Cascadia Code" panose="020B0509020204030204" pitchFamily="49" charset="0"/>
              </a:rPr>
              <a:t>rid</a:t>
            </a:r>
            <a:r>
              <a:rPr lang="en-US" b="0">
                <a:solidFill>
                  <a:srgbClr val="0000FF"/>
                </a:solidFill>
                <a:effectLst/>
                <a:latin typeface="Cascadia Code" panose="020B0509020204030204" pitchFamily="49" charset="0"/>
              </a:rPr>
              <a:t>}</a:t>
            </a:r>
            <a:r>
              <a:rPr lang="en-US" b="0">
                <a:solidFill>
                  <a:srgbClr val="A31515"/>
                </a:solidFill>
                <a:effectLst/>
                <a:latin typeface="Cascadia Code" panose="020B0509020204030204" pitchFamily="49" charset="0"/>
              </a:rPr>
              <a:t>&amp;gid=</a:t>
            </a:r>
            <a:r>
              <a:rPr lang="en-US" b="0">
                <a:solidFill>
                  <a:srgbClr val="0000FF"/>
                </a:solidFill>
                <a:effectLst/>
                <a:latin typeface="Cascadia Code" panose="020B0509020204030204" pitchFamily="49" charset="0"/>
              </a:rPr>
              <a:t>${</a:t>
            </a:r>
            <a:r>
              <a:rPr lang="en-US" b="0">
                <a:solidFill>
                  <a:srgbClr val="000000"/>
                </a:solidFill>
                <a:effectLst/>
                <a:latin typeface="Cascadia Code" panose="020B0509020204030204" pitchFamily="49" charset="0"/>
              </a:rPr>
              <a:t>gid</a:t>
            </a:r>
            <a:r>
              <a:rPr lang="en-US" b="0">
                <a:solidFill>
                  <a:srgbClr val="0000FF"/>
                </a:solidFill>
                <a:effectLst/>
                <a:latin typeface="Cascadia Code" panose="020B0509020204030204" pitchFamily="49" charset="0"/>
              </a:rPr>
              <a:t>}</a:t>
            </a:r>
            <a:r>
              <a:rPr lang="en-US" b="0">
                <a:solidFill>
                  <a:srgbClr val="A31515"/>
                </a:solidFill>
                <a:effectLst/>
                <a:latin typeface="Cascadia Code" panose="020B0509020204030204" pitchFamily="49" charset="0"/>
              </a:rPr>
              <a:t>`</a:t>
            </a:r>
            <a:r>
              <a:rPr lang="en-US" b="0">
                <a:solidFill>
                  <a:srgbClr val="000000"/>
                </a:solidFill>
                <a:effectLst/>
                <a:latin typeface="Cascadia Code" panose="020B0509020204030204" pitchFamily="49" charset="0"/>
              </a:rPr>
              <a:t>;</a:t>
            </a:r>
          </a:p>
        </p:txBody>
      </p:sp>
      <p:sp>
        <p:nvSpPr>
          <p:cNvPr id="8" name="Text Placeholder 5">
            <a:extLst>
              <a:ext uri="{FF2B5EF4-FFF2-40B4-BE49-F238E27FC236}">
                <a16:creationId xmlns:a16="http://schemas.microsoft.com/office/drawing/2014/main" id="{E4D1F2C7-8984-4D55-8856-1E6A7BDDC86F}"/>
              </a:ext>
            </a:extLst>
          </p:cNvPr>
          <p:cNvSpPr txBox="1">
            <a:spLocks/>
          </p:cNvSpPr>
          <p:nvPr/>
        </p:nvSpPr>
        <p:spPr>
          <a:xfrm>
            <a:off x="548716" y="3491219"/>
            <a:ext cx="11018520" cy="1698927"/>
          </a:xfrm>
          <a:prstGeom prst="rect">
            <a:avLst/>
          </a:prstGeom>
          <a:solidFill>
            <a:schemeClr val="bg1"/>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400" kern="1200" spc="0" baseline="0">
                <a:solidFill>
                  <a:srgbClr val="000000"/>
                </a:solidFill>
                <a:latin typeface="Consolas" panose="020B0609020204030204" pitchFamily="49" charset="0"/>
                <a:ea typeface="+mn-ea"/>
                <a:cs typeface="Consolas" panose="020B0609020204030204" pitchFamily="49" charset="0"/>
              </a:defRPr>
            </a:lvl1pPr>
            <a:lvl2pPr marL="346449"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3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432"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9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319"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7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682"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7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Cascadia Code" panose="020B0609020000020004" pitchFamily="49" charset="0"/>
                <a:cs typeface="Cascadia Code" panose="020B0609020000020004" pitchFamily="49" charset="0"/>
              </a:rPr>
              <a:t>$.</a:t>
            </a:r>
            <a:r>
              <a:rPr kumimoji="0" lang="en-US" sz="2400" b="0" i="0" u="none" strike="noStrike" kern="1200" cap="none" spc="0" normalizeH="0" baseline="0" noProof="0" dirty="0" err="1">
                <a:ln>
                  <a:noFill/>
                </a:ln>
                <a:solidFill>
                  <a:srgbClr val="000000"/>
                </a:solidFill>
                <a:effectLst/>
                <a:uLnTx/>
                <a:uFillTx/>
                <a:latin typeface="Cascadia Code" panose="020B0609020000020004" pitchFamily="49" charset="0"/>
                <a:cs typeface="Cascadia Code" panose="020B0609020000020004" pitchFamily="49" charset="0"/>
              </a:rPr>
              <a:t>getJSON</a:t>
            </a:r>
            <a:r>
              <a:rPr kumimoji="0" lang="en-US" sz="2400" b="0" i="0" u="none" strike="noStrike" kern="1200" cap="none" spc="0" normalizeH="0" baseline="0" noProof="0" dirty="0">
                <a:ln>
                  <a:noFill/>
                </a:ln>
                <a:solidFill>
                  <a:srgbClr val="000000"/>
                </a:solidFill>
                <a:effectLst/>
                <a:uLnTx/>
                <a:uFillTx/>
                <a:latin typeface="Cascadia Code" panose="020B0609020000020004" pitchFamily="49" charset="0"/>
                <a:cs typeface="Cascadia Code" panose="020B0609020000020004" pitchFamily="49" charset="0"/>
              </a:rPr>
              <a:t>(</a:t>
            </a:r>
            <a:r>
              <a:rPr kumimoji="0" lang="en-US" sz="2400" b="0" i="0" u="none" strike="noStrike" kern="1200" cap="none" spc="0" normalizeH="0" baseline="0" noProof="0" dirty="0" err="1">
                <a:ln>
                  <a:noFill/>
                </a:ln>
                <a:solidFill>
                  <a:srgbClr val="000000"/>
                </a:solidFill>
                <a:effectLst/>
                <a:uLnTx/>
                <a:uFillTx/>
                <a:latin typeface="Cascadia Code" panose="020B0609020000020004" pitchFamily="49" charset="0"/>
                <a:cs typeface="Cascadia Code" panose="020B0609020000020004" pitchFamily="49" charset="0"/>
              </a:rPr>
              <a:t>apiUrl</a:t>
            </a:r>
            <a:r>
              <a:rPr kumimoji="0" lang="en-US" sz="2400" b="0" i="0" u="none" strike="noStrike" kern="1200" cap="none" spc="0" normalizeH="0" baseline="0" noProof="0" dirty="0">
                <a:ln>
                  <a:noFill/>
                </a:ln>
                <a:solidFill>
                  <a:srgbClr val="000000"/>
                </a:solidFill>
                <a:effectLst/>
                <a:uLnTx/>
                <a:uFillTx/>
                <a:latin typeface="Cascadia Code" panose="020B0609020000020004" pitchFamily="49" charset="0"/>
                <a:cs typeface="Cascadia Code" panose="020B0609020000020004" pitchFamily="49" charset="0"/>
              </a:rPr>
              <a:t>, </a:t>
            </a:r>
            <a:r>
              <a:rPr kumimoji="0" lang="en-US" sz="2400" b="0" i="0" u="none" strike="noStrike" kern="1200" cap="none" spc="0" normalizeH="0" baseline="0" noProof="0" dirty="0">
                <a:ln>
                  <a:noFill/>
                </a:ln>
                <a:solidFill>
                  <a:srgbClr val="0000FF"/>
                </a:solidFill>
                <a:effectLst/>
                <a:uLnTx/>
                <a:uFillTx/>
                <a:latin typeface="Cascadia Code" panose="020B0609020000020004" pitchFamily="49" charset="0"/>
                <a:cs typeface="Cascadia Code" panose="020B0609020000020004" pitchFamily="49" charset="0"/>
              </a:rPr>
              <a:t>function</a:t>
            </a:r>
            <a:r>
              <a:rPr kumimoji="0" lang="en-US" sz="2400" b="0" i="0" u="none" strike="noStrike" kern="1200" cap="none" spc="0" normalizeH="0" baseline="0" noProof="0" dirty="0">
                <a:ln>
                  <a:noFill/>
                </a:ln>
                <a:solidFill>
                  <a:srgbClr val="000000"/>
                </a:solidFill>
                <a:effectLst/>
                <a:uLnTx/>
                <a:uFillTx/>
                <a:latin typeface="Cascadia Code" panose="020B0609020000020004" pitchFamily="49" charset="0"/>
                <a:cs typeface="Cascadia Code" panose="020B0609020000020004" pitchFamily="49" charset="0"/>
              </a:rPr>
              <a:t> (data) {</a:t>
            </a:r>
          </a:p>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Cascadia Code" panose="020B0609020000020004" pitchFamily="49" charset="0"/>
                <a:cs typeface="Cascadia Code" panose="020B0609020000020004" pitchFamily="49" charset="0"/>
              </a:rPr>
              <a:t>    </a:t>
            </a:r>
            <a:r>
              <a:rPr kumimoji="0" lang="en-US" sz="2400" b="0" i="0" u="none" strike="noStrike" kern="1200" cap="none" spc="0" normalizeH="0" baseline="0" noProof="0" dirty="0" err="1">
                <a:ln>
                  <a:noFill/>
                </a:ln>
                <a:solidFill>
                  <a:srgbClr val="000000"/>
                </a:solidFill>
                <a:effectLst/>
                <a:uLnTx/>
                <a:uFillTx/>
                <a:latin typeface="Cascadia Code" panose="020B0609020000020004" pitchFamily="49" charset="0"/>
                <a:cs typeface="Cascadia Code" panose="020B0609020000020004" pitchFamily="49" charset="0"/>
              </a:rPr>
              <a:t>plotWKT</a:t>
            </a:r>
            <a:r>
              <a:rPr kumimoji="0" lang="en-US" sz="2400" b="0" i="0" u="none" strike="noStrike" kern="1200" cap="none" spc="0" normalizeH="0" baseline="0" noProof="0" dirty="0">
                <a:ln>
                  <a:noFill/>
                </a:ln>
                <a:solidFill>
                  <a:srgbClr val="000000"/>
                </a:solidFill>
                <a:effectLst/>
                <a:uLnTx/>
                <a:uFillTx/>
                <a:latin typeface="Cascadia Code" panose="020B0609020000020004" pitchFamily="49" charset="0"/>
                <a:cs typeface="Cascadia Code" panose="020B0609020000020004" pitchFamily="49" charset="0"/>
              </a:rPr>
              <a:t>(data); </a:t>
            </a:r>
          </a:p>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Cascadia Code" panose="020B0609020000020004" pitchFamily="49" charset="0"/>
                <a:cs typeface="Cascadia Code" panose="020B0609020000020004" pitchFamily="49" charset="0"/>
              </a:rPr>
              <a:t>});</a:t>
            </a:r>
          </a:p>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endParaRPr kumimoji="0" lang="en-US" sz="2400" b="0" i="0" u="none" strike="noStrike" kern="1200" cap="none" spc="0" normalizeH="0" baseline="0" noProof="0" dirty="0">
              <a:ln>
                <a:noFill/>
              </a:ln>
              <a:solidFill>
                <a:srgbClr val="000000"/>
              </a:solidFill>
              <a:effectLst/>
              <a:uLnTx/>
              <a:uFillTx/>
              <a:latin typeface="Menlo" panose="020B0609030804020204" pitchFamily="49" charset="0"/>
            </a:endParaRPr>
          </a:p>
        </p:txBody>
      </p:sp>
      <p:grpSp>
        <p:nvGrpSpPr>
          <p:cNvPr id="21" name="Group 20">
            <a:extLst>
              <a:ext uri="{FF2B5EF4-FFF2-40B4-BE49-F238E27FC236}">
                <a16:creationId xmlns:a16="http://schemas.microsoft.com/office/drawing/2014/main" id="{0971D206-2F32-4FF2-9267-D1423F316086}"/>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2" name="Straight Arrow Connector 21">
              <a:extLst>
                <a:ext uri="{FF2B5EF4-FFF2-40B4-BE49-F238E27FC236}">
                  <a16:creationId xmlns:a16="http://schemas.microsoft.com/office/drawing/2014/main" id="{A05A6DA7-E9D9-4B18-97B1-B07C5D19BBF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8B7D12B-F36A-48F4-B9B4-B223E84DC6A8}"/>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4" name="Oval 23">
              <a:extLst>
                <a:ext uri="{FF2B5EF4-FFF2-40B4-BE49-F238E27FC236}">
                  <a16:creationId xmlns:a16="http://schemas.microsoft.com/office/drawing/2014/main" id="{78A7DE44-252A-4CAE-A1E5-9DFDD3EBE63F}"/>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5" name="Oval 24">
              <a:extLst>
                <a:ext uri="{FF2B5EF4-FFF2-40B4-BE49-F238E27FC236}">
                  <a16:creationId xmlns:a16="http://schemas.microsoft.com/office/drawing/2014/main" id="{EBF26274-90AD-42B0-96D0-7096D2EEA1B9}"/>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36C31D25-D000-4629-8803-28E141F344D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8499DA00-CC90-4CC7-BAC7-BAB360C389C3}"/>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8" name="TextBox 27">
              <a:extLst>
                <a:ext uri="{FF2B5EF4-FFF2-40B4-BE49-F238E27FC236}">
                  <a16:creationId xmlns:a16="http://schemas.microsoft.com/office/drawing/2014/main" id="{114B0219-E3F2-42D7-B838-7604F959B6AE}"/>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Database</a:t>
              </a:r>
            </a:p>
          </p:txBody>
        </p:sp>
        <p:sp>
          <p:nvSpPr>
            <p:cNvPr id="29" name="TextBox 28">
              <a:extLst>
                <a:ext uri="{FF2B5EF4-FFF2-40B4-BE49-F238E27FC236}">
                  <a16:creationId xmlns:a16="http://schemas.microsoft.com/office/drawing/2014/main" id="{881ABEB6-A977-411B-94B7-C0503422C081}"/>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API</a:t>
              </a:r>
            </a:p>
          </p:txBody>
        </p:sp>
        <p:sp>
          <p:nvSpPr>
            <p:cNvPr id="30" name="TextBox 29">
              <a:extLst>
                <a:ext uri="{FF2B5EF4-FFF2-40B4-BE49-F238E27FC236}">
                  <a16:creationId xmlns:a16="http://schemas.microsoft.com/office/drawing/2014/main" id="{FD938610-F7DD-41A8-AE54-5D25C6ED5D47}"/>
                </a:ext>
              </a:extLst>
            </p:cNvPr>
            <p:cNvSpPr txBox="1"/>
            <p:nvPr/>
          </p:nvSpPr>
          <p:spPr>
            <a:xfrm>
              <a:off x="5279180" y="6244645"/>
              <a:ext cx="573875"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BFBFBF"/>
                  </a:solidFill>
                  <a:effectLst/>
                  <a:uLnTx/>
                  <a:uFillTx/>
                  <a:latin typeface="Segoe UI"/>
                  <a:cs typeface="Arial" pitchFamily="34" charset="0"/>
                </a:rPr>
                <a:t>Application</a:t>
              </a:r>
            </a:p>
          </p:txBody>
        </p:sp>
        <p:sp>
          <p:nvSpPr>
            <p:cNvPr id="31" name="TextBox 30">
              <a:extLst>
                <a:ext uri="{FF2B5EF4-FFF2-40B4-BE49-F238E27FC236}">
                  <a16:creationId xmlns:a16="http://schemas.microsoft.com/office/drawing/2014/main" id="{826C9091-5C83-459F-8D56-A78229188C71}"/>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Segoe UI"/>
                  <a:cs typeface="Arial" pitchFamily="34" charset="0"/>
                </a:rPr>
                <a:t>Solution</a:t>
              </a:r>
            </a:p>
          </p:txBody>
        </p:sp>
        <p:sp>
          <p:nvSpPr>
            <p:cNvPr id="32" name="TextBox 31">
              <a:extLst>
                <a:ext uri="{FF2B5EF4-FFF2-40B4-BE49-F238E27FC236}">
                  <a16:creationId xmlns:a16="http://schemas.microsoft.com/office/drawing/2014/main" id="{95610689-434E-4A29-A3EE-B150FBB43222}"/>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Summary</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5108035-82D7-4772-843F-49B026526656}"/>
              </a:ext>
            </a:extLst>
          </p:cNvPr>
          <p:cNvSpPr>
            <a:spLocks noGrp="1"/>
          </p:cNvSpPr>
          <p:nvPr>
            <p:ph type="body" sz="quarter" idx="13"/>
          </p:nvPr>
        </p:nvSpPr>
        <p:spPr>
          <a:xfrm>
            <a:off x="0" y="-23210"/>
            <a:ext cx="3788358" cy="446148"/>
          </a:xfrm>
        </p:spPr>
        <p:txBody>
          <a:bodyPr/>
          <a:lstStyle/>
          <a:p>
            <a:r>
              <a:rPr lang="en-US" dirty="0" err="1"/>
              <a:t>javascript</a:t>
            </a:r>
            <a:endParaRPr lang="en-US" dirty="0"/>
          </a:p>
        </p:txBody>
      </p:sp>
      <p:sp>
        <p:nvSpPr>
          <p:cNvPr id="13" name="Text Placeholder 12">
            <a:extLst>
              <a:ext uri="{FF2B5EF4-FFF2-40B4-BE49-F238E27FC236}">
                <a16:creationId xmlns:a16="http://schemas.microsoft.com/office/drawing/2014/main" id="{68AE6934-FB2B-4ED2-BF9D-39E88DA3E02D}"/>
              </a:ext>
            </a:extLst>
          </p:cNvPr>
          <p:cNvSpPr>
            <a:spLocks noGrp="1"/>
          </p:cNvSpPr>
          <p:nvPr>
            <p:ph type="body" sz="quarter" idx="11"/>
          </p:nvPr>
        </p:nvSpPr>
        <p:spPr>
          <a:xfrm>
            <a:off x="586389" y="587376"/>
            <a:ext cx="11018520" cy="7272888"/>
          </a:xfrm>
        </p:spPr>
        <p:txBody>
          <a:body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FF"/>
                </a:solidFill>
                <a:effectLst/>
                <a:uLnTx/>
                <a:uFillTx/>
                <a:latin typeface="Cascadia Code" panose="020B0509020204030204" pitchFamily="49" charset="0"/>
                <a:ea typeface="+mn-ea"/>
                <a:cs typeface="Segoe UI" panose="020B0502040204020203" pitchFamily="34" charset="0"/>
              </a:rPr>
              <a:t>function</a:t>
            </a:r>
            <a:r>
              <a:rPr kumimoji="0" lang="en-US" sz="1400"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a:t>
            </a:r>
            <a:r>
              <a:rPr kumimoji="0" lang="en-US" sz="1400" b="0" i="0" u="none" strike="noStrike" kern="1200" cap="none" spc="0" normalizeH="0" baseline="0" noProof="0" dirty="0" err="1">
                <a:ln>
                  <a:noFill/>
                </a:ln>
                <a:solidFill>
                  <a:srgbClr val="000000"/>
                </a:solidFill>
                <a:effectLst/>
                <a:uLnTx/>
                <a:uFillTx/>
                <a:latin typeface="Cascadia Code" panose="020B0509020204030204" pitchFamily="49" charset="0"/>
                <a:ea typeface="+mn-ea"/>
                <a:cs typeface="Segoe UI" panose="020B0502040204020203" pitchFamily="34" charset="0"/>
              </a:rPr>
              <a:t>plotWKT</a:t>
            </a:r>
            <a:r>
              <a:rPr kumimoji="0" lang="en-US" sz="1400"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(data) {</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FF"/>
                </a:solidFill>
                <a:effectLst/>
                <a:uLnTx/>
                <a:uFillTx/>
                <a:latin typeface="Cascadia Code" panose="020B0509020204030204" pitchFamily="49" charset="0"/>
                <a:ea typeface="+mn-ea"/>
                <a:cs typeface="Segoe UI" panose="020B0502040204020203" pitchFamily="34" charset="0"/>
              </a:rPr>
              <a:t>var</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f1, f2;</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b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br>
            <a:r>
              <a:rPr kumimoji="0" lang="en-US" sz="1399" b="0" i="0" u="none" strike="noStrike" kern="1200" cap="none" spc="0" normalizeH="0" baseline="0" noProof="0" dirty="0">
                <a:ln>
                  <a:noFill/>
                </a:ln>
                <a:solidFill>
                  <a:srgbClr val="0000FF"/>
                </a:solidFill>
                <a:effectLst/>
                <a:uLnTx/>
                <a:uFillTx/>
                <a:latin typeface="Cascadia Code" panose="020B0509020204030204" pitchFamily="49" charset="0"/>
                <a:ea typeface="+mn-ea"/>
                <a:cs typeface="Segoe UI" panose="020B0502040204020203" pitchFamily="34" charset="0"/>
              </a:rPr>
              <a:t>if</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a:t>
            </a:r>
            <a:r>
              <a:rPr kumimoji="0" lang="en-US" sz="1399" b="0" i="0" u="none" strike="noStrike" kern="1200" cap="none" spc="0" normalizeH="0" baseline="0" noProof="0" dirty="0" err="1">
                <a:ln>
                  <a:noFill/>
                </a:ln>
                <a:solidFill>
                  <a:srgbClr val="000000"/>
                </a:solidFill>
                <a:effectLst/>
                <a:uLnTx/>
                <a:uFillTx/>
                <a:latin typeface="Cascadia Code" panose="020B0509020204030204" pitchFamily="49" charset="0"/>
                <a:ea typeface="+mn-ea"/>
                <a:cs typeface="Segoe UI" panose="020B0502040204020203" pitchFamily="34" charset="0"/>
              </a:rPr>
              <a:t>data.busData</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 [] || </a:t>
            </a:r>
            <a:r>
              <a:rPr kumimoji="0" lang="en-US" sz="1399" b="0" i="0" u="none" strike="noStrike" kern="1200" cap="none" spc="0" normalizeH="0" baseline="0" noProof="0" dirty="0" err="1">
                <a:ln>
                  <a:noFill/>
                </a:ln>
                <a:solidFill>
                  <a:srgbClr val="000000"/>
                </a:solidFill>
                <a:effectLst/>
                <a:uLnTx/>
                <a:uFillTx/>
                <a:latin typeface="Cascadia Code" panose="020B0509020204030204" pitchFamily="49" charset="0"/>
                <a:ea typeface="+mn-ea"/>
                <a:cs typeface="Segoe UI" panose="020B0502040204020203" pitchFamily="34" charset="0"/>
              </a:rPr>
              <a:t>data.geoFence</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 [])</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FF"/>
                </a:solidFill>
                <a:effectLst/>
                <a:uLnTx/>
                <a:uFillTx/>
                <a:latin typeface="Cascadia Code" panose="020B0509020204030204" pitchFamily="49" charset="0"/>
                <a:ea typeface="+mn-ea"/>
                <a:cs typeface="Segoe UI" panose="020B0502040204020203" pitchFamily="34" charset="0"/>
              </a:rPr>
              <a:t>	return</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FF"/>
                </a:solidFill>
                <a:effectLst/>
                <a:uLnTx/>
                <a:uFillTx/>
                <a:latin typeface="Cascadia Code" panose="020B0509020204030204" pitchFamily="49" charset="0"/>
                <a:ea typeface="+mn-ea"/>
                <a:cs typeface="Segoe UI" panose="020B0502040204020203" pitchFamily="34" charset="0"/>
              </a:rPr>
              <a:t>try</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f1 = </a:t>
            </a:r>
            <a:r>
              <a:rPr kumimoji="0" lang="en-US" sz="1399" b="0" i="0" u="none" strike="noStrike" kern="1200" cap="none" spc="0" normalizeH="0" baseline="0" noProof="0" dirty="0" err="1">
                <a:ln>
                  <a:noFill/>
                </a:ln>
                <a:solidFill>
                  <a:srgbClr val="000000"/>
                </a:solidFill>
                <a:effectLst/>
                <a:uLnTx/>
                <a:uFillTx/>
                <a:latin typeface="Cascadia Code" panose="020B0509020204030204" pitchFamily="49" charset="0"/>
                <a:ea typeface="+mn-ea"/>
                <a:cs typeface="Segoe UI" panose="020B0502040204020203" pitchFamily="34" charset="0"/>
              </a:rPr>
              <a:t>format.readFeature</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r>
              <a:rPr kumimoji="0" lang="en-US" sz="1399" b="0" i="0" u="none" strike="noStrike" kern="1200" cap="none" spc="0" normalizeH="0" baseline="0" noProof="0" dirty="0" err="1">
                <a:ln>
                  <a:noFill/>
                </a:ln>
                <a:solidFill>
                  <a:srgbClr val="000000"/>
                </a:solidFill>
                <a:effectLst/>
                <a:uLnTx/>
                <a:uFillTx/>
                <a:latin typeface="Cascadia Code" panose="020B0509020204030204" pitchFamily="49" charset="0"/>
                <a:ea typeface="+mn-ea"/>
                <a:cs typeface="Segoe UI" panose="020B0502040204020203" pitchFamily="34" charset="0"/>
              </a:rPr>
              <a:t>data.geoFence</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f2 = </a:t>
            </a:r>
            <a:r>
              <a:rPr kumimoji="0" lang="en-US" sz="1399" b="0" i="0" u="none" strike="noStrike" kern="1200" cap="none" spc="0" normalizeH="0" baseline="0" noProof="0" dirty="0" err="1">
                <a:ln>
                  <a:noFill/>
                </a:ln>
                <a:solidFill>
                  <a:srgbClr val="000000"/>
                </a:solidFill>
                <a:effectLst/>
                <a:uLnTx/>
                <a:uFillTx/>
                <a:latin typeface="Cascadia Code" panose="020B0509020204030204" pitchFamily="49" charset="0"/>
                <a:ea typeface="+mn-ea"/>
                <a:cs typeface="Segoe UI" panose="020B0502040204020203" pitchFamily="34" charset="0"/>
              </a:rPr>
              <a:t>format.readFeature</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r>
              <a:rPr kumimoji="0" lang="en-US" sz="1399" b="0" i="0" u="none" strike="noStrike" kern="1200" cap="none" spc="0" normalizeH="0" baseline="0" noProof="0" dirty="0" err="1">
                <a:ln>
                  <a:noFill/>
                </a:ln>
                <a:solidFill>
                  <a:srgbClr val="000000"/>
                </a:solidFill>
                <a:effectLst/>
                <a:uLnTx/>
                <a:uFillTx/>
                <a:latin typeface="Cascadia Code" panose="020B0509020204030204" pitchFamily="49" charset="0"/>
                <a:ea typeface="+mn-ea"/>
                <a:cs typeface="Segoe UI" panose="020B0502040204020203" pitchFamily="34" charset="0"/>
              </a:rPr>
              <a:t>data.busData</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a:t>
            </a:r>
            <a:r>
              <a:rPr kumimoji="0" lang="en-US" sz="1399" b="0" i="0" u="none" strike="noStrike" kern="1200" cap="none" spc="0" normalizeH="0" baseline="0" noProof="0" dirty="0">
                <a:ln>
                  <a:noFill/>
                </a:ln>
                <a:solidFill>
                  <a:srgbClr val="0000FF"/>
                </a:solidFill>
                <a:effectLst/>
                <a:uLnTx/>
                <a:uFillTx/>
                <a:latin typeface="Cascadia Code" panose="020B0509020204030204" pitchFamily="49" charset="0"/>
                <a:ea typeface="+mn-ea"/>
                <a:cs typeface="Segoe UI" panose="020B0502040204020203" pitchFamily="34" charset="0"/>
              </a:rPr>
              <a:t>catch</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(err) { }</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b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br>
            <a:r>
              <a:rPr kumimoji="0" lang="en-US" sz="1399" b="0" i="0" u="none" strike="noStrike" kern="1200" cap="none" spc="0" normalizeH="0" baseline="0" noProof="0" dirty="0" err="1">
                <a:ln>
                  <a:noFill/>
                </a:ln>
                <a:solidFill>
                  <a:srgbClr val="000000"/>
                </a:solidFill>
                <a:effectLst/>
                <a:uLnTx/>
                <a:uFillTx/>
                <a:latin typeface="Cascadia Code" panose="020B0509020204030204" pitchFamily="49" charset="0"/>
                <a:ea typeface="+mn-ea"/>
                <a:cs typeface="Segoe UI" panose="020B0502040204020203" pitchFamily="34" charset="0"/>
              </a:rPr>
              <a:t>features.clear</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b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br>
            <a:r>
              <a:rPr kumimoji="0" lang="en-US" sz="1399" b="0" i="0" u="none" strike="noStrike" kern="1200" cap="none" spc="0" normalizeH="0" baseline="0" noProof="0" dirty="0">
                <a:ln>
                  <a:noFill/>
                </a:ln>
                <a:solidFill>
                  <a:srgbClr val="008000"/>
                </a:solidFill>
                <a:effectLst/>
                <a:uLnTx/>
                <a:uFillTx/>
                <a:latin typeface="Cascadia Code" panose="020B0509020204030204" pitchFamily="49" charset="0"/>
                <a:ea typeface="+mn-ea"/>
                <a:cs typeface="Segoe UI" panose="020B0502040204020203" pitchFamily="34" charset="0"/>
              </a:rPr>
              <a:t>// </a:t>
            </a:r>
            <a:r>
              <a:rPr kumimoji="0" lang="en-US" sz="1399" b="0" i="0" u="none" strike="noStrike" kern="1200" cap="none" spc="0" normalizeH="0" baseline="0" noProof="0" dirty="0" err="1">
                <a:ln>
                  <a:noFill/>
                </a:ln>
                <a:solidFill>
                  <a:srgbClr val="008000"/>
                </a:solidFill>
                <a:effectLst/>
                <a:uLnTx/>
                <a:uFillTx/>
                <a:latin typeface="Cascadia Code" panose="020B0509020204030204" pitchFamily="49" charset="0"/>
                <a:ea typeface="+mn-ea"/>
                <a:cs typeface="Segoe UI" panose="020B0502040204020203" pitchFamily="34" charset="0"/>
              </a:rPr>
              <a:t>geoFence</a:t>
            </a:r>
            <a:endPar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endParaRP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FF"/>
                </a:solidFill>
                <a:effectLst/>
                <a:uLnTx/>
                <a:uFillTx/>
                <a:latin typeface="Cascadia Code" panose="020B0509020204030204" pitchFamily="49" charset="0"/>
                <a:ea typeface="+mn-ea"/>
                <a:cs typeface="Segoe UI" panose="020B0502040204020203" pitchFamily="34" charset="0"/>
              </a:rPr>
              <a:t>if</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(f1)</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f1.getGeometry().transform(</a:t>
            </a:r>
            <a:r>
              <a:rPr kumimoji="0" lang="en-US" sz="1399" b="0" i="0" u="none" strike="noStrike" kern="1200" cap="none" spc="0" normalizeH="0" baseline="0" noProof="0" dirty="0">
                <a:ln>
                  <a:noFill/>
                </a:ln>
                <a:solidFill>
                  <a:srgbClr val="A31515"/>
                </a:solidFill>
                <a:effectLst/>
                <a:uLnTx/>
                <a:uFillTx/>
                <a:latin typeface="Cascadia Code" panose="020B0509020204030204" pitchFamily="49" charset="0"/>
                <a:ea typeface="+mn-ea"/>
                <a:cs typeface="Segoe UI" panose="020B0502040204020203" pitchFamily="34" charset="0"/>
              </a:rPr>
              <a:t>'EPSG:4326'</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a:t>
            </a:r>
            <a:r>
              <a:rPr kumimoji="0" lang="en-US" sz="1399" b="0" i="0" u="none" strike="noStrike" kern="1200" cap="none" spc="0" normalizeH="0" baseline="0" noProof="0" dirty="0">
                <a:ln>
                  <a:noFill/>
                </a:ln>
                <a:solidFill>
                  <a:srgbClr val="A31515"/>
                </a:solidFill>
                <a:effectLst/>
                <a:uLnTx/>
                <a:uFillTx/>
                <a:latin typeface="Cascadia Code" panose="020B0509020204030204" pitchFamily="49" charset="0"/>
                <a:ea typeface="+mn-ea"/>
                <a:cs typeface="Segoe UI" panose="020B0502040204020203" pitchFamily="34" charset="0"/>
              </a:rPr>
              <a:t>'EPSG:3857’</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a:t>
            </a:r>
            <a:r>
              <a:rPr kumimoji="0" lang="en-US" sz="1399" b="0" i="0" u="none" strike="noStrike" kern="1200" cap="none" spc="0" normalizeH="0" baseline="0" noProof="0" dirty="0" err="1">
                <a:ln>
                  <a:noFill/>
                </a:ln>
                <a:solidFill>
                  <a:srgbClr val="000000"/>
                </a:solidFill>
                <a:effectLst/>
                <a:uLnTx/>
                <a:uFillTx/>
                <a:latin typeface="Cascadia Code" panose="020B0509020204030204" pitchFamily="49" charset="0"/>
                <a:ea typeface="+mn-ea"/>
                <a:cs typeface="Segoe UI" panose="020B0502040204020203" pitchFamily="34" charset="0"/>
              </a:rPr>
              <a:t>features.push</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(f1);</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8000"/>
                </a:solidFill>
                <a:effectLst/>
                <a:uLnTx/>
                <a:uFillTx/>
                <a:latin typeface="Cascadia Code" panose="020B0509020204030204" pitchFamily="49" charset="0"/>
                <a:ea typeface="+mn-ea"/>
                <a:cs typeface="Segoe UI" panose="020B0502040204020203" pitchFamily="34" charset="0"/>
              </a:rPr>
              <a:t>// </a:t>
            </a:r>
            <a:r>
              <a:rPr kumimoji="0" lang="en-US" sz="1399" b="0" i="0" u="none" strike="noStrike" kern="1200" cap="none" spc="0" normalizeH="0" baseline="0" noProof="0" dirty="0" err="1">
                <a:ln>
                  <a:noFill/>
                </a:ln>
                <a:solidFill>
                  <a:srgbClr val="008000"/>
                </a:solidFill>
                <a:effectLst/>
                <a:uLnTx/>
                <a:uFillTx/>
                <a:latin typeface="Cascadia Code" panose="020B0509020204030204" pitchFamily="49" charset="0"/>
                <a:ea typeface="+mn-ea"/>
                <a:cs typeface="Segoe UI" panose="020B0502040204020203" pitchFamily="34" charset="0"/>
              </a:rPr>
              <a:t>busData</a:t>
            </a:r>
            <a:endPar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endParaRP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FF"/>
                </a:solidFill>
                <a:effectLst/>
                <a:uLnTx/>
                <a:uFillTx/>
                <a:latin typeface="Cascadia Code" panose="020B0509020204030204" pitchFamily="49" charset="0"/>
                <a:ea typeface="+mn-ea"/>
                <a:cs typeface="Segoe UI" panose="020B0502040204020203" pitchFamily="34" charset="0"/>
              </a:rPr>
              <a:t>if</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(f2)</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f2.getGeometry().transform(</a:t>
            </a:r>
            <a:r>
              <a:rPr kumimoji="0" lang="en-US" sz="1399" b="0" i="0" u="none" strike="noStrike" kern="1200" cap="none" spc="0" normalizeH="0" baseline="0" noProof="0" dirty="0">
                <a:ln>
                  <a:noFill/>
                </a:ln>
                <a:solidFill>
                  <a:srgbClr val="A31515"/>
                </a:solidFill>
                <a:effectLst/>
                <a:uLnTx/>
                <a:uFillTx/>
                <a:latin typeface="Cascadia Code" panose="020B0509020204030204" pitchFamily="49" charset="0"/>
                <a:ea typeface="+mn-ea"/>
                <a:cs typeface="Segoe UI" panose="020B0502040204020203" pitchFamily="34" charset="0"/>
              </a:rPr>
              <a:t>'EPSG:4326'</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a:t>
            </a:r>
            <a:r>
              <a:rPr kumimoji="0" lang="en-US" sz="1399" b="0" i="0" u="none" strike="noStrike" kern="1200" cap="none" spc="0" normalizeH="0" baseline="0" noProof="0" dirty="0">
                <a:ln>
                  <a:noFill/>
                </a:ln>
                <a:solidFill>
                  <a:srgbClr val="A31515"/>
                </a:solidFill>
                <a:effectLst/>
                <a:uLnTx/>
                <a:uFillTx/>
                <a:latin typeface="Cascadia Code" panose="020B0509020204030204" pitchFamily="49" charset="0"/>
                <a:ea typeface="+mn-ea"/>
                <a:cs typeface="Segoe UI" panose="020B0502040204020203" pitchFamily="34" charset="0"/>
              </a:rPr>
              <a:t>'EPSG:3857’</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a:t>
            </a:r>
            <a:r>
              <a:rPr kumimoji="0" lang="en-US" sz="1399" b="0" i="0" u="none" strike="noStrike" kern="1200" cap="none" spc="0" normalizeH="0" baseline="0" noProof="0" dirty="0" err="1">
                <a:ln>
                  <a:noFill/>
                </a:ln>
                <a:solidFill>
                  <a:srgbClr val="000000"/>
                </a:solidFill>
                <a:effectLst/>
                <a:uLnTx/>
                <a:uFillTx/>
                <a:latin typeface="Cascadia Code" panose="020B0509020204030204" pitchFamily="49" charset="0"/>
                <a:ea typeface="+mn-ea"/>
                <a:cs typeface="Segoe UI" panose="020B0502040204020203" pitchFamily="34" charset="0"/>
              </a:rPr>
              <a:t>features.push</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(f2);</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br>
              <a:rPr kumimoji="0" lang="en-US" sz="1400"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br>
            <a:endParaRPr kumimoji="0" lang="en-US" sz="1400"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endParaRPr>
          </a:p>
          <a:p>
            <a:endParaRPr lang="en-US" dirty="0"/>
          </a:p>
        </p:txBody>
      </p:sp>
      <p:sp>
        <p:nvSpPr>
          <p:cNvPr id="14" name="Title 13">
            <a:extLst>
              <a:ext uri="{FF2B5EF4-FFF2-40B4-BE49-F238E27FC236}">
                <a16:creationId xmlns:a16="http://schemas.microsoft.com/office/drawing/2014/main" id="{74D4C9ED-C3DD-444E-84E3-4093BADE94BB}"/>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err="1"/>
              <a:t>javascript</a:t>
            </a:r>
            <a:endParaRPr lang="en-US" dirty="0"/>
          </a:p>
        </p:txBody>
      </p:sp>
    </p:spTree>
    <p:extLst>
      <p:ext uri="{BB962C8B-B14F-4D97-AF65-F5344CB8AC3E}">
        <p14:creationId xmlns:p14="http://schemas.microsoft.com/office/powerpoint/2010/main" val="226366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wrap="square" anchor="t">
            <a:normAutofit/>
          </a:bodyPr>
          <a:lstStyle>
            <a:lvl1pPr>
              <a:defRPr>
                <a:solidFill>
                  <a:schemeClr val="tx1"/>
                </a:solidFill>
              </a:defRPr>
            </a:lvl1pPr>
          </a:lstStyle>
          <a:p>
            <a:r>
              <a:rPr lang="en-US"/>
              <a:t>Access Azure SQL Database for the back end</a:t>
            </a:r>
          </a:p>
        </p:txBody>
      </p:sp>
      <p:sp>
        <p:nvSpPr>
          <p:cNvPr id="3" name="Subtitle"/>
          <p:cNvSpPr>
            <a:spLocks noGrp="1"/>
          </p:cNvSpPr>
          <p:nvPr>
            <p:ph sz="quarter" idx="12"/>
          </p:nvPr>
        </p:nvSpPr>
        <p:spPr/>
        <p:txBody>
          <a:bodyPr wrap="square">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dirty="0"/>
              <a:t>The front end essentially calls </a:t>
            </a:r>
            <a:br>
              <a:rPr lang="en-US" dirty="0"/>
            </a:br>
            <a:r>
              <a:rPr dirty="0"/>
              <a:t>the API to return all the </a:t>
            </a:r>
            <a:br>
              <a:rPr lang="en-US" dirty="0"/>
            </a:br>
            <a:r>
              <a:rPr dirty="0"/>
              <a:t>necessary data.</a:t>
            </a:r>
          </a:p>
        </p:txBody>
      </p:sp>
      <p:pic>
        <p:nvPicPr>
          <p:cNvPr id="7" name="Picture 6">
            <a:extLst>
              <a:ext uri="{FF2B5EF4-FFF2-40B4-BE49-F238E27FC236}">
                <a16:creationId xmlns:a16="http://schemas.microsoft.com/office/drawing/2014/main" id="{5112DDF4-AEC7-49EF-83BC-5CB77092B51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7070" y="398433"/>
            <a:ext cx="851633" cy="851633"/>
          </a:xfrm>
          <a:prstGeom prst="rect">
            <a:avLst/>
          </a:prstGeom>
          <a:noFill/>
        </p:spPr>
      </p:pic>
      <p:grpSp>
        <p:nvGrpSpPr>
          <p:cNvPr id="61" name="Group 60">
            <a:extLst>
              <a:ext uri="{FF2B5EF4-FFF2-40B4-BE49-F238E27FC236}">
                <a16:creationId xmlns:a16="http://schemas.microsoft.com/office/drawing/2014/main" id="{727417FC-90B5-4E7C-A91B-BD5645824764}"/>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62" name="Straight Arrow Connector 61">
              <a:extLst>
                <a:ext uri="{FF2B5EF4-FFF2-40B4-BE49-F238E27FC236}">
                  <a16:creationId xmlns:a16="http://schemas.microsoft.com/office/drawing/2014/main" id="{1E7F5E1E-4EA8-457F-ABF8-9767FF5734B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0D381459-0DFF-4B37-B13E-F22273E6911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4" name="Oval 63">
              <a:extLst>
                <a:ext uri="{FF2B5EF4-FFF2-40B4-BE49-F238E27FC236}">
                  <a16:creationId xmlns:a16="http://schemas.microsoft.com/office/drawing/2014/main" id="{16D93FBA-C808-438C-808B-89ECCC0B45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5" name="Oval 64">
              <a:extLst>
                <a:ext uri="{FF2B5EF4-FFF2-40B4-BE49-F238E27FC236}">
                  <a16:creationId xmlns:a16="http://schemas.microsoft.com/office/drawing/2014/main" id="{FE2E6F07-BECB-46AD-85A0-EE436760952F}"/>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F17116AB-8D11-4186-B22D-A0228F523D6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86D11783-7912-43E6-94D7-5110159916E3}"/>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8" name="TextBox 67">
              <a:extLst>
                <a:ext uri="{FF2B5EF4-FFF2-40B4-BE49-F238E27FC236}">
                  <a16:creationId xmlns:a16="http://schemas.microsoft.com/office/drawing/2014/main" id="{658A4F0F-0D8F-455F-99DC-B7A1B2947F5E}"/>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Database</a:t>
              </a:r>
            </a:p>
          </p:txBody>
        </p:sp>
        <p:sp>
          <p:nvSpPr>
            <p:cNvPr id="69" name="TextBox 68">
              <a:extLst>
                <a:ext uri="{FF2B5EF4-FFF2-40B4-BE49-F238E27FC236}">
                  <a16:creationId xmlns:a16="http://schemas.microsoft.com/office/drawing/2014/main" id="{56600DBB-67A7-4094-9F94-1086774E08F8}"/>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API</a:t>
              </a:r>
            </a:p>
          </p:txBody>
        </p:sp>
        <p:sp>
          <p:nvSpPr>
            <p:cNvPr id="70" name="TextBox 69">
              <a:extLst>
                <a:ext uri="{FF2B5EF4-FFF2-40B4-BE49-F238E27FC236}">
                  <a16:creationId xmlns:a16="http://schemas.microsoft.com/office/drawing/2014/main" id="{39276720-0620-44AC-A030-1BF638BABFA6}"/>
                </a:ext>
              </a:extLst>
            </p:cNvPr>
            <p:cNvSpPr txBox="1"/>
            <p:nvPr/>
          </p:nvSpPr>
          <p:spPr>
            <a:xfrm>
              <a:off x="5279180" y="6244645"/>
              <a:ext cx="573875"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BFBFBF"/>
                  </a:solidFill>
                  <a:effectLst/>
                  <a:uLnTx/>
                  <a:uFillTx/>
                  <a:latin typeface="Segoe UI"/>
                  <a:cs typeface="Arial" pitchFamily="34" charset="0"/>
                </a:rPr>
                <a:t>Application</a:t>
              </a:r>
            </a:p>
          </p:txBody>
        </p:sp>
        <p:sp>
          <p:nvSpPr>
            <p:cNvPr id="71" name="TextBox 70">
              <a:extLst>
                <a:ext uri="{FF2B5EF4-FFF2-40B4-BE49-F238E27FC236}">
                  <a16:creationId xmlns:a16="http://schemas.microsoft.com/office/drawing/2014/main" id="{7615A11B-C1B3-48EE-9A9E-B220B019FE42}"/>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Segoe UI"/>
                  <a:cs typeface="Arial" pitchFamily="34" charset="0"/>
                </a:rPr>
                <a:t>Solution</a:t>
              </a:r>
            </a:p>
          </p:txBody>
        </p:sp>
        <p:sp>
          <p:nvSpPr>
            <p:cNvPr id="72" name="TextBox 71">
              <a:extLst>
                <a:ext uri="{FF2B5EF4-FFF2-40B4-BE49-F238E27FC236}">
                  <a16:creationId xmlns:a16="http://schemas.microsoft.com/office/drawing/2014/main" id="{8E6591BF-832F-47D9-9E79-A69D5309EFC8}"/>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Summary</a:t>
              </a:r>
            </a:p>
          </p:txBody>
        </p:sp>
      </p:grpSp>
      <p:sp>
        <p:nvSpPr>
          <p:cNvPr id="36" name="Rectangle 35">
            <a:extLst>
              <a:ext uri="{FF2B5EF4-FFF2-40B4-BE49-F238E27FC236}">
                <a16:creationId xmlns:a16="http://schemas.microsoft.com/office/drawing/2014/main" id="{F97AD99C-6FCB-4773-A43D-AB6F8252E158}"/>
              </a:ext>
            </a:extLst>
          </p:cNvPr>
          <p:cNvSpPr/>
          <p:nvPr/>
        </p:nvSpPr>
        <p:spPr bwMode="auto">
          <a:xfrm>
            <a:off x="6573520" y="1553244"/>
            <a:ext cx="1368891" cy="62961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Client UI</a:t>
            </a:r>
          </a:p>
        </p:txBody>
      </p:sp>
      <p:sp>
        <p:nvSpPr>
          <p:cNvPr id="37" name="Rectangle 36">
            <a:extLst>
              <a:ext uri="{FF2B5EF4-FFF2-40B4-BE49-F238E27FC236}">
                <a16:creationId xmlns:a16="http://schemas.microsoft.com/office/drawing/2014/main" id="{1B37E1B3-867B-42A0-9A81-640977458CAF}"/>
              </a:ext>
            </a:extLst>
          </p:cNvPr>
          <p:cNvSpPr/>
          <p:nvPr/>
        </p:nvSpPr>
        <p:spPr bwMode="auto">
          <a:xfrm>
            <a:off x="8178875" y="1553244"/>
            <a:ext cx="1368891" cy="629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bg1"/>
                </a:solidFill>
                <a:ea typeface="Segoe UI" pitchFamily="34" charset="0"/>
                <a:cs typeface="Segoe UI" pitchFamily="34" charset="0"/>
              </a:rPr>
              <a:t>Backend API</a:t>
            </a:r>
          </a:p>
        </p:txBody>
      </p:sp>
      <p:sp>
        <p:nvSpPr>
          <p:cNvPr id="38" name="Rectangle 37">
            <a:extLst>
              <a:ext uri="{FF2B5EF4-FFF2-40B4-BE49-F238E27FC236}">
                <a16:creationId xmlns:a16="http://schemas.microsoft.com/office/drawing/2014/main" id="{D96695DD-80AA-4B8D-9115-F0AC13AFBD01}"/>
              </a:ext>
            </a:extLst>
          </p:cNvPr>
          <p:cNvSpPr/>
          <p:nvPr/>
        </p:nvSpPr>
        <p:spPr bwMode="auto">
          <a:xfrm>
            <a:off x="9784229" y="1553244"/>
            <a:ext cx="1368891" cy="629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Azure SQL</a:t>
            </a:r>
          </a:p>
        </p:txBody>
      </p:sp>
      <p:sp>
        <p:nvSpPr>
          <p:cNvPr id="39" name="Rectangle 38">
            <a:extLst>
              <a:ext uri="{FF2B5EF4-FFF2-40B4-BE49-F238E27FC236}">
                <a16:creationId xmlns:a16="http://schemas.microsoft.com/office/drawing/2014/main" id="{ACC93435-997E-4643-B21C-9A843732AF11}"/>
              </a:ext>
            </a:extLst>
          </p:cNvPr>
          <p:cNvSpPr/>
          <p:nvPr/>
        </p:nvSpPr>
        <p:spPr bwMode="auto">
          <a:xfrm>
            <a:off x="6573520" y="4613366"/>
            <a:ext cx="1368891" cy="62961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Client UI</a:t>
            </a:r>
          </a:p>
        </p:txBody>
      </p:sp>
      <p:sp>
        <p:nvSpPr>
          <p:cNvPr id="40" name="Rectangle 39">
            <a:extLst>
              <a:ext uri="{FF2B5EF4-FFF2-40B4-BE49-F238E27FC236}">
                <a16:creationId xmlns:a16="http://schemas.microsoft.com/office/drawing/2014/main" id="{F5B27C03-8E7B-421A-B722-8C3C8F6D2726}"/>
              </a:ext>
            </a:extLst>
          </p:cNvPr>
          <p:cNvSpPr/>
          <p:nvPr/>
        </p:nvSpPr>
        <p:spPr bwMode="auto">
          <a:xfrm>
            <a:off x="8178875" y="4613366"/>
            <a:ext cx="1368891" cy="629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bg1"/>
                </a:solidFill>
                <a:ea typeface="Segoe UI" pitchFamily="34" charset="0"/>
                <a:cs typeface="Segoe UI" pitchFamily="34" charset="0"/>
              </a:rPr>
              <a:t>Backend API</a:t>
            </a:r>
          </a:p>
        </p:txBody>
      </p:sp>
      <p:sp>
        <p:nvSpPr>
          <p:cNvPr id="60" name="Rectangle 59">
            <a:extLst>
              <a:ext uri="{FF2B5EF4-FFF2-40B4-BE49-F238E27FC236}">
                <a16:creationId xmlns:a16="http://schemas.microsoft.com/office/drawing/2014/main" id="{649E2E70-A477-4930-810F-2A17F4FDD995}"/>
              </a:ext>
            </a:extLst>
          </p:cNvPr>
          <p:cNvSpPr/>
          <p:nvPr/>
        </p:nvSpPr>
        <p:spPr bwMode="auto">
          <a:xfrm>
            <a:off x="9784229" y="4613366"/>
            <a:ext cx="1368891" cy="629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Azure SQL</a:t>
            </a:r>
          </a:p>
        </p:txBody>
      </p:sp>
      <p:cxnSp>
        <p:nvCxnSpPr>
          <p:cNvPr id="73" name="Straight Connector 72">
            <a:extLst>
              <a:ext uri="{FF2B5EF4-FFF2-40B4-BE49-F238E27FC236}">
                <a16:creationId xmlns:a16="http://schemas.microsoft.com/office/drawing/2014/main" id="{7BECA93A-B276-45D6-A0A4-E0F0F955FF1A}"/>
              </a:ext>
              <a:ext uri="{C183D7F6-B498-43B3-948B-1728B52AA6E4}">
                <adec:decorative xmlns:adec="http://schemas.microsoft.com/office/drawing/2017/decorative" val="1"/>
              </a:ext>
            </a:extLst>
          </p:cNvPr>
          <p:cNvCxnSpPr>
            <a:cxnSpLocks/>
            <a:stCxn id="36" idx="2"/>
            <a:endCxn id="39" idx="0"/>
          </p:cNvCxnSpPr>
          <p:nvPr/>
        </p:nvCxnSpPr>
        <p:spPr>
          <a:xfrm>
            <a:off x="7257966" y="2182861"/>
            <a:ext cx="0" cy="243050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6301C47-A162-46C9-B702-879D9AFE3B15}"/>
              </a:ext>
              <a:ext uri="{C183D7F6-B498-43B3-948B-1728B52AA6E4}">
                <adec:decorative xmlns:adec="http://schemas.microsoft.com/office/drawing/2017/decorative" val="1"/>
              </a:ext>
            </a:extLst>
          </p:cNvPr>
          <p:cNvCxnSpPr>
            <a:cxnSpLocks/>
          </p:cNvCxnSpPr>
          <p:nvPr/>
        </p:nvCxnSpPr>
        <p:spPr>
          <a:xfrm>
            <a:off x="8971603" y="3294832"/>
            <a:ext cx="137208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514CF67-9DEC-4BA3-9D9F-CBF17BE0B919}"/>
              </a:ext>
              <a:ext uri="{C183D7F6-B498-43B3-948B-1728B52AA6E4}">
                <adec:decorative xmlns:adec="http://schemas.microsoft.com/office/drawing/2017/decorative" val="1"/>
              </a:ext>
            </a:extLst>
          </p:cNvPr>
          <p:cNvCxnSpPr>
            <a:cxnSpLocks/>
          </p:cNvCxnSpPr>
          <p:nvPr/>
        </p:nvCxnSpPr>
        <p:spPr>
          <a:xfrm flipH="1">
            <a:off x="8971603" y="3772334"/>
            <a:ext cx="137208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F5094F3-01E8-4234-AB6B-64143CE7DB09}"/>
              </a:ext>
              <a:ext uri="{C183D7F6-B498-43B3-948B-1728B52AA6E4}">
                <adec:decorative xmlns:adec="http://schemas.microsoft.com/office/drawing/2017/decorative" val="1"/>
              </a:ext>
            </a:extLst>
          </p:cNvPr>
          <p:cNvCxnSpPr>
            <a:cxnSpLocks/>
          </p:cNvCxnSpPr>
          <p:nvPr/>
        </p:nvCxnSpPr>
        <p:spPr>
          <a:xfrm flipV="1">
            <a:off x="7257966" y="2674881"/>
            <a:ext cx="1472011" cy="79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A6B6286-66B4-46DC-B8CC-32DC9F6197FC}"/>
              </a:ext>
              <a:ext uri="{C183D7F6-B498-43B3-948B-1728B52AA6E4}">
                <adec:decorative xmlns:adec="http://schemas.microsoft.com/office/drawing/2017/decorative" val="1"/>
              </a:ext>
            </a:extLst>
          </p:cNvPr>
          <p:cNvCxnSpPr>
            <a:cxnSpLocks/>
          </p:cNvCxnSpPr>
          <p:nvPr/>
        </p:nvCxnSpPr>
        <p:spPr>
          <a:xfrm flipH="1">
            <a:off x="7257967" y="4400630"/>
            <a:ext cx="146365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A192C4D-05B9-400F-BF5C-9642540B4117}"/>
              </a:ext>
              <a:ext uri="{C183D7F6-B498-43B3-948B-1728B52AA6E4}">
                <adec:decorative xmlns:adec="http://schemas.microsoft.com/office/drawing/2017/decorative" val="1"/>
              </a:ext>
            </a:extLst>
          </p:cNvPr>
          <p:cNvCxnSpPr>
            <a:cxnSpLocks/>
            <a:stCxn id="37" idx="2"/>
            <a:endCxn id="40" idx="0"/>
          </p:cNvCxnSpPr>
          <p:nvPr/>
        </p:nvCxnSpPr>
        <p:spPr>
          <a:xfrm>
            <a:off x="8863321" y="2182861"/>
            <a:ext cx="0" cy="243050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B4D8BAF-762E-4A85-ADFA-C87F638AB0CE}"/>
              </a:ext>
              <a:ext uri="{C183D7F6-B498-43B3-948B-1728B52AA6E4}">
                <adec:decorative xmlns:adec="http://schemas.microsoft.com/office/drawing/2017/decorative" val="1"/>
              </a:ext>
            </a:extLst>
          </p:cNvPr>
          <p:cNvCxnSpPr>
            <a:cxnSpLocks/>
            <a:stCxn id="38" idx="2"/>
            <a:endCxn id="60" idx="0"/>
          </p:cNvCxnSpPr>
          <p:nvPr/>
        </p:nvCxnSpPr>
        <p:spPr>
          <a:xfrm>
            <a:off x="10468674" y="2182861"/>
            <a:ext cx="0" cy="243050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CAA63F90-185D-48FC-9617-3B3300171C80}"/>
              </a:ext>
              <a:ext uri="{C183D7F6-B498-43B3-948B-1728B52AA6E4}">
                <adec:decorative xmlns:adec="http://schemas.microsoft.com/office/drawing/2017/decorative" val="1"/>
              </a:ext>
            </a:extLst>
          </p:cNvPr>
          <p:cNvSpPr/>
          <p:nvPr/>
        </p:nvSpPr>
        <p:spPr bwMode="auto">
          <a:xfrm>
            <a:off x="8738332" y="2682850"/>
            <a:ext cx="249979" cy="17177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BBAF70AB-9D22-4EE3-B541-F7021AFC7197}"/>
              </a:ext>
              <a:ext uri="{C183D7F6-B498-43B3-948B-1728B52AA6E4}">
                <adec:decorative xmlns:adec="http://schemas.microsoft.com/office/drawing/2017/decorative" val="1"/>
              </a:ext>
            </a:extLst>
          </p:cNvPr>
          <p:cNvSpPr/>
          <p:nvPr/>
        </p:nvSpPr>
        <p:spPr bwMode="auto">
          <a:xfrm>
            <a:off x="10343685" y="3294832"/>
            <a:ext cx="249979" cy="4938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82" name="TextBox 81">
            <a:extLst>
              <a:ext uri="{FF2B5EF4-FFF2-40B4-BE49-F238E27FC236}">
                <a16:creationId xmlns:a16="http://schemas.microsoft.com/office/drawing/2014/main" id="{2F3F5C24-65A7-40B5-AF12-BE4C9A1328D2}"/>
              </a:ext>
            </a:extLst>
          </p:cNvPr>
          <p:cNvSpPr txBox="1"/>
          <p:nvPr/>
        </p:nvSpPr>
        <p:spPr>
          <a:xfrm>
            <a:off x="7503431" y="2395596"/>
            <a:ext cx="981081" cy="246221"/>
          </a:xfrm>
          <a:prstGeom prst="rect">
            <a:avLst/>
          </a:prstGeom>
          <a:noFill/>
        </p:spPr>
        <p:txBody>
          <a:bodyPr wrap="square" lIns="0" tIns="0" rIns="0" bIns="0" rtlCol="0">
            <a:spAutoFit/>
          </a:bodyPr>
          <a:lstStyle/>
          <a:p>
            <a:pPr algn="ctr"/>
            <a:r>
              <a:rPr lang="en-US" sz="1600" dirty="0"/>
              <a:t>JSON</a:t>
            </a:r>
          </a:p>
        </p:txBody>
      </p:sp>
      <p:sp>
        <p:nvSpPr>
          <p:cNvPr id="83" name="TextBox 82">
            <a:extLst>
              <a:ext uri="{FF2B5EF4-FFF2-40B4-BE49-F238E27FC236}">
                <a16:creationId xmlns:a16="http://schemas.microsoft.com/office/drawing/2014/main" id="{698D277A-42B4-46DD-BE77-670599830DA3}"/>
              </a:ext>
            </a:extLst>
          </p:cNvPr>
          <p:cNvSpPr txBox="1"/>
          <p:nvPr/>
        </p:nvSpPr>
        <p:spPr>
          <a:xfrm>
            <a:off x="7503431" y="4109532"/>
            <a:ext cx="981081" cy="246221"/>
          </a:xfrm>
          <a:prstGeom prst="rect">
            <a:avLst/>
          </a:prstGeom>
          <a:noFill/>
        </p:spPr>
        <p:txBody>
          <a:bodyPr wrap="square" lIns="0" tIns="0" rIns="0" bIns="0" rtlCol="0">
            <a:spAutoFit/>
          </a:bodyPr>
          <a:lstStyle/>
          <a:p>
            <a:pPr algn="ctr"/>
            <a:r>
              <a:rPr lang="en-US" sz="1600" dirty="0"/>
              <a:t>JSON</a:t>
            </a:r>
          </a:p>
        </p:txBody>
      </p:sp>
      <p:sp>
        <p:nvSpPr>
          <p:cNvPr id="84" name="TextBox 83">
            <a:extLst>
              <a:ext uri="{FF2B5EF4-FFF2-40B4-BE49-F238E27FC236}">
                <a16:creationId xmlns:a16="http://schemas.microsoft.com/office/drawing/2014/main" id="{283BFE11-8BA6-4E85-A706-F50C16F4CA6A}"/>
              </a:ext>
            </a:extLst>
          </p:cNvPr>
          <p:cNvSpPr txBox="1"/>
          <p:nvPr/>
        </p:nvSpPr>
        <p:spPr>
          <a:xfrm>
            <a:off x="9139458" y="3516154"/>
            <a:ext cx="981081" cy="246221"/>
          </a:xfrm>
          <a:prstGeom prst="rect">
            <a:avLst/>
          </a:prstGeom>
          <a:noFill/>
        </p:spPr>
        <p:txBody>
          <a:bodyPr wrap="square" lIns="0" tIns="0" rIns="0" bIns="0" rtlCol="0">
            <a:spAutoFit/>
          </a:bodyPr>
          <a:lstStyle/>
          <a:p>
            <a:pPr algn="ctr"/>
            <a:r>
              <a:rPr lang="en-US" sz="1600" dirty="0"/>
              <a:t>JSON</a:t>
            </a:r>
          </a:p>
        </p:txBody>
      </p:sp>
      <p:sp>
        <p:nvSpPr>
          <p:cNvPr id="85" name="TextBox 84">
            <a:extLst>
              <a:ext uri="{FF2B5EF4-FFF2-40B4-BE49-F238E27FC236}">
                <a16:creationId xmlns:a16="http://schemas.microsoft.com/office/drawing/2014/main" id="{3D012420-5615-4B2A-B409-5EEACDFDDD15}"/>
              </a:ext>
            </a:extLst>
          </p:cNvPr>
          <p:cNvSpPr txBox="1"/>
          <p:nvPr/>
        </p:nvSpPr>
        <p:spPr>
          <a:xfrm>
            <a:off x="9139458" y="3033046"/>
            <a:ext cx="981081" cy="246221"/>
          </a:xfrm>
          <a:prstGeom prst="rect">
            <a:avLst/>
          </a:prstGeom>
          <a:noFill/>
        </p:spPr>
        <p:txBody>
          <a:bodyPr wrap="square" lIns="0" tIns="0" rIns="0" bIns="0" rtlCol="0">
            <a:spAutoFit/>
          </a:bodyPr>
          <a:lstStyle/>
          <a:p>
            <a:pPr algn="ctr"/>
            <a:r>
              <a:rPr lang="en-US" sz="1600" dirty="0"/>
              <a:t>JSON</a:t>
            </a:r>
          </a:p>
        </p:txBody>
      </p:sp>
    </p:spTree>
    <p:extLst>
      <p:ext uri="{BB962C8B-B14F-4D97-AF65-F5344CB8AC3E}">
        <p14:creationId xmlns:p14="http://schemas.microsoft.com/office/powerpoint/2010/main" val="233685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40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250"/>
                                        <p:tgtEl>
                                          <p:spTgt spid="82"/>
                                        </p:tgtEl>
                                      </p:cBhvr>
                                    </p:animEffect>
                                  </p:childTnLst>
                                </p:cTn>
                              </p:par>
                              <p:par>
                                <p:cTn id="11" presetID="42" presetClass="path" presetSubtype="0" decel="100000" fill="hold" grpId="1" nodeType="withEffect">
                                  <p:stCondLst>
                                    <p:cond delay="400"/>
                                  </p:stCondLst>
                                  <p:childTnLst>
                                    <p:animMotion origin="layout" path="M -0.01719 -0.00023 L -1.25E-6 1.85185E-6 " pathEditMode="relative" rAng="0" ptsTypes="AA">
                                      <p:cBhvr>
                                        <p:cTn id="12" dur="500" fill="hold"/>
                                        <p:tgtEl>
                                          <p:spTgt spid="82"/>
                                        </p:tgtEl>
                                        <p:attrNameLst>
                                          <p:attrName>ppt_x</p:attrName>
                                          <p:attrName>ppt_y</p:attrName>
                                        </p:attrNameLst>
                                      </p:cBhvr>
                                      <p:rCtr x="859" y="0"/>
                                    </p:animMotion>
                                  </p:childTnLst>
                                </p:cTn>
                              </p:par>
                              <p:par>
                                <p:cTn id="13" presetID="22" presetClass="entr" presetSubtype="8" fill="hold" nodeType="withEffect">
                                  <p:stCondLst>
                                    <p:cond delay="800"/>
                                  </p:stCondLst>
                                  <p:childTnLst>
                                    <p:set>
                                      <p:cBhvr>
                                        <p:cTn id="14" dur="1" fill="hold">
                                          <p:stCondLst>
                                            <p:cond delay="0"/>
                                          </p:stCondLst>
                                        </p:cTn>
                                        <p:tgtEl>
                                          <p:spTgt spid="74"/>
                                        </p:tgtEl>
                                        <p:attrNameLst>
                                          <p:attrName>style.visibility</p:attrName>
                                        </p:attrNameLst>
                                      </p:cBhvr>
                                      <p:to>
                                        <p:strVal val="visible"/>
                                      </p:to>
                                    </p:set>
                                    <p:animEffect transition="in" filter="wipe(left)">
                                      <p:cBhvr>
                                        <p:cTn id="15" dur="500"/>
                                        <p:tgtEl>
                                          <p:spTgt spid="74"/>
                                        </p:tgtEl>
                                      </p:cBhvr>
                                    </p:animEffect>
                                  </p:childTnLst>
                                </p:cTn>
                              </p:par>
                              <p:par>
                                <p:cTn id="16" presetID="10" presetClass="entr" presetSubtype="0" fill="hold" grpId="0" nodeType="withEffect">
                                  <p:stCondLst>
                                    <p:cond delay="800"/>
                                  </p:stCondLst>
                                  <p:childTnLst>
                                    <p:set>
                                      <p:cBhvr>
                                        <p:cTn id="17" dur="1" fill="hold">
                                          <p:stCondLst>
                                            <p:cond delay="0"/>
                                          </p:stCondLst>
                                        </p:cTn>
                                        <p:tgtEl>
                                          <p:spTgt spid="85"/>
                                        </p:tgtEl>
                                        <p:attrNameLst>
                                          <p:attrName>style.visibility</p:attrName>
                                        </p:attrNameLst>
                                      </p:cBhvr>
                                      <p:to>
                                        <p:strVal val="visible"/>
                                      </p:to>
                                    </p:set>
                                    <p:animEffect transition="in" filter="fade">
                                      <p:cBhvr>
                                        <p:cTn id="18" dur="250"/>
                                        <p:tgtEl>
                                          <p:spTgt spid="85"/>
                                        </p:tgtEl>
                                      </p:cBhvr>
                                    </p:animEffect>
                                  </p:childTnLst>
                                </p:cTn>
                              </p:par>
                              <p:par>
                                <p:cTn id="19" presetID="42" presetClass="path" presetSubtype="0" decel="100000" fill="hold" grpId="1" nodeType="withEffect">
                                  <p:stCondLst>
                                    <p:cond delay="800"/>
                                  </p:stCondLst>
                                  <p:childTnLst>
                                    <p:animMotion origin="layout" path="M -0.01719 -0.00023 L -1.25E-6 1.85185E-6 " pathEditMode="relative" rAng="0" ptsTypes="AA">
                                      <p:cBhvr>
                                        <p:cTn id="20" dur="500" fill="hold"/>
                                        <p:tgtEl>
                                          <p:spTgt spid="85"/>
                                        </p:tgtEl>
                                        <p:attrNameLst>
                                          <p:attrName>ppt_x</p:attrName>
                                          <p:attrName>ppt_y</p:attrName>
                                        </p:attrNameLst>
                                      </p:cBhvr>
                                      <p:rCtr x="859" y="0"/>
                                    </p:animMotion>
                                  </p:childTnLst>
                                </p:cTn>
                              </p:par>
                              <p:par>
                                <p:cTn id="21" presetID="22" presetClass="entr" presetSubtype="2" fill="hold" nodeType="withEffect">
                                  <p:stCondLst>
                                    <p:cond delay="1200"/>
                                  </p:stCondLst>
                                  <p:childTnLst>
                                    <p:set>
                                      <p:cBhvr>
                                        <p:cTn id="22" dur="1" fill="hold">
                                          <p:stCondLst>
                                            <p:cond delay="0"/>
                                          </p:stCondLst>
                                        </p:cTn>
                                        <p:tgtEl>
                                          <p:spTgt spid="75"/>
                                        </p:tgtEl>
                                        <p:attrNameLst>
                                          <p:attrName>style.visibility</p:attrName>
                                        </p:attrNameLst>
                                      </p:cBhvr>
                                      <p:to>
                                        <p:strVal val="visible"/>
                                      </p:to>
                                    </p:set>
                                    <p:animEffect transition="in" filter="wipe(right)">
                                      <p:cBhvr>
                                        <p:cTn id="23" dur="500"/>
                                        <p:tgtEl>
                                          <p:spTgt spid="75"/>
                                        </p:tgtEl>
                                      </p:cBhvr>
                                    </p:animEffect>
                                  </p:childTnLst>
                                </p:cTn>
                              </p:par>
                              <p:par>
                                <p:cTn id="24" presetID="10" presetClass="entr" presetSubtype="0" fill="hold" grpId="0" nodeType="withEffect">
                                  <p:stCondLst>
                                    <p:cond delay="1200"/>
                                  </p:stCondLst>
                                  <p:childTnLst>
                                    <p:set>
                                      <p:cBhvr>
                                        <p:cTn id="25" dur="1" fill="hold">
                                          <p:stCondLst>
                                            <p:cond delay="0"/>
                                          </p:stCondLst>
                                        </p:cTn>
                                        <p:tgtEl>
                                          <p:spTgt spid="84"/>
                                        </p:tgtEl>
                                        <p:attrNameLst>
                                          <p:attrName>style.visibility</p:attrName>
                                        </p:attrNameLst>
                                      </p:cBhvr>
                                      <p:to>
                                        <p:strVal val="visible"/>
                                      </p:to>
                                    </p:set>
                                    <p:animEffect transition="in" filter="fade">
                                      <p:cBhvr>
                                        <p:cTn id="26" dur="250"/>
                                        <p:tgtEl>
                                          <p:spTgt spid="84"/>
                                        </p:tgtEl>
                                      </p:cBhvr>
                                    </p:animEffect>
                                  </p:childTnLst>
                                </p:cTn>
                              </p:par>
                              <p:par>
                                <p:cTn id="27" presetID="42" presetClass="path" presetSubtype="0" decel="100000" fill="hold" grpId="1" nodeType="withEffect">
                                  <p:stCondLst>
                                    <p:cond delay="1200"/>
                                  </p:stCondLst>
                                  <p:childTnLst>
                                    <p:animMotion origin="layout" path="M 0.01666 -0.00046 L 3.75E-6 1.85185E-6 " pathEditMode="relative" rAng="0" ptsTypes="AA">
                                      <p:cBhvr>
                                        <p:cTn id="28" dur="500" fill="hold"/>
                                        <p:tgtEl>
                                          <p:spTgt spid="84"/>
                                        </p:tgtEl>
                                        <p:attrNameLst>
                                          <p:attrName>ppt_x</p:attrName>
                                          <p:attrName>ppt_y</p:attrName>
                                        </p:attrNameLst>
                                      </p:cBhvr>
                                      <p:rCtr x="-833" y="23"/>
                                    </p:animMotion>
                                  </p:childTnLst>
                                </p:cTn>
                              </p:par>
                              <p:par>
                                <p:cTn id="29" presetID="22" presetClass="entr" presetSubtype="2" fill="hold" nodeType="withEffect">
                                  <p:stCondLst>
                                    <p:cond delay="1600"/>
                                  </p:stCondLst>
                                  <p:childTnLst>
                                    <p:set>
                                      <p:cBhvr>
                                        <p:cTn id="30" dur="1" fill="hold">
                                          <p:stCondLst>
                                            <p:cond delay="0"/>
                                          </p:stCondLst>
                                        </p:cTn>
                                        <p:tgtEl>
                                          <p:spTgt spid="77"/>
                                        </p:tgtEl>
                                        <p:attrNameLst>
                                          <p:attrName>style.visibility</p:attrName>
                                        </p:attrNameLst>
                                      </p:cBhvr>
                                      <p:to>
                                        <p:strVal val="visible"/>
                                      </p:to>
                                    </p:set>
                                    <p:animEffect transition="in" filter="wipe(right)">
                                      <p:cBhvr>
                                        <p:cTn id="31" dur="500"/>
                                        <p:tgtEl>
                                          <p:spTgt spid="77"/>
                                        </p:tgtEl>
                                      </p:cBhvr>
                                    </p:animEffect>
                                  </p:childTnLst>
                                </p:cTn>
                              </p:par>
                              <p:par>
                                <p:cTn id="32" presetID="10" presetClass="entr" presetSubtype="0" fill="hold" grpId="0" nodeType="withEffect">
                                  <p:stCondLst>
                                    <p:cond delay="1600"/>
                                  </p:stCondLst>
                                  <p:childTnLst>
                                    <p:set>
                                      <p:cBhvr>
                                        <p:cTn id="33" dur="1" fill="hold">
                                          <p:stCondLst>
                                            <p:cond delay="0"/>
                                          </p:stCondLst>
                                        </p:cTn>
                                        <p:tgtEl>
                                          <p:spTgt spid="83"/>
                                        </p:tgtEl>
                                        <p:attrNameLst>
                                          <p:attrName>style.visibility</p:attrName>
                                        </p:attrNameLst>
                                      </p:cBhvr>
                                      <p:to>
                                        <p:strVal val="visible"/>
                                      </p:to>
                                    </p:set>
                                    <p:animEffect transition="in" filter="fade">
                                      <p:cBhvr>
                                        <p:cTn id="34" dur="250"/>
                                        <p:tgtEl>
                                          <p:spTgt spid="83"/>
                                        </p:tgtEl>
                                      </p:cBhvr>
                                    </p:animEffect>
                                  </p:childTnLst>
                                </p:cTn>
                              </p:par>
                              <p:par>
                                <p:cTn id="35" presetID="42" presetClass="path" presetSubtype="0" decel="100000" fill="hold" grpId="1" nodeType="withEffect">
                                  <p:stCondLst>
                                    <p:cond delay="1600"/>
                                  </p:stCondLst>
                                  <p:childTnLst>
                                    <p:animMotion origin="layout" path="M 0.01666 -0.00046 L 3.75E-6 1.85185E-6 " pathEditMode="relative" rAng="0" ptsTypes="AA">
                                      <p:cBhvr>
                                        <p:cTn id="36" dur="500" fill="hold"/>
                                        <p:tgtEl>
                                          <p:spTgt spid="83"/>
                                        </p:tgtEl>
                                        <p:attrNameLst>
                                          <p:attrName>ppt_x</p:attrName>
                                          <p:attrName>ppt_y</p:attrName>
                                        </p:attrNameLst>
                                      </p:cBhvr>
                                      <p:rCtr x="-83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2" grpId="1"/>
      <p:bldP spid="83" grpId="0"/>
      <p:bldP spid="83" grpId="1"/>
      <p:bldP spid="84" grpId="0"/>
      <p:bldP spid="84" grpId="1"/>
      <p:bldP spid="85" grpId="0"/>
      <p:bldP spid="85"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Create a connection to Azure SQL Database</a:t>
            </a:r>
          </a:p>
        </p:txBody>
      </p:sp>
      <p:sp>
        <p:nvSpPr>
          <p:cNvPr id="3" name="Subtitle"/>
          <p:cNvSpPr>
            <a:spLocks noGrp="1"/>
          </p:cNvSpPr>
          <p:nvPr>
            <p:ph type="body" sz="quarter" idx="10"/>
          </p:nvPr>
        </p:nvSpPr>
        <p:spPr>
          <a:xfrm>
            <a:off x="586390" y="1230681"/>
            <a:ext cx="11018520" cy="170816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.NET</a:t>
            </a:r>
            <a:r>
              <a:rPr lang="en-US" dirty="0"/>
              <a:t> </a:t>
            </a:r>
            <a:r>
              <a:rPr lang="en-US" dirty="0">
                <a:sym typeface="Wingdings" panose="05000000000000000000" pitchFamily="2" charset="2"/>
              </a:rPr>
              <a:t> </a:t>
            </a:r>
            <a:r>
              <a:rPr dirty="0" err="1">
                <a:solidFill>
                  <a:schemeClr val="accent1"/>
                </a:solidFill>
                <a:latin typeface="+mj-lt"/>
              </a:rPr>
              <a:t>Microsoft.Data.SqlClient</a:t>
            </a:r>
            <a:endParaRPr lang="en-US" dirty="0">
              <a:solidFill>
                <a:schemeClr val="accent1"/>
              </a:solidFill>
              <a:latin typeface="+mj-lt"/>
            </a:endParaRPr>
          </a:p>
          <a:p>
            <a:r>
              <a:rPr lang="en-US" dirty="0"/>
              <a:t>Python </a:t>
            </a:r>
            <a:r>
              <a:rPr lang="en-US" dirty="0">
                <a:sym typeface="Wingdings" panose="05000000000000000000" pitchFamily="2" charset="2"/>
              </a:rPr>
              <a:t> </a:t>
            </a:r>
            <a:r>
              <a:rPr lang="en-US" dirty="0" err="1">
                <a:solidFill>
                  <a:schemeClr val="accent1"/>
                </a:solidFill>
                <a:latin typeface="+mj-lt"/>
              </a:rPr>
              <a:t>pyodbc</a:t>
            </a:r>
            <a:endParaRPr lang="en-US" dirty="0">
              <a:solidFill>
                <a:schemeClr val="accent1"/>
              </a:solidFill>
              <a:latin typeface="+mj-lt"/>
            </a:endParaRPr>
          </a:p>
          <a:p>
            <a:r>
              <a:rPr lang="en-US" dirty="0"/>
              <a:t>Node.js </a:t>
            </a:r>
            <a:r>
              <a:rPr lang="en-US" dirty="0">
                <a:sym typeface="Wingdings" panose="05000000000000000000" pitchFamily="2" charset="2"/>
              </a:rPr>
              <a:t> </a:t>
            </a:r>
            <a:r>
              <a:rPr lang="en-US" b="1" dirty="0" err="1">
                <a:solidFill>
                  <a:schemeClr val="accent1"/>
                </a:solidFill>
                <a:latin typeface="+mj-lt"/>
              </a:rPr>
              <a:t>mssql</a:t>
            </a:r>
            <a:endParaRPr lang="en-US" dirty="0">
              <a:solidFill>
                <a:schemeClr val="accent1"/>
              </a:solidFill>
              <a:latin typeface="+mj-lt"/>
            </a:endParaRPr>
          </a:p>
          <a:p>
            <a:endParaRPr dirty="0"/>
          </a:p>
        </p:txBody>
      </p:sp>
      <p:sp>
        <p:nvSpPr>
          <p:cNvPr id="5" name="Text Placeholder 4">
            <a:extLst>
              <a:ext uri="{FF2B5EF4-FFF2-40B4-BE49-F238E27FC236}">
                <a16:creationId xmlns:a16="http://schemas.microsoft.com/office/drawing/2014/main" id="{9EC5FA7C-6F36-465A-BF38-9015F04E2ADA}"/>
              </a:ext>
            </a:extLst>
          </p:cNvPr>
          <p:cNvSpPr>
            <a:spLocks noGrp="1"/>
          </p:cNvSpPr>
          <p:nvPr>
            <p:ph type="body" sz="quarter" idx="13"/>
          </p:nvPr>
        </p:nvSpPr>
        <p:spPr/>
        <p:txBody>
          <a:bodyPr/>
          <a:lstStyle/>
          <a:p>
            <a:r>
              <a:rPr lang="en-US"/>
              <a:t>C#</a:t>
            </a:r>
          </a:p>
        </p:txBody>
      </p:sp>
      <p:sp>
        <p:nvSpPr>
          <p:cNvPr id="4" name="Text Placeholder 3">
            <a:extLst>
              <a:ext uri="{FF2B5EF4-FFF2-40B4-BE49-F238E27FC236}">
                <a16:creationId xmlns:a16="http://schemas.microsoft.com/office/drawing/2014/main" id="{BEAE3981-D39B-4AC1-818B-F67F3A793274}"/>
              </a:ext>
            </a:extLst>
          </p:cNvPr>
          <p:cNvSpPr>
            <a:spLocks noGrp="1"/>
          </p:cNvSpPr>
          <p:nvPr>
            <p:ph type="body" sz="quarter" idx="11"/>
          </p:nvPr>
        </p:nvSpPr>
        <p:spPr>
          <a:xfrm>
            <a:off x="586389" y="3335313"/>
            <a:ext cx="11018520" cy="553997"/>
          </a:xfrm>
        </p:spPr>
        <p:txBody>
          <a:bodyPr/>
          <a:lstStyle/>
          <a:p>
            <a:r>
              <a:rPr lang="en-US" sz="1800" b="0" dirty="0">
                <a:solidFill>
                  <a:srgbClr val="000000"/>
                </a:solidFill>
                <a:effectLst/>
                <a:latin typeface="Cascadia Code" panose="020B0509020204030204" pitchFamily="49" charset="0"/>
              </a:rPr>
              <a:t>Server=</a:t>
            </a:r>
            <a:r>
              <a:rPr lang="en-US" sz="1800" b="0" dirty="0" err="1">
                <a:solidFill>
                  <a:srgbClr val="000000"/>
                </a:solidFill>
                <a:effectLst/>
                <a:latin typeface="Cascadia Code" panose="020B0509020204030204" pitchFamily="49" charset="0"/>
              </a:rPr>
              <a:t>tcp</a:t>
            </a:r>
            <a:r>
              <a:rPr lang="en-US" sz="1800" b="0" dirty="0">
                <a:solidFill>
                  <a:srgbClr val="000000"/>
                </a:solidFill>
                <a:effectLst/>
                <a:latin typeface="Cascadia Code" panose="020B0509020204030204" pitchFamily="49" charset="0"/>
              </a:rPr>
              <a:t>:[</a:t>
            </a:r>
            <a:r>
              <a:rPr lang="en-US" sz="1800" b="0" dirty="0" err="1">
                <a:solidFill>
                  <a:srgbClr val="0000FF"/>
                </a:solidFill>
                <a:effectLst/>
                <a:latin typeface="Cascadia Code" panose="020B0509020204030204" pitchFamily="49" charset="0"/>
              </a:rPr>
              <a:t>serverName</a:t>
            </a:r>
            <a:r>
              <a:rPr lang="en-US" sz="1800" b="0" dirty="0">
                <a:solidFill>
                  <a:srgbClr val="000000"/>
                </a:solidFill>
                <a:effectLst/>
                <a:latin typeface="Cascadia Code" panose="020B0509020204030204" pitchFamily="49" charset="0"/>
              </a:rPr>
              <a:t>].database.windows.net,</a:t>
            </a:r>
            <a:r>
              <a:rPr lang="en-US" sz="1800" b="0" dirty="0">
                <a:solidFill>
                  <a:srgbClr val="098658"/>
                </a:solidFill>
                <a:effectLst/>
                <a:latin typeface="Cascadia Code" panose="020B0509020204030204" pitchFamily="49" charset="0"/>
              </a:rPr>
              <a:t>1433</a:t>
            </a:r>
            <a:r>
              <a:rPr lang="en-US" sz="1800" b="0" dirty="0">
                <a:solidFill>
                  <a:srgbClr val="000000"/>
                </a:solidFill>
                <a:effectLst/>
                <a:latin typeface="Cascadia Code" panose="020B0509020204030204" pitchFamily="49" charset="0"/>
              </a:rPr>
              <a:t>;Database=</a:t>
            </a:r>
            <a:r>
              <a:rPr lang="en-US" sz="1800" b="0" dirty="0" err="1">
                <a:solidFill>
                  <a:srgbClr val="000000"/>
                </a:solidFill>
                <a:effectLst/>
                <a:latin typeface="Cascadia Code" panose="020B0509020204030204" pitchFamily="49" charset="0"/>
              </a:rPr>
              <a:t>bus-db;</a:t>
            </a:r>
            <a:r>
              <a:rPr lang="en-US" sz="1800" b="0" dirty="0" err="1">
                <a:solidFill>
                  <a:srgbClr val="0000FF"/>
                </a:solidFill>
                <a:effectLst/>
                <a:latin typeface="Cascadia Code" panose="020B0509020204030204" pitchFamily="49" charset="0"/>
              </a:rPr>
              <a:t>User</a:t>
            </a:r>
            <a:r>
              <a:rPr lang="en-US" sz="1800" b="0" dirty="0">
                <a:solidFill>
                  <a:srgbClr val="000000"/>
                </a:solidFill>
                <a:effectLst/>
                <a:latin typeface="Cascadia Code" panose="020B0509020204030204" pitchFamily="49" charset="0"/>
              </a:rPr>
              <a:t> ID=[</a:t>
            </a:r>
            <a:r>
              <a:rPr lang="en-US" sz="1800" dirty="0" err="1">
                <a:solidFill>
                  <a:srgbClr val="0000FF"/>
                </a:solidFill>
                <a:latin typeface="Cascadia Code" panose="020B0509020204030204" pitchFamily="49" charset="0"/>
              </a:rPr>
              <a:t>userId</a:t>
            </a:r>
            <a:r>
              <a:rPr lang="en-US" sz="1800" b="0" dirty="0">
                <a:solidFill>
                  <a:srgbClr val="000000"/>
                </a:solidFill>
                <a:effectLst/>
                <a:latin typeface="Cascadia Code" panose="020B0509020204030204" pitchFamily="49" charset="0"/>
              </a:rPr>
              <a:t>];Password=[</a:t>
            </a:r>
            <a:r>
              <a:rPr lang="en-US" sz="1800" b="0" dirty="0" err="1">
                <a:solidFill>
                  <a:srgbClr val="0000FF"/>
                </a:solidFill>
                <a:effectLst/>
                <a:latin typeface="Cascadia Code" panose="020B0509020204030204" pitchFamily="49" charset="0"/>
              </a:rPr>
              <a:t>yourPassword</a:t>
            </a:r>
            <a:r>
              <a:rPr lang="en-US" sz="1800" b="0" dirty="0">
                <a:solidFill>
                  <a:srgbClr val="000000"/>
                </a:solidFill>
                <a:effectLst/>
                <a:latin typeface="Cascadia Code" panose="020B0509020204030204" pitchFamily="49" charset="0"/>
              </a:rPr>
              <a:t>];Encrypt=</a:t>
            </a:r>
            <a:r>
              <a:rPr lang="en-US" sz="1800" b="0" dirty="0" err="1">
                <a:solidFill>
                  <a:srgbClr val="0000FF"/>
                </a:solidFill>
                <a:effectLst/>
                <a:latin typeface="Cascadia Code" panose="020B0509020204030204" pitchFamily="49" charset="0"/>
              </a:rPr>
              <a:t>true</a:t>
            </a:r>
            <a:r>
              <a:rPr lang="en-US" sz="1800" b="0" dirty="0" err="1">
                <a:solidFill>
                  <a:srgbClr val="000000"/>
                </a:solidFill>
                <a:effectLst/>
                <a:latin typeface="Cascadia Code" panose="020B0509020204030204" pitchFamily="49" charset="0"/>
              </a:rPr>
              <a:t>;</a:t>
            </a:r>
            <a:r>
              <a:rPr lang="en-US" sz="1800" b="0" dirty="0" err="1">
                <a:solidFill>
                  <a:srgbClr val="0000FF"/>
                </a:solidFill>
                <a:effectLst/>
                <a:latin typeface="Cascadia Code" panose="020B0509020204030204" pitchFamily="49" charset="0"/>
              </a:rPr>
              <a:t>Connection</a:t>
            </a:r>
            <a:r>
              <a:rPr lang="en-US" sz="1800" b="0" dirty="0">
                <a:solidFill>
                  <a:srgbClr val="000000"/>
                </a:solidFill>
                <a:effectLst/>
                <a:latin typeface="Cascadia Code" panose="020B0509020204030204" pitchFamily="49" charset="0"/>
              </a:rPr>
              <a:t> Timeout=</a:t>
            </a:r>
            <a:r>
              <a:rPr lang="en-US" sz="1800" b="0" dirty="0">
                <a:solidFill>
                  <a:srgbClr val="098658"/>
                </a:solidFill>
                <a:effectLst/>
                <a:latin typeface="Cascadia Code" panose="020B0509020204030204" pitchFamily="49" charset="0"/>
              </a:rPr>
              <a:t>30</a:t>
            </a:r>
            <a:r>
              <a:rPr lang="en-US" sz="1800" b="0" dirty="0">
                <a:solidFill>
                  <a:srgbClr val="000000"/>
                </a:solidFill>
                <a:effectLst/>
                <a:latin typeface="Cascadia Code" panose="020B0509020204030204" pitchFamily="49" charset="0"/>
              </a:rPr>
              <a:t>;</a:t>
            </a:r>
          </a:p>
        </p:txBody>
      </p:sp>
      <p:sp>
        <p:nvSpPr>
          <p:cNvPr id="10" name="Text Placeholder 4">
            <a:extLst>
              <a:ext uri="{FF2B5EF4-FFF2-40B4-BE49-F238E27FC236}">
                <a16:creationId xmlns:a16="http://schemas.microsoft.com/office/drawing/2014/main" id="{2DC90901-2794-4E3B-A96C-3C2D31085240}"/>
              </a:ext>
            </a:extLst>
          </p:cNvPr>
          <p:cNvSpPr txBox="1">
            <a:spLocks/>
          </p:cNvSpPr>
          <p:nvPr/>
        </p:nvSpPr>
        <p:spPr>
          <a:xfrm>
            <a:off x="-350" y="3951337"/>
            <a:ext cx="3788358" cy="446148"/>
          </a:xfrm>
          <a:prstGeom prst="rect">
            <a:avLst/>
          </a:prstGeom>
          <a:gradFill flip="none" rotWithShape="1">
            <a:gsLst>
              <a:gs pos="0">
                <a:srgbClr val="000000"/>
              </a:gs>
              <a:gs pos="92000">
                <a:srgbClr val="000000"/>
              </a:gs>
              <a:gs pos="92000">
                <a:schemeClr val="accent1"/>
              </a:gs>
            </a:gsLst>
            <a:lin ang="16200000" scaled="1"/>
          </a:gradFill>
        </p:spPr>
        <p:txBody>
          <a:bodyPr vert="horz" wrap="square" lIns="585216" tIns="91440" rIns="0" bIns="4572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999" kern="1200" spc="0" baseline="0">
                <a:solidFill>
                  <a:srgbClr val="FFFFFF"/>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kumimoji="0" lang="en-US" sz="1999" b="0" i="0" u="none" strike="noStrike" kern="1200" cap="none" spc="0" normalizeH="0" baseline="0" noProof="0">
                <a:ln>
                  <a:noFill/>
                </a:ln>
                <a:solidFill>
                  <a:srgbClr val="FFFFFF"/>
                </a:solidFill>
                <a:effectLst/>
                <a:uLnTx/>
                <a:uFillTx/>
                <a:latin typeface="Segoe UI Semibold"/>
                <a:cs typeface="Segoe UI" pitchFamily="34" charset="0"/>
              </a:rPr>
              <a:t>Python</a:t>
            </a:r>
          </a:p>
        </p:txBody>
      </p:sp>
      <p:sp>
        <p:nvSpPr>
          <p:cNvPr id="11" name="Text Placeholder 3">
            <a:extLst>
              <a:ext uri="{FF2B5EF4-FFF2-40B4-BE49-F238E27FC236}">
                <a16:creationId xmlns:a16="http://schemas.microsoft.com/office/drawing/2014/main" id="{BCFCF7BF-E96C-4D9A-A19A-70CCA1682A53}"/>
              </a:ext>
            </a:extLst>
          </p:cNvPr>
          <p:cNvSpPr txBox="1">
            <a:spLocks/>
          </p:cNvSpPr>
          <p:nvPr/>
        </p:nvSpPr>
        <p:spPr>
          <a:xfrm>
            <a:off x="586390" y="4459512"/>
            <a:ext cx="10575982"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400" kern="1200" spc="0" baseline="0">
                <a:solidFill>
                  <a:srgbClr val="000000"/>
                </a:solidFill>
                <a:latin typeface="Consolas" panose="020B0609020204030204" pitchFamily="49" charset="0"/>
                <a:ea typeface="+mn-ea"/>
                <a:cs typeface="Consolas" panose="020B0609020204030204" pitchFamily="49" charset="0"/>
              </a:defRPr>
            </a:lvl1pPr>
            <a:lvl2pPr marL="346449"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3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432"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9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319"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7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682"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7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Cascadia Code" panose="020B0509020204030204" pitchFamily="49" charset="0"/>
              </a:rPr>
              <a:t>Driver={ODBC Driver </a:t>
            </a:r>
            <a:r>
              <a:rPr kumimoji="0" lang="en-US" sz="1600" b="0" i="0" u="none" strike="noStrike" kern="1200" cap="none" spc="0" normalizeH="0" baseline="0" noProof="0" dirty="0">
                <a:ln>
                  <a:noFill/>
                </a:ln>
                <a:solidFill>
                  <a:srgbClr val="098658"/>
                </a:solidFill>
                <a:effectLst/>
                <a:uLnTx/>
                <a:uFillTx/>
                <a:latin typeface="Cascadia Code" panose="020B0509020204030204" pitchFamily="49" charset="0"/>
              </a:rPr>
              <a:t>17</a:t>
            </a:r>
            <a:r>
              <a:rPr kumimoji="0" lang="en-US" sz="1600" b="0" i="0" u="none" strike="noStrike" kern="1200" cap="none" spc="0" normalizeH="0" baseline="0" noProof="0" dirty="0">
                <a:ln>
                  <a:noFill/>
                </a:ln>
                <a:solidFill>
                  <a:srgbClr val="000000"/>
                </a:solidFill>
                <a:effectLst/>
                <a:uLnTx/>
                <a:uFillTx/>
                <a:latin typeface="Cascadia Code" panose="020B0509020204030204" pitchFamily="49" charset="0"/>
              </a:rPr>
              <a:t> </a:t>
            </a:r>
            <a:r>
              <a:rPr kumimoji="0" lang="en-US" sz="1600" b="0" i="0" u="none" strike="noStrike" kern="1200" cap="none" spc="0" normalizeH="0" baseline="0" noProof="0" dirty="0">
                <a:ln>
                  <a:noFill/>
                </a:ln>
                <a:solidFill>
                  <a:srgbClr val="0000FF"/>
                </a:solidFill>
                <a:effectLst/>
                <a:uLnTx/>
                <a:uFillTx/>
                <a:latin typeface="Cascadia Code" panose="020B0509020204030204" pitchFamily="49" charset="0"/>
              </a:rPr>
              <a:t>for</a:t>
            </a:r>
            <a:r>
              <a:rPr kumimoji="0" lang="en-US" sz="1600" b="0" i="0" u="none" strike="noStrike" kern="1200" cap="none" spc="0" normalizeH="0" baseline="0" noProof="0" dirty="0">
                <a:ln>
                  <a:noFill/>
                </a:ln>
                <a:solidFill>
                  <a:srgbClr val="000000"/>
                </a:solidFill>
                <a:effectLst/>
                <a:uLnTx/>
                <a:uFillTx/>
                <a:latin typeface="Cascadia Code" panose="020B0509020204030204" pitchFamily="49" charset="0"/>
              </a:rPr>
              <a:t> SQL Server};Server=[</a:t>
            </a:r>
            <a:r>
              <a:rPr kumimoji="0" lang="en-US" sz="1600" b="0" i="0" u="none" strike="noStrike" kern="1200" cap="none" spc="0" normalizeH="0" baseline="0" noProof="0" dirty="0" err="1">
                <a:ln>
                  <a:noFill/>
                </a:ln>
                <a:solidFill>
                  <a:srgbClr val="000000"/>
                </a:solidFill>
                <a:effectLst/>
                <a:uLnTx/>
                <a:uFillTx/>
                <a:latin typeface="Cascadia Code" panose="020B0509020204030204" pitchFamily="49" charset="0"/>
              </a:rPr>
              <a:t>serverName</a:t>
            </a:r>
            <a:r>
              <a:rPr kumimoji="0" lang="en-US" sz="1600" b="0" i="0" u="none" strike="noStrike" kern="1200" cap="none" spc="0" normalizeH="0" baseline="0" noProof="0" dirty="0">
                <a:ln>
                  <a:noFill/>
                </a:ln>
                <a:solidFill>
                  <a:srgbClr val="000000"/>
                </a:solidFill>
                <a:effectLst/>
                <a:uLnTx/>
                <a:uFillTx/>
                <a:latin typeface="Cascadia Code" panose="020B0509020204030204" pitchFamily="49" charset="0"/>
              </a:rPr>
              <a:t>].database.windows.net,</a:t>
            </a:r>
            <a:r>
              <a:rPr kumimoji="0" lang="en-US" sz="1600" b="0" i="0" u="none" strike="noStrike" kern="1200" cap="none" spc="0" normalizeH="0" baseline="0" noProof="0" dirty="0">
                <a:ln>
                  <a:noFill/>
                </a:ln>
                <a:solidFill>
                  <a:srgbClr val="098658"/>
                </a:solidFill>
                <a:effectLst/>
                <a:uLnTx/>
                <a:uFillTx/>
                <a:latin typeface="Cascadia Code" panose="020B0509020204030204" pitchFamily="49" charset="0"/>
              </a:rPr>
              <a:t>1433</a:t>
            </a:r>
            <a:r>
              <a:rPr kumimoji="0" lang="en-US" sz="1600" b="0" i="0" u="none" strike="noStrike" kern="1200" cap="none" spc="0" normalizeH="0" baseline="0" noProof="0" dirty="0">
                <a:ln>
                  <a:noFill/>
                </a:ln>
                <a:solidFill>
                  <a:srgbClr val="000000"/>
                </a:solidFill>
                <a:effectLst/>
                <a:uLnTx/>
                <a:uFillTx/>
                <a:latin typeface="Cascadia Code" panose="020B0509020204030204" pitchFamily="49" charset="0"/>
              </a:rPr>
              <a:t>; Database=</a:t>
            </a:r>
            <a:r>
              <a:rPr kumimoji="0" lang="en-US" sz="1600" b="0" i="0" u="none" strike="noStrike" kern="1200" cap="none" spc="0" normalizeH="0" baseline="0" noProof="0" dirty="0" err="1">
                <a:ln>
                  <a:noFill/>
                </a:ln>
                <a:solidFill>
                  <a:srgbClr val="000000"/>
                </a:solidFill>
                <a:effectLst/>
                <a:uLnTx/>
                <a:uFillTx/>
                <a:latin typeface="Cascadia Code" panose="020B0509020204030204" pitchFamily="49" charset="0"/>
              </a:rPr>
              <a:t>bus-db;UID</a:t>
            </a:r>
            <a:r>
              <a:rPr kumimoji="0" lang="en-US" sz="1600" b="0" i="0" u="none" strike="noStrike" kern="1200" cap="none" spc="0" normalizeH="0" baseline="0" noProof="0" dirty="0">
                <a:ln>
                  <a:noFill/>
                </a:ln>
                <a:solidFill>
                  <a:srgbClr val="000000"/>
                </a:solidFill>
                <a:effectLst/>
                <a:uLnTx/>
                <a:uFillTx/>
                <a:latin typeface="Cascadia Code" panose="020B0509020204030204" pitchFamily="49" charset="0"/>
              </a:rPr>
              <a:t>=[</a:t>
            </a:r>
            <a:r>
              <a:rPr kumimoji="0" lang="en-US" sz="1600" b="0" i="0" u="none" strike="noStrike" kern="1200" cap="none" spc="0" normalizeH="0" baseline="0" noProof="0" dirty="0" err="1">
                <a:ln>
                  <a:noFill/>
                </a:ln>
                <a:solidFill>
                  <a:srgbClr val="000000"/>
                </a:solidFill>
                <a:effectLst/>
                <a:uLnTx/>
                <a:uFillTx/>
                <a:latin typeface="Cascadia Code" panose="020B0509020204030204" pitchFamily="49" charset="0"/>
              </a:rPr>
              <a:t>userId</a:t>
            </a:r>
            <a:r>
              <a:rPr kumimoji="0" lang="en-US" sz="1600" b="0" i="0" u="none" strike="noStrike" kern="1200" cap="none" spc="0" normalizeH="0" baseline="0" noProof="0" dirty="0">
                <a:ln>
                  <a:noFill/>
                </a:ln>
                <a:solidFill>
                  <a:srgbClr val="000000"/>
                </a:solidFill>
                <a:effectLst/>
                <a:uLnTx/>
                <a:uFillTx/>
                <a:latin typeface="Cascadia Code" panose="020B0509020204030204" pitchFamily="49" charset="0"/>
              </a:rPr>
              <a:t>];PWD=[</a:t>
            </a:r>
            <a:r>
              <a:rPr kumimoji="0" lang="en-US" sz="1600" b="0" i="0" u="none" strike="noStrike" kern="1200" cap="none" spc="0" normalizeH="0" baseline="0" noProof="0" dirty="0" err="1">
                <a:ln>
                  <a:noFill/>
                </a:ln>
                <a:solidFill>
                  <a:srgbClr val="000000"/>
                </a:solidFill>
                <a:effectLst/>
                <a:uLnTx/>
                <a:uFillTx/>
                <a:latin typeface="Cascadia Code" panose="020B0509020204030204" pitchFamily="49" charset="0"/>
              </a:rPr>
              <a:t>yourPassword</a:t>
            </a:r>
            <a:r>
              <a:rPr kumimoji="0" lang="en-US" sz="1600" b="0" i="0" u="none" strike="noStrike" kern="1200" cap="none" spc="0" normalizeH="0" baseline="0" noProof="0" dirty="0">
                <a:ln>
                  <a:noFill/>
                </a:ln>
                <a:solidFill>
                  <a:srgbClr val="000000"/>
                </a:solidFill>
                <a:effectLst/>
                <a:uLnTx/>
                <a:uFillTx/>
                <a:latin typeface="Cascadia Code" panose="020B0509020204030204" pitchFamily="49" charset="0"/>
              </a:rPr>
              <a:t>];Connection Timeout=</a:t>
            </a:r>
            <a:r>
              <a:rPr kumimoji="0" lang="en-US" sz="1600" b="0" i="0" u="none" strike="noStrike" kern="1200" cap="none" spc="0" normalizeH="0" baseline="0" noProof="0" dirty="0">
                <a:ln>
                  <a:noFill/>
                </a:ln>
                <a:solidFill>
                  <a:srgbClr val="098658"/>
                </a:solidFill>
                <a:effectLst/>
                <a:uLnTx/>
                <a:uFillTx/>
                <a:latin typeface="Cascadia Code" panose="020B0509020204030204" pitchFamily="49" charset="0"/>
              </a:rPr>
              <a:t>30</a:t>
            </a:r>
            <a:r>
              <a:rPr kumimoji="0" lang="en-US" sz="1600" b="0" i="0" u="none" strike="noStrike" kern="1200" cap="none" spc="0" normalizeH="0" baseline="0" noProof="0" dirty="0">
                <a:ln>
                  <a:noFill/>
                </a:ln>
                <a:solidFill>
                  <a:srgbClr val="000000"/>
                </a:solidFill>
                <a:effectLst/>
                <a:uLnTx/>
                <a:uFillTx/>
                <a:latin typeface="Cascadia Code" panose="020B0509020204030204" pitchFamily="49" charset="0"/>
              </a:rPr>
              <a:t>;</a:t>
            </a:r>
          </a:p>
        </p:txBody>
      </p:sp>
      <p:sp>
        <p:nvSpPr>
          <p:cNvPr id="12" name="Text Placeholder 4">
            <a:extLst>
              <a:ext uri="{FF2B5EF4-FFF2-40B4-BE49-F238E27FC236}">
                <a16:creationId xmlns:a16="http://schemas.microsoft.com/office/drawing/2014/main" id="{AA1C0E46-8E3F-4E06-86F6-77B8D903D794}"/>
              </a:ext>
            </a:extLst>
          </p:cNvPr>
          <p:cNvSpPr txBox="1">
            <a:spLocks/>
          </p:cNvSpPr>
          <p:nvPr/>
        </p:nvSpPr>
        <p:spPr>
          <a:xfrm>
            <a:off x="-350" y="5013982"/>
            <a:ext cx="3788358" cy="446148"/>
          </a:xfrm>
          <a:prstGeom prst="rect">
            <a:avLst/>
          </a:prstGeom>
          <a:gradFill flip="none" rotWithShape="1">
            <a:gsLst>
              <a:gs pos="0">
                <a:srgbClr val="000000"/>
              </a:gs>
              <a:gs pos="92000">
                <a:srgbClr val="000000"/>
              </a:gs>
              <a:gs pos="92000">
                <a:schemeClr val="accent1"/>
              </a:gs>
            </a:gsLst>
            <a:lin ang="16200000" scaled="1"/>
          </a:gradFill>
        </p:spPr>
        <p:txBody>
          <a:bodyPr vert="horz" wrap="square" lIns="585216" tIns="91440" rIns="0" bIns="4572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999" kern="1200" spc="0" baseline="0">
                <a:solidFill>
                  <a:srgbClr val="FFFFFF"/>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kumimoji="0" lang="en-US" sz="1999" b="0" i="0" u="none" strike="noStrike" kern="1200" cap="none" spc="0" normalizeH="0" baseline="0" noProof="0">
                <a:ln>
                  <a:noFill/>
                </a:ln>
                <a:solidFill>
                  <a:srgbClr val="FFFFFF"/>
                </a:solidFill>
                <a:effectLst/>
                <a:uLnTx/>
                <a:uFillTx/>
                <a:latin typeface="Segoe UI Semibold"/>
                <a:cs typeface="Segoe UI" pitchFamily="34" charset="0"/>
              </a:rPr>
              <a:t>Node.js</a:t>
            </a:r>
          </a:p>
        </p:txBody>
      </p:sp>
      <p:sp>
        <p:nvSpPr>
          <p:cNvPr id="13" name="Text Placeholder 3">
            <a:extLst>
              <a:ext uri="{FF2B5EF4-FFF2-40B4-BE49-F238E27FC236}">
                <a16:creationId xmlns:a16="http://schemas.microsoft.com/office/drawing/2014/main" id="{F62CE2AA-34D9-4D02-9ECC-F75143A96ECE}"/>
              </a:ext>
            </a:extLst>
          </p:cNvPr>
          <p:cNvSpPr txBox="1">
            <a:spLocks/>
          </p:cNvSpPr>
          <p:nvPr/>
        </p:nvSpPr>
        <p:spPr>
          <a:xfrm>
            <a:off x="586389" y="5522158"/>
            <a:ext cx="11804245"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400" kern="1200" spc="0" baseline="0">
                <a:solidFill>
                  <a:srgbClr val="000000"/>
                </a:solidFill>
                <a:latin typeface="Consolas" panose="020B0609020204030204" pitchFamily="49" charset="0"/>
                <a:ea typeface="+mn-ea"/>
                <a:cs typeface="Consolas" panose="020B0609020204030204" pitchFamily="49" charset="0"/>
              </a:defRPr>
            </a:lvl1pPr>
            <a:lvl2pPr marL="346449"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3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432"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9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319"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7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682"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7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ascadia Code" panose="020B0509020204030204" pitchFamily="49" charset="0"/>
              </a:rPr>
              <a:t>mssql:</a:t>
            </a:r>
            <a:r>
              <a:rPr kumimoji="0" lang="en-US" sz="1800" b="0" i="0" u="none" strike="noStrike" kern="1200" cap="none" spc="0" normalizeH="0" baseline="0" noProof="0" dirty="0">
                <a:ln>
                  <a:noFill/>
                </a:ln>
                <a:solidFill>
                  <a:srgbClr val="008000"/>
                </a:solidFill>
                <a:effectLst/>
                <a:uLnTx/>
                <a:uFillTx/>
                <a:latin typeface="Cascadia Code" panose="020B0509020204030204" pitchFamily="49" charset="0"/>
              </a:rPr>
              <a:t>//[userId]:[yourPassword]@[serverName].database.windows.net/bus-db?encrypt=true</a:t>
            </a:r>
            <a:endParaRPr kumimoji="0" lang="en-US" sz="1800" b="0" i="0" u="none" strike="noStrike" kern="1200" cap="none" spc="0" normalizeH="0" baseline="0" noProof="0" dirty="0">
              <a:ln>
                <a:noFill/>
              </a:ln>
              <a:solidFill>
                <a:srgbClr val="000000"/>
              </a:solidFill>
              <a:effectLst/>
              <a:uLnTx/>
              <a:uFillTx/>
              <a:latin typeface="Cascadia Code" panose="020B0509020204030204" pitchFamily="49" charset="0"/>
            </a:endParaRPr>
          </a:p>
        </p:txBody>
      </p:sp>
      <p:grpSp>
        <p:nvGrpSpPr>
          <p:cNvPr id="26" name="Group 25">
            <a:extLst>
              <a:ext uri="{FF2B5EF4-FFF2-40B4-BE49-F238E27FC236}">
                <a16:creationId xmlns:a16="http://schemas.microsoft.com/office/drawing/2014/main" id="{6FCDF32F-ADB2-4DCC-8224-53DB95379E65}"/>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7" name="Straight Arrow Connector 26">
              <a:extLst>
                <a:ext uri="{FF2B5EF4-FFF2-40B4-BE49-F238E27FC236}">
                  <a16:creationId xmlns:a16="http://schemas.microsoft.com/office/drawing/2014/main" id="{A6C7502D-F012-4712-92AF-3642A3BD06A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6AB061C-FEEB-4F61-84D7-BED060B9B6C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9" name="Oval 28">
              <a:extLst>
                <a:ext uri="{FF2B5EF4-FFF2-40B4-BE49-F238E27FC236}">
                  <a16:creationId xmlns:a16="http://schemas.microsoft.com/office/drawing/2014/main" id="{9069248B-6999-48DB-94D8-3C6D9E007F6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0" name="Oval 29">
              <a:extLst>
                <a:ext uri="{FF2B5EF4-FFF2-40B4-BE49-F238E27FC236}">
                  <a16:creationId xmlns:a16="http://schemas.microsoft.com/office/drawing/2014/main" id="{285EB294-A234-414A-8AE6-9027612EF941}"/>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129D218F-F98E-4875-B175-020B42BB21D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F0DA0A59-2019-4910-A71D-59AC439DDFCC}"/>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3" name="TextBox 32">
              <a:extLst>
                <a:ext uri="{FF2B5EF4-FFF2-40B4-BE49-F238E27FC236}">
                  <a16:creationId xmlns:a16="http://schemas.microsoft.com/office/drawing/2014/main" id="{FFF0E0CC-768C-4C1F-888A-0CA00756E4F6}"/>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Database</a:t>
              </a:r>
            </a:p>
          </p:txBody>
        </p:sp>
        <p:sp>
          <p:nvSpPr>
            <p:cNvPr id="34" name="TextBox 33">
              <a:extLst>
                <a:ext uri="{FF2B5EF4-FFF2-40B4-BE49-F238E27FC236}">
                  <a16:creationId xmlns:a16="http://schemas.microsoft.com/office/drawing/2014/main" id="{723C1B89-3A40-4642-8838-73ACB04DC6A8}"/>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API</a:t>
              </a:r>
            </a:p>
          </p:txBody>
        </p:sp>
        <p:sp>
          <p:nvSpPr>
            <p:cNvPr id="35" name="TextBox 34">
              <a:extLst>
                <a:ext uri="{FF2B5EF4-FFF2-40B4-BE49-F238E27FC236}">
                  <a16:creationId xmlns:a16="http://schemas.microsoft.com/office/drawing/2014/main" id="{964394D8-E946-410E-95D9-935339B13E2C}"/>
                </a:ext>
              </a:extLst>
            </p:cNvPr>
            <p:cNvSpPr txBox="1"/>
            <p:nvPr/>
          </p:nvSpPr>
          <p:spPr>
            <a:xfrm>
              <a:off x="5279180" y="6244645"/>
              <a:ext cx="573875"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BFBFBF"/>
                  </a:solidFill>
                  <a:effectLst/>
                  <a:uLnTx/>
                  <a:uFillTx/>
                  <a:latin typeface="Segoe UI"/>
                  <a:cs typeface="Arial" pitchFamily="34" charset="0"/>
                </a:rPr>
                <a:t>Application</a:t>
              </a:r>
            </a:p>
          </p:txBody>
        </p:sp>
        <p:sp>
          <p:nvSpPr>
            <p:cNvPr id="36" name="TextBox 35">
              <a:extLst>
                <a:ext uri="{FF2B5EF4-FFF2-40B4-BE49-F238E27FC236}">
                  <a16:creationId xmlns:a16="http://schemas.microsoft.com/office/drawing/2014/main" id="{52FB6BBF-DB99-4EB7-88CF-A7C795B24DA6}"/>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Segoe UI"/>
                  <a:cs typeface="Arial" pitchFamily="34" charset="0"/>
                </a:rPr>
                <a:t>Solution</a:t>
              </a:r>
            </a:p>
          </p:txBody>
        </p:sp>
        <p:sp>
          <p:nvSpPr>
            <p:cNvPr id="37" name="TextBox 36">
              <a:extLst>
                <a:ext uri="{FF2B5EF4-FFF2-40B4-BE49-F238E27FC236}">
                  <a16:creationId xmlns:a16="http://schemas.microsoft.com/office/drawing/2014/main" id="{0B5FB979-7E6B-454D-8051-49160DB3CC93}"/>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Summary</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Return the real-time bus data to the application</a:t>
            </a:r>
          </a:p>
        </p:txBody>
      </p:sp>
      <p:sp>
        <p:nvSpPr>
          <p:cNvPr id="3" name="Subtitle"/>
          <p:cNvSpPr>
            <a:spLocks noGrp="1"/>
          </p:cNvSpPr>
          <p:nvPr>
            <p:ph sz="quarter" idx="10"/>
          </p:nvPr>
        </p:nvSpPr>
        <p:spPr>
          <a:xfrm>
            <a:off x="584200" y="1435100"/>
            <a:ext cx="11018838" cy="293003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dirty="0"/>
              <a:t>The stored procedure </a:t>
            </a:r>
            <a:r>
              <a:rPr dirty="0" err="1">
                <a:solidFill>
                  <a:schemeClr val="accent1"/>
                </a:solidFill>
                <a:latin typeface="+mj-lt"/>
              </a:rPr>
              <a:t>web.GetMonitoredBusData</a:t>
            </a:r>
            <a:r>
              <a:rPr dirty="0">
                <a:solidFill>
                  <a:schemeClr val="accent1"/>
                </a:solidFill>
                <a:latin typeface="+mj-lt"/>
              </a:rPr>
              <a:t> </a:t>
            </a:r>
            <a:r>
              <a:rPr dirty="0"/>
              <a:t>returns </a:t>
            </a:r>
            <a:br>
              <a:rPr lang="en-US" dirty="0"/>
            </a:br>
            <a:r>
              <a:rPr dirty="0"/>
              <a:t>the real-time bus data in </a:t>
            </a:r>
            <a:r>
              <a:rPr lang="en-US" dirty="0"/>
              <a:t>JSON </a:t>
            </a:r>
            <a:r>
              <a:rPr dirty="0"/>
              <a:t>format</a:t>
            </a:r>
            <a:endParaRPr lang="en-US" dirty="0"/>
          </a:p>
          <a:p>
            <a:pPr marL="0" indent="0">
              <a:buNone/>
            </a:pPr>
            <a:endParaRPr lang="en-US" dirty="0"/>
          </a:p>
          <a:p>
            <a:pPr marL="0" indent="0">
              <a:buNone/>
            </a:pPr>
            <a:endParaRPr lang="en-US" dirty="0"/>
          </a:p>
          <a:p>
            <a:pPr marL="0" indent="0">
              <a:buNone/>
            </a:pPr>
            <a:endParaRPr lang="en-US" dirty="0"/>
          </a:p>
          <a:p>
            <a:pPr marL="0" indent="0">
              <a:buNone/>
              <a:tabLst>
                <a:tab pos="855663" algn="l"/>
              </a:tabLst>
            </a:pPr>
            <a:r>
              <a:rPr lang="en-US" dirty="0">
                <a:latin typeface="+mj-lt"/>
              </a:rPr>
              <a:t>This way is super easy to consume it!</a:t>
            </a:r>
            <a:endParaRPr dirty="0">
              <a:latin typeface="+mj-lt"/>
            </a:endParaRPr>
          </a:p>
        </p:txBody>
      </p:sp>
      <p:pic>
        <p:nvPicPr>
          <p:cNvPr id="1026" name="Picture 2">
            <a:extLst>
              <a:ext uri="{FF2B5EF4-FFF2-40B4-BE49-F238E27FC236}">
                <a16:creationId xmlns:a16="http://schemas.microsoft.com/office/drawing/2014/main" id="{1CE8B35C-DAEA-4E7A-8A5C-614A1EDDB6B0}"/>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27" t="2548" r="20000" b="3185"/>
          <a:stretch/>
        </p:blipFill>
        <p:spPr bwMode="auto">
          <a:xfrm>
            <a:off x="9097781" y="3516569"/>
            <a:ext cx="2276136" cy="221623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101E374F-8372-4A02-8D85-C517B297A474}"/>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0" name="Straight Arrow Connector 19">
              <a:extLst>
                <a:ext uri="{FF2B5EF4-FFF2-40B4-BE49-F238E27FC236}">
                  <a16:creationId xmlns:a16="http://schemas.microsoft.com/office/drawing/2014/main" id="{A169EFAC-0B09-4B1F-AB4D-65DFF6C848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889905E-EDC4-4142-9AB7-B0C20D6F228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 name="Oval 21">
              <a:extLst>
                <a:ext uri="{FF2B5EF4-FFF2-40B4-BE49-F238E27FC236}">
                  <a16:creationId xmlns:a16="http://schemas.microsoft.com/office/drawing/2014/main" id="{21450E01-8F77-431B-B20E-9ADE3296BEE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3" name="Oval 22">
              <a:extLst>
                <a:ext uri="{FF2B5EF4-FFF2-40B4-BE49-F238E27FC236}">
                  <a16:creationId xmlns:a16="http://schemas.microsoft.com/office/drawing/2014/main" id="{27D41697-405D-4CEE-9CD6-6A1BE858064F}"/>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27A61B50-FF3C-47BC-AD51-BF0AC11657C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64E5E6C3-AF88-4224-BE01-CA1E9DD83FF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6" name="TextBox 25">
              <a:extLst>
                <a:ext uri="{FF2B5EF4-FFF2-40B4-BE49-F238E27FC236}">
                  <a16:creationId xmlns:a16="http://schemas.microsoft.com/office/drawing/2014/main" id="{5F743E05-4289-45DE-BD2B-E04B1282C351}"/>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Database</a:t>
              </a:r>
            </a:p>
          </p:txBody>
        </p:sp>
        <p:sp>
          <p:nvSpPr>
            <p:cNvPr id="27" name="TextBox 26">
              <a:extLst>
                <a:ext uri="{FF2B5EF4-FFF2-40B4-BE49-F238E27FC236}">
                  <a16:creationId xmlns:a16="http://schemas.microsoft.com/office/drawing/2014/main" id="{EB003CB0-F9F8-49CC-9C18-963FB12C531D}"/>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API</a:t>
              </a:r>
            </a:p>
          </p:txBody>
        </p:sp>
        <p:sp>
          <p:nvSpPr>
            <p:cNvPr id="28" name="TextBox 27">
              <a:extLst>
                <a:ext uri="{FF2B5EF4-FFF2-40B4-BE49-F238E27FC236}">
                  <a16:creationId xmlns:a16="http://schemas.microsoft.com/office/drawing/2014/main" id="{57E7361B-DC78-411D-8986-49CA5ACC32C0}"/>
                </a:ext>
              </a:extLst>
            </p:cNvPr>
            <p:cNvSpPr txBox="1"/>
            <p:nvPr/>
          </p:nvSpPr>
          <p:spPr>
            <a:xfrm>
              <a:off x="5279180" y="6244645"/>
              <a:ext cx="573875"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BFBFBF"/>
                  </a:solidFill>
                  <a:effectLst/>
                  <a:uLnTx/>
                  <a:uFillTx/>
                  <a:latin typeface="Segoe UI"/>
                  <a:cs typeface="Arial" pitchFamily="34" charset="0"/>
                </a:rPr>
                <a:t>Application</a:t>
              </a:r>
            </a:p>
          </p:txBody>
        </p:sp>
        <p:sp>
          <p:nvSpPr>
            <p:cNvPr id="29" name="TextBox 28">
              <a:extLst>
                <a:ext uri="{FF2B5EF4-FFF2-40B4-BE49-F238E27FC236}">
                  <a16:creationId xmlns:a16="http://schemas.microsoft.com/office/drawing/2014/main" id="{D94FB77F-A774-4B6D-962B-51C6632C548A}"/>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Segoe UI"/>
                  <a:cs typeface="Arial" pitchFamily="34" charset="0"/>
                </a:rPr>
                <a:t>Solution</a:t>
              </a:r>
            </a:p>
          </p:txBody>
        </p:sp>
        <p:sp>
          <p:nvSpPr>
            <p:cNvPr id="30" name="TextBox 29">
              <a:extLst>
                <a:ext uri="{FF2B5EF4-FFF2-40B4-BE49-F238E27FC236}">
                  <a16:creationId xmlns:a16="http://schemas.microsoft.com/office/drawing/2014/main" id="{5DE26612-99FF-4CF6-86DA-DD946F68C245}"/>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Summary</a:t>
              </a:r>
            </a:p>
          </p:txBody>
        </p:sp>
      </p:grpSp>
      <p:sp>
        <p:nvSpPr>
          <p:cNvPr id="32" name="TextBox 31">
            <a:extLst>
              <a:ext uri="{FF2B5EF4-FFF2-40B4-BE49-F238E27FC236}">
                <a16:creationId xmlns:a16="http://schemas.microsoft.com/office/drawing/2014/main" id="{F1125335-CA7E-4C3B-9586-17EB839C8957}"/>
              </a:ext>
            </a:extLst>
          </p:cNvPr>
          <p:cNvSpPr txBox="1"/>
          <p:nvPr/>
        </p:nvSpPr>
        <p:spPr>
          <a:xfrm>
            <a:off x="584199" y="2533370"/>
            <a:ext cx="12155756" cy="1083374"/>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ascadia Code" panose="020B0609020000020004" pitchFamily="49" charset="0"/>
                <a:ea typeface="+mn-ea"/>
                <a:cs typeface="Cascadia Code" panose="020B0609020000020004" pitchFamily="49" charset="0"/>
              </a:rPr>
              <a:t>{</a:t>
            </a:r>
          </a:p>
          <a:p>
            <a:pPr marL="406400" marR="0" lvl="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lang="en-US" sz="1400" dirty="0">
                <a:solidFill>
                  <a:schemeClr val="accent1"/>
                </a:solidFill>
                <a:latin typeface="Cascadia Code" panose="020B0609020000020004" pitchFamily="49" charset="0"/>
              </a:rPr>
              <a:t>“</a:t>
            </a:r>
            <a:r>
              <a:rPr lang="en-US" sz="1400" dirty="0" err="1">
                <a:solidFill>
                  <a:schemeClr val="accent1"/>
                </a:solidFill>
                <a:latin typeface="Cascadia Code" panose="020B0609020000020004" pitchFamily="49" charset="0"/>
              </a:rPr>
              <a:t>busData</a:t>
            </a:r>
            <a:r>
              <a:rPr lang="en-US" sz="1400" dirty="0">
                <a:solidFill>
                  <a:schemeClr val="accent1"/>
                </a:solidFill>
                <a:latin typeface="Cascadia Code" panose="020B0609020000020004" pitchFamily="49" charset="0"/>
              </a:rPr>
              <a:t>”</a:t>
            </a:r>
            <a:r>
              <a:rPr lang="en-US" sz="1400" dirty="0">
                <a:latin typeface="Cascadia Code" panose="020B0609020000020004" pitchFamily="49" charset="0"/>
              </a:rPr>
              <a:t>:</a:t>
            </a:r>
            <a:r>
              <a:rPr lang="en-US" sz="1400" dirty="0">
                <a:solidFill>
                  <a:schemeClr val="accent1"/>
                </a:solidFill>
                <a:latin typeface="Cascadia Code" panose="020B0609020000020004" pitchFamily="49" charset="0"/>
              </a:rPr>
              <a:t> </a:t>
            </a:r>
            <a:r>
              <a:rPr lang="en-US" sz="1400" dirty="0">
                <a:solidFill>
                  <a:srgbClr val="D83B01"/>
                </a:solidFill>
                <a:latin typeface="Cascadia Code" panose="020B0609020000020004" pitchFamily="49" charset="0"/>
              </a:rPr>
              <a:t>“MULTIPOINT   ((-122.143341 47.661),  …  (-122.132492 47.617))”</a:t>
            </a:r>
          </a:p>
          <a:p>
            <a:pPr marL="406400" marR="0" lvl="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Cascadia Code" panose="020B0609020000020004" pitchFamily="49" charset="0"/>
                <a:ea typeface="+mn-ea"/>
                <a:cs typeface="+mn-cs"/>
              </a:rPr>
              <a:t>“</a:t>
            </a:r>
            <a:r>
              <a:rPr kumimoji="0" lang="en-US" sz="1400" b="0" i="0" u="none" strike="noStrike" kern="1200" cap="none" spc="0" normalizeH="0" baseline="0" noProof="0" dirty="0" err="1">
                <a:ln>
                  <a:noFill/>
                </a:ln>
                <a:solidFill>
                  <a:schemeClr val="accent1"/>
                </a:solidFill>
                <a:effectLst/>
                <a:uLnTx/>
                <a:uFillTx/>
                <a:latin typeface="Cascadia Code" panose="020B0609020000020004" pitchFamily="49" charset="0"/>
                <a:ea typeface="+mn-ea"/>
                <a:cs typeface="+mn-cs"/>
              </a:rPr>
              <a:t>geoFence</a:t>
            </a:r>
            <a:r>
              <a:rPr kumimoji="0" lang="en-US" sz="1400" b="0" i="0" u="none" strike="noStrike" kern="1200" cap="none" spc="0" normalizeH="0" baseline="0" noProof="0" dirty="0">
                <a:ln>
                  <a:noFill/>
                </a:ln>
                <a:solidFill>
                  <a:schemeClr val="accent1"/>
                </a:solidFill>
                <a:effectLst/>
                <a:uLnTx/>
                <a:uFillTx/>
                <a:latin typeface="Cascadia Code" panose="020B06090200000200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ascadia Code" panose="020B0609020000020004" pitchFamily="49" charset="0"/>
                <a:ea typeface="+mn-ea"/>
                <a:cs typeface="+mn-cs"/>
              </a:rPr>
              <a:t>: </a:t>
            </a:r>
            <a:r>
              <a:rPr kumimoji="0" lang="en-US" sz="1400" b="0" i="0" u="none" strike="noStrike" kern="1200" cap="none" spc="0" normalizeH="0" baseline="0" noProof="0" dirty="0">
                <a:ln>
                  <a:noFill/>
                </a:ln>
                <a:solidFill>
                  <a:srgbClr val="D83B01"/>
                </a:solidFill>
                <a:effectLst/>
                <a:uLnTx/>
                <a:uFillTx/>
                <a:latin typeface="Cascadia Code" panose="020B0609020000020004" pitchFamily="49" charset="0"/>
                <a:ea typeface="+mn-ea"/>
                <a:cs typeface="+mn-cs"/>
              </a:rPr>
              <a:t>“POLYGON   ((-122.14359028995352 47.618245191, … , -122.14359028995352 47.618245191))”</a:t>
            </a:r>
          </a:p>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lang="en-US" sz="1400" dirty="0">
                <a:solidFill>
                  <a:srgbClr val="000000"/>
                </a:solidFill>
                <a:latin typeface="Cascadia Code" panose="020B0609020000020004" pitchFamily="49" charset="0"/>
              </a:rPr>
              <a:t>}</a:t>
            </a:r>
            <a:endParaRPr kumimoji="0" lang="en-US" sz="14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CD57FF-C67C-4AA7-99C8-E03B112D7C0B}"/>
              </a:ext>
            </a:extLst>
          </p:cNvPr>
          <p:cNvSpPr>
            <a:spLocks noGrp="1"/>
          </p:cNvSpPr>
          <p:nvPr>
            <p:ph type="title"/>
          </p:nvPr>
        </p:nvSpPr>
        <p:spPr/>
        <p:txBody>
          <a:bodyPr/>
          <a:lstStyle/>
          <a:p>
            <a:r>
              <a:rPr lang="en-US" dirty="0"/>
              <a:t>Knowledge check</a:t>
            </a:r>
          </a:p>
        </p:txBody>
      </p:sp>
    </p:spTree>
    <p:extLst>
      <p:ext uri="{BB962C8B-B14F-4D97-AF65-F5344CB8AC3E}">
        <p14:creationId xmlns:p14="http://schemas.microsoft.com/office/powerpoint/2010/main" val="181085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Question 4</a:t>
            </a:r>
          </a:p>
        </p:txBody>
      </p:sp>
      <p:sp>
        <p:nvSpPr>
          <p:cNvPr id="3" name="Subtitle"/>
          <p:cNvSpPr>
            <a:spLocks noGrp="1"/>
          </p:cNvSpPr>
          <p:nvPr>
            <p:ph type="body" sz="quarter" idx="11"/>
          </p:nvPr>
        </p:nvSpPr>
        <p:spPr>
          <a:xfrm>
            <a:off x="4356100" y="589787"/>
            <a:ext cx="7253288" cy="8617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buNone/>
            </a:pPr>
            <a:r>
              <a:rPr lang="en-US" dirty="0"/>
              <a:t>What do the </a:t>
            </a:r>
            <a:r>
              <a:rPr lang="en-US" dirty="0">
                <a:solidFill>
                  <a:schemeClr val="accent1"/>
                </a:solidFill>
              </a:rPr>
              <a:t>rid</a:t>
            </a:r>
            <a:r>
              <a:rPr lang="en-US" dirty="0"/>
              <a:t> and </a:t>
            </a:r>
            <a:r>
              <a:rPr lang="en-US" dirty="0">
                <a:solidFill>
                  <a:schemeClr val="accent1"/>
                </a:solidFill>
              </a:rPr>
              <a:t>gid</a:t>
            </a:r>
            <a:r>
              <a:rPr lang="en-US" dirty="0"/>
              <a:t> </a:t>
            </a:r>
            <a:br>
              <a:rPr lang="en-US" dirty="0"/>
            </a:br>
            <a:r>
              <a:rPr lang="en-US" dirty="0"/>
              <a:t>parameters represent?</a:t>
            </a:r>
          </a:p>
        </p:txBody>
      </p:sp>
      <p:sp>
        <p:nvSpPr>
          <p:cNvPr id="4" name="New shape"/>
          <p:cNvSpPr/>
          <p:nvPr/>
        </p:nvSpPr>
        <p:spPr>
          <a:xfrm>
            <a:off x="4356100" y="2311627"/>
            <a:ext cx="7253288" cy="39574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i="0" u="none" strike="noStrike" kern="1200" cap="none" spc="0" normalizeH="0" baseline="0" noProof="0" dirty="0">
                <a:ln>
                  <a:noFill/>
                </a:ln>
                <a:solidFill>
                  <a:schemeClr val="accent1"/>
                </a:solidFill>
                <a:effectLst/>
                <a:uLnTx/>
                <a:uFillTx/>
                <a:latin typeface="Segoe UI"/>
                <a:cs typeface="Arial" pitchFamily="34" charset="0"/>
              </a:rPr>
              <a:t>rid</a:t>
            </a:r>
            <a:r>
              <a:rPr kumimoji="0" lang="en-US" sz="2500" b="0" i="0" u="none" strike="noStrike" kern="1200" cap="none" spc="0" normalizeH="0" baseline="0" noProof="0" dirty="0">
                <a:ln>
                  <a:noFill/>
                </a:ln>
                <a:solidFill>
                  <a:srgbClr val="000000"/>
                </a:solidFill>
                <a:effectLst/>
                <a:uLnTx/>
                <a:uFillTx/>
                <a:latin typeface="Segoe UI"/>
                <a:cs typeface="Arial" pitchFamily="34" charset="0"/>
              </a:rPr>
              <a:t> and </a:t>
            </a:r>
            <a:r>
              <a:rPr kumimoji="0" lang="en-US" sz="2500" i="0" u="none" strike="noStrike" kern="1200" cap="none" spc="0" normalizeH="0" baseline="0" noProof="0" dirty="0">
                <a:ln>
                  <a:noFill/>
                </a:ln>
                <a:solidFill>
                  <a:schemeClr val="accent1"/>
                </a:solidFill>
                <a:effectLst/>
                <a:uLnTx/>
                <a:uFillTx/>
                <a:latin typeface="Segoe UI"/>
                <a:cs typeface="Arial" pitchFamily="34" charset="0"/>
              </a:rPr>
              <a:t>gid</a:t>
            </a:r>
            <a:r>
              <a:rPr kumimoji="0" lang="en-US" sz="2500" b="0" i="0" u="none" strike="noStrike" kern="1200" cap="none" spc="0" normalizeH="0" baseline="0" noProof="0" dirty="0">
                <a:ln>
                  <a:noFill/>
                </a:ln>
                <a:solidFill>
                  <a:srgbClr val="000000"/>
                </a:solidFill>
                <a:effectLst/>
                <a:uLnTx/>
                <a:uFillTx/>
                <a:latin typeface="Segoe UI"/>
                <a:cs typeface="Arial" pitchFamily="34" charset="0"/>
              </a:rPr>
              <a:t> represent the specific route and geofence to be displayed on the map</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i="0" u="none" strike="noStrike" kern="1200" cap="none" spc="0" normalizeH="0" baseline="0" noProof="0" dirty="0">
                <a:ln>
                  <a:noFill/>
                </a:ln>
                <a:solidFill>
                  <a:schemeClr val="accent1"/>
                </a:solidFill>
                <a:effectLst/>
                <a:uLnTx/>
                <a:uFillTx/>
                <a:latin typeface="Segoe UI"/>
                <a:cs typeface="Arial" pitchFamily="34" charset="0"/>
              </a:rPr>
              <a:t>rid</a:t>
            </a:r>
            <a:r>
              <a:rPr kumimoji="0" lang="en-US" sz="2500" b="0" i="0" u="none" strike="noStrike" kern="1200" cap="none" spc="0" normalizeH="0" baseline="0" noProof="0" dirty="0">
                <a:ln>
                  <a:noFill/>
                </a:ln>
                <a:solidFill>
                  <a:srgbClr val="000000"/>
                </a:solidFill>
                <a:effectLst/>
                <a:uLnTx/>
                <a:uFillTx/>
                <a:latin typeface="Segoe UI"/>
                <a:cs typeface="Arial" pitchFamily="34" charset="0"/>
              </a:rPr>
              <a:t> and </a:t>
            </a:r>
            <a:r>
              <a:rPr kumimoji="0" lang="en-US" sz="2500" i="0" u="none" strike="noStrike" kern="1200" cap="none" spc="0" normalizeH="0" baseline="0" noProof="0" dirty="0">
                <a:ln>
                  <a:noFill/>
                </a:ln>
                <a:solidFill>
                  <a:schemeClr val="accent1"/>
                </a:solidFill>
                <a:effectLst/>
                <a:uLnTx/>
                <a:uFillTx/>
                <a:latin typeface="Segoe UI"/>
                <a:cs typeface="Arial" pitchFamily="34" charset="0"/>
              </a:rPr>
              <a:t>gid</a:t>
            </a:r>
            <a:r>
              <a:rPr kumimoji="0" lang="en-US" sz="2500" b="0" i="0" u="none" strike="noStrike" kern="1200" cap="none" spc="0" normalizeH="0" baseline="0" noProof="0" dirty="0">
                <a:ln>
                  <a:noFill/>
                </a:ln>
                <a:solidFill>
                  <a:srgbClr val="000000"/>
                </a:solidFill>
                <a:effectLst/>
                <a:uLnTx/>
                <a:uFillTx/>
                <a:latin typeface="Segoe UI"/>
                <a:cs typeface="Arial" pitchFamily="34" charset="0"/>
              </a:rPr>
              <a:t> represent the specific route and group of buses to be displayed on the map</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i="0" u="none" strike="noStrike" kern="1200" cap="none" spc="0" normalizeH="0" baseline="0" noProof="0" dirty="0">
                <a:ln>
                  <a:noFill/>
                </a:ln>
                <a:solidFill>
                  <a:schemeClr val="accent1"/>
                </a:solidFill>
                <a:effectLst/>
                <a:uLnTx/>
                <a:uFillTx/>
                <a:latin typeface="Segoe UI"/>
                <a:cs typeface="Arial" pitchFamily="34" charset="0"/>
              </a:rPr>
              <a:t>rid</a:t>
            </a:r>
            <a:r>
              <a:rPr kumimoji="0" lang="en-US" sz="2500" b="0" i="0" u="none" strike="noStrike" kern="1200" cap="none" spc="0" normalizeH="0" baseline="0" noProof="0" dirty="0">
                <a:ln>
                  <a:noFill/>
                </a:ln>
                <a:solidFill>
                  <a:srgbClr val="000000"/>
                </a:solidFill>
                <a:effectLst/>
                <a:uLnTx/>
                <a:uFillTx/>
                <a:latin typeface="Segoe UI"/>
                <a:cs typeface="Arial" pitchFamily="34" charset="0"/>
              </a:rPr>
              <a:t> and </a:t>
            </a:r>
            <a:r>
              <a:rPr kumimoji="0" lang="en-US" sz="2500" i="0" u="none" strike="noStrike" kern="1200" cap="none" spc="0" normalizeH="0" baseline="0" noProof="0" dirty="0">
                <a:ln>
                  <a:noFill/>
                </a:ln>
                <a:solidFill>
                  <a:schemeClr val="accent1"/>
                </a:solidFill>
                <a:effectLst/>
                <a:uLnTx/>
                <a:uFillTx/>
                <a:latin typeface="Segoe UI"/>
                <a:cs typeface="Arial" pitchFamily="34" charset="0"/>
              </a:rPr>
              <a:t>gid</a:t>
            </a:r>
            <a:r>
              <a:rPr kumimoji="0" lang="en-US" sz="2500" b="0" i="0" u="none" strike="noStrike" kern="1200" cap="none" spc="0" normalizeH="0" baseline="0" noProof="0" dirty="0">
                <a:ln>
                  <a:noFill/>
                </a:ln>
                <a:solidFill>
                  <a:srgbClr val="000000"/>
                </a:solidFill>
                <a:effectLst/>
                <a:uLnTx/>
                <a:uFillTx/>
                <a:latin typeface="Segoe UI"/>
                <a:cs typeface="Arial" pitchFamily="34" charset="0"/>
              </a:rPr>
              <a:t> represent all the routes and geofences</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i="0" u="none" strike="noStrike" kern="1200" cap="none" spc="0" normalizeH="0" baseline="0" noProof="0" dirty="0">
                <a:ln>
                  <a:noFill/>
                </a:ln>
                <a:solidFill>
                  <a:schemeClr val="accent1"/>
                </a:solidFill>
                <a:effectLst/>
                <a:uLnTx/>
                <a:uFillTx/>
                <a:latin typeface="Segoe UI"/>
                <a:cs typeface="Arial" pitchFamily="34" charset="0"/>
              </a:rPr>
              <a:t>rid</a:t>
            </a:r>
            <a:r>
              <a:rPr kumimoji="0" lang="en-US" sz="2500" b="0" i="0" u="none" strike="noStrike" kern="1200" cap="none" spc="0" normalizeH="0" baseline="0" noProof="0" dirty="0">
                <a:ln>
                  <a:noFill/>
                </a:ln>
                <a:solidFill>
                  <a:srgbClr val="000000"/>
                </a:solidFill>
                <a:effectLst/>
                <a:uLnTx/>
                <a:uFillTx/>
                <a:latin typeface="Segoe UI"/>
                <a:cs typeface="Arial" pitchFamily="34" charset="0"/>
              </a:rPr>
              <a:t> and </a:t>
            </a:r>
            <a:r>
              <a:rPr kumimoji="0" lang="en-US" sz="2500" i="0" u="none" strike="noStrike" kern="1200" cap="none" spc="0" normalizeH="0" baseline="0" noProof="0" dirty="0">
                <a:ln>
                  <a:noFill/>
                </a:ln>
                <a:solidFill>
                  <a:schemeClr val="accent1"/>
                </a:solidFill>
                <a:effectLst/>
                <a:uLnTx/>
                <a:uFillTx/>
                <a:latin typeface="Segoe UI"/>
                <a:cs typeface="Arial" pitchFamily="34" charset="0"/>
              </a:rPr>
              <a:t>gid</a:t>
            </a:r>
            <a:r>
              <a:rPr kumimoji="0" lang="en-US" sz="2500" b="0" i="0" u="none" strike="noStrike" kern="1200" cap="none" spc="0" normalizeH="0" baseline="0" noProof="0" dirty="0">
                <a:ln>
                  <a:noFill/>
                </a:ln>
                <a:solidFill>
                  <a:srgbClr val="000000"/>
                </a:solidFill>
                <a:effectLst/>
                <a:uLnTx/>
                <a:uFillTx/>
                <a:latin typeface="Segoe UI"/>
                <a:cs typeface="Arial" pitchFamily="34" charset="0"/>
              </a:rPr>
              <a:t> represent all the routes and groups of buses</a:t>
            </a:r>
          </a:p>
        </p:txBody>
      </p:sp>
      <p:pic>
        <p:nvPicPr>
          <p:cNvPr id="8" name="chat" descr="chat">
            <a:extLst>
              <a:ext uri="{FF2B5EF4-FFF2-40B4-BE49-F238E27FC236}">
                <a16:creationId xmlns:a16="http://schemas.microsoft.com/office/drawing/2014/main" id="{29537671-B312-4C44-B32A-1F59746F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124" y="875505"/>
            <a:ext cx="1070209" cy="1070204"/>
          </a:xfrm>
          <a:prstGeom prst="rect">
            <a:avLst/>
          </a:prstGeom>
        </p:spPr>
      </p:pic>
    </p:spTree>
    <p:extLst>
      <p:ext uri="{BB962C8B-B14F-4D97-AF65-F5344CB8AC3E}">
        <p14:creationId xmlns:p14="http://schemas.microsoft.com/office/powerpoint/2010/main" val="40752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nchor="t"/>
          <a:lstStyle>
            <a:lvl1pPr>
              <a:defRPr>
                <a:solidFill>
                  <a:schemeClr val="tx1"/>
                </a:solidFill>
              </a:defRPr>
            </a:lvl1pPr>
          </a:lstStyle>
          <a:p>
            <a:r>
              <a:rPr lang="en-US"/>
              <a:t>Learning objectives</a:t>
            </a:r>
          </a:p>
        </p:txBody>
      </p:sp>
      <p:sp>
        <p:nvSpPr>
          <p:cNvPr id="3" name="Subtitle"/>
          <p:cNvSpPr>
            <a:spLocks noGrp="1"/>
          </p:cNvSpPr>
          <p:nvPr>
            <p:ph type="body" sz="quarter" idx="11"/>
          </p:nvPr>
        </p:nvSpPr>
        <p:spPr/>
        <p:txBody>
          <a:bodyPr anchor="t"/>
          <a:lstStyle>
            <a:lvl1pPr marL="231775" indent="-231775">
              <a:spcAft>
                <a:spcPts val="600"/>
              </a:spcAft>
              <a:buFont typeface="Wingdings" panose="05000000000000000000" pitchFamily="2" charset="2"/>
              <a:buChar char=""/>
              <a:defRPr/>
            </a:lvl1pPr>
          </a:lstStyle>
          <a:p>
            <a:r>
              <a:rPr dirty="0"/>
              <a:t>Create Vue.js web applications using Azure Static Web Apps</a:t>
            </a:r>
          </a:p>
          <a:p>
            <a:r>
              <a:rPr dirty="0"/>
              <a:t>Design APIs in any language and integrate them with Azure SQL Database and Azure Static Web Apps</a:t>
            </a:r>
          </a:p>
          <a:p>
            <a:r>
              <a:rPr dirty="0"/>
              <a:t>Formulate GitHub Actions to build CI/CD for Azure applications and services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Question 4</a:t>
            </a:r>
          </a:p>
        </p:txBody>
      </p:sp>
      <p:sp>
        <p:nvSpPr>
          <p:cNvPr id="3" name="Subtitle"/>
          <p:cNvSpPr>
            <a:spLocks noGrp="1"/>
          </p:cNvSpPr>
          <p:nvPr>
            <p:ph type="body" sz="quarter" idx="11"/>
          </p:nvPr>
        </p:nvSpPr>
        <p:spPr>
          <a:xfrm>
            <a:off x="4356100" y="591005"/>
            <a:ext cx="7253288" cy="8617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buNone/>
            </a:pPr>
            <a:r>
              <a:rPr lang="en-US" dirty="0"/>
              <a:t>What do the </a:t>
            </a:r>
            <a:r>
              <a:rPr lang="en-US" dirty="0">
                <a:solidFill>
                  <a:schemeClr val="accent1"/>
                </a:solidFill>
              </a:rPr>
              <a:t>rid </a:t>
            </a:r>
            <a:r>
              <a:rPr lang="en-US" dirty="0"/>
              <a:t>and </a:t>
            </a:r>
            <a:r>
              <a:rPr lang="en-US" dirty="0">
                <a:solidFill>
                  <a:schemeClr val="accent1"/>
                </a:solidFill>
              </a:rPr>
              <a:t>gid</a:t>
            </a:r>
            <a:r>
              <a:rPr lang="en-US" dirty="0"/>
              <a:t> </a:t>
            </a:r>
            <a:br>
              <a:rPr lang="en-US" dirty="0"/>
            </a:br>
            <a:r>
              <a:rPr lang="en-US" dirty="0"/>
              <a:t>parameters represent?</a:t>
            </a:r>
          </a:p>
        </p:txBody>
      </p:sp>
      <p:sp>
        <p:nvSpPr>
          <p:cNvPr id="4" name="New shape"/>
          <p:cNvSpPr/>
          <p:nvPr/>
        </p:nvSpPr>
        <p:spPr>
          <a:xfrm>
            <a:off x="4356100" y="2322514"/>
            <a:ext cx="7512812" cy="4340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i="0" u="none" strike="noStrike" kern="1200" cap="none" spc="0" normalizeH="0" baseline="0" noProof="0" dirty="0">
                <a:ln>
                  <a:noFill/>
                </a:ln>
                <a:solidFill>
                  <a:schemeClr val="accent1"/>
                </a:solidFill>
                <a:effectLst/>
                <a:uLnTx/>
                <a:uFillTx/>
                <a:latin typeface="Segoe UI"/>
                <a:cs typeface="Arial" pitchFamily="34" charset="0"/>
              </a:rPr>
              <a:t>rid</a:t>
            </a:r>
            <a:r>
              <a:rPr kumimoji="0" lang="en-US" sz="2500" b="0" i="0" u="none" strike="noStrike" kern="1200" cap="none" spc="0" normalizeH="0" baseline="0" noProof="0" dirty="0">
                <a:ln>
                  <a:noFill/>
                </a:ln>
                <a:solidFill>
                  <a:srgbClr val="000000"/>
                </a:solidFill>
                <a:effectLst/>
                <a:uLnTx/>
                <a:uFillTx/>
                <a:latin typeface="Segoe UI"/>
                <a:cs typeface="Arial" pitchFamily="34" charset="0"/>
              </a:rPr>
              <a:t> and </a:t>
            </a:r>
            <a:r>
              <a:rPr kumimoji="0" lang="en-US" sz="2500" i="0" u="none" strike="noStrike" kern="1200" cap="none" spc="0" normalizeH="0" baseline="0" noProof="0" dirty="0">
                <a:ln>
                  <a:noFill/>
                </a:ln>
                <a:solidFill>
                  <a:schemeClr val="accent1"/>
                </a:solidFill>
                <a:effectLst/>
                <a:uLnTx/>
                <a:uFillTx/>
                <a:latin typeface="Segoe UI"/>
                <a:cs typeface="Arial" pitchFamily="34" charset="0"/>
              </a:rPr>
              <a:t>gid</a:t>
            </a:r>
            <a:r>
              <a:rPr kumimoji="0" lang="en-US" sz="2500" b="0" i="0" u="none" strike="noStrike" kern="1200" cap="none" spc="0" normalizeH="0" baseline="0" noProof="0" dirty="0">
                <a:ln>
                  <a:noFill/>
                </a:ln>
                <a:solidFill>
                  <a:srgbClr val="000000"/>
                </a:solidFill>
                <a:effectLst/>
                <a:uLnTx/>
                <a:uFillTx/>
                <a:latin typeface="Segoe UI"/>
                <a:cs typeface="Arial" pitchFamily="34" charset="0"/>
              </a:rPr>
              <a:t> represent the specific route and geofence to be displayed on the map</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i="0" u="none" strike="noStrike" kern="1200" cap="none" spc="0" normalizeH="0" baseline="0" noProof="0" dirty="0">
                <a:ln>
                  <a:noFill/>
                </a:ln>
                <a:solidFill>
                  <a:schemeClr val="accent6"/>
                </a:solidFill>
                <a:effectLst/>
                <a:uLnTx/>
                <a:uFillTx/>
                <a:latin typeface="Segoe UI"/>
                <a:cs typeface="Arial" pitchFamily="34" charset="0"/>
              </a:rPr>
              <a:t>rid and gid represent the specific route and group of buses to be displayed on the map</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i="0" u="none" strike="noStrike" kern="1200" cap="none" spc="0" normalizeH="0" baseline="0" noProof="0" dirty="0">
                <a:ln>
                  <a:noFill/>
                </a:ln>
                <a:solidFill>
                  <a:schemeClr val="accent6"/>
                </a:solidFill>
                <a:effectLst/>
                <a:uLnTx/>
                <a:uFillTx/>
                <a:latin typeface="Segoe UI"/>
                <a:cs typeface="Arial" pitchFamily="34" charset="0"/>
              </a:rPr>
              <a:t>rid and gid represent all the routes and geofences</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i="0" u="none" strike="noStrike" kern="1200" cap="none" spc="0" normalizeH="0" baseline="0" noProof="0" dirty="0">
                <a:ln>
                  <a:noFill/>
                </a:ln>
                <a:solidFill>
                  <a:schemeClr val="accent6"/>
                </a:solidFill>
                <a:effectLst/>
                <a:uLnTx/>
                <a:uFillTx/>
                <a:latin typeface="Segoe UI"/>
                <a:cs typeface="Arial" pitchFamily="34" charset="0"/>
              </a:rPr>
              <a:t>rid and gid represent </a:t>
            </a:r>
            <a:r>
              <a:rPr kumimoji="0" lang="en-US" sz="2500" b="0" i="0" u="none" strike="noStrike" kern="1200" cap="none" spc="0" normalizeH="0" baseline="0" noProof="0" dirty="0">
                <a:ln>
                  <a:noFill/>
                </a:ln>
                <a:solidFill>
                  <a:schemeClr val="accent6"/>
                </a:solidFill>
                <a:effectLst/>
                <a:uLnTx/>
                <a:uFillTx/>
                <a:latin typeface="Segoe UI"/>
                <a:cs typeface="Arial" pitchFamily="34" charset="0"/>
              </a:rPr>
              <a:t>all the routes and groups of buses</a:t>
            </a:r>
          </a:p>
        </p:txBody>
      </p:sp>
      <p:sp>
        <p:nvSpPr>
          <p:cNvPr id="6" name="Rectangle 5" descr="code callout frame">
            <a:extLst>
              <a:ext uri="{FF2B5EF4-FFF2-40B4-BE49-F238E27FC236}">
                <a16:creationId xmlns:a16="http://schemas.microsoft.com/office/drawing/2014/main" id="{789628F3-8F98-CA46-9941-4FF037027B5B}"/>
              </a:ext>
            </a:extLst>
          </p:cNvPr>
          <p:cNvSpPr/>
          <p:nvPr/>
        </p:nvSpPr>
        <p:spPr bwMode="auto">
          <a:xfrm>
            <a:off x="4356100" y="2309813"/>
            <a:ext cx="7253288" cy="909165"/>
          </a:xfrm>
          <a:prstGeom prst="rect">
            <a:avLst/>
          </a:prstGeom>
          <a:solidFill>
            <a:schemeClr val="accent1">
              <a:alpha val="1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cs typeface="Segoe UI" pitchFamily="34" charset="0"/>
            </a:endParaRPr>
          </a:p>
        </p:txBody>
      </p:sp>
      <p:pic>
        <p:nvPicPr>
          <p:cNvPr id="9" name="chat" descr="chat">
            <a:extLst>
              <a:ext uri="{FF2B5EF4-FFF2-40B4-BE49-F238E27FC236}">
                <a16:creationId xmlns:a16="http://schemas.microsoft.com/office/drawing/2014/main" id="{170161EF-34D7-4ED3-84D6-046062C2EF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124" y="875505"/>
            <a:ext cx="1070209" cy="1070204"/>
          </a:xfrm>
          <a:prstGeom prst="rect">
            <a:avLst/>
          </a:prstGeom>
        </p:spPr>
      </p:pic>
    </p:spTree>
    <p:extLst>
      <p:ext uri="{BB962C8B-B14F-4D97-AF65-F5344CB8AC3E}">
        <p14:creationId xmlns:p14="http://schemas.microsoft.com/office/powerpoint/2010/main" val="165072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Question 5</a:t>
            </a:r>
          </a:p>
        </p:txBody>
      </p:sp>
      <p:sp>
        <p:nvSpPr>
          <p:cNvPr id="3" name="Subtitle"/>
          <p:cNvSpPr>
            <a:spLocks noGrp="1"/>
          </p:cNvSpPr>
          <p:nvPr>
            <p:ph type="body" sz="quarter" idx="11"/>
          </p:nvPr>
        </p:nvSpPr>
        <p:spPr>
          <a:xfrm>
            <a:off x="4356100" y="600302"/>
            <a:ext cx="7253288" cy="143351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buNone/>
            </a:pPr>
            <a:r>
              <a:rPr lang="en-US" dirty="0"/>
              <a:t>What is the order of serving data to the </a:t>
            </a:r>
            <a:br>
              <a:rPr lang="en-US" dirty="0"/>
            </a:br>
            <a:r>
              <a:rPr lang="en-US" dirty="0"/>
              <a:t>front end?</a:t>
            </a:r>
          </a:p>
        </p:txBody>
      </p:sp>
      <p:sp>
        <p:nvSpPr>
          <p:cNvPr id="4" name="New shape"/>
          <p:cNvSpPr/>
          <p:nvPr/>
        </p:nvSpPr>
        <p:spPr>
          <a:xfrm>
            <a:off x="4356100" y="2309812"/>
            <a:ext cx="7253288" cy="4797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cs typeface="Arial" pitchFamily="34" charset="0"/>
              </a:rPr>
              <a:t>The client application obtains the parameters and passes them to Azure SQL Database, which returns the relevant data to the Azure Function.</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cs typeface="Arial" pitchFamily="34" charset="0"/>
              </a:rPr>
              <a:t>The Azure Function obtains the parameters and passes them to the client application, then the client application gets the relevant data from Azure SQL Database and displays it in the client application.</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cs typeface="Arial" pitchFamily="34" charset="0"/>
              </a:rPr>
              <a:t>The client application obtains the parameters and passes them to the Azure Function, then the Azure Function gets the relevant data from Azure SQL Database and returns it to the client application.</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cs typeface="Arial" pitchFamily="34" charset="0"/>
              </a:rPr>
              <a:t>Azure SQL Database obtains the parameters and passes them to the Azure Function, then the Azure Function gets the relevant data from the client application and returns it to Azure SQL Database.</a:t>
            </a:r>
          </a:p>
        </p:txBody>
      </p:sp>
      <p:pic>
        <p:nvPicPr>
          <p:cNvPr id="8" name="chat" descr="chat">
            <a:extLst>
              <a:ext uri="{FF2B5EF4-FFF2-40B4-BE49-F238E27FC236}">
                <a16:creationId xmlns:a16="http://schemas.microsoft.com/office/drawing/2014/main" id="{64EA49F0-A4A6-4118-A039-D0F3A01C09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124" y="875505"/>
            <a:ext cx="1070209" cy="1070204"/>
          </a:xfrm>
          <a:prstGeom prst="rect">
            <a:avLst/>
          </a:prstGeom>
        </p:spPr>
      </p:pic>
    </p:spTree>
    <p:extLst>
      <p:ext uri="{BB962C8B-B14F-4D97-AF65-F5344CB8AC3E}">
        <p14:creationId xmlns:p14="http://schemas.microsoft.com/office/powerpoint/2010/main" val="383281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Question 5</a:t>
            </a:r>
          </a:p>
        </p:txBody>
      </p:sp>
      <p:sp>
        <p:nvSpPr>
          <p:cNvPr id="3" name="Subtitle"/>
          <p:cNvSpPr>
            <a:spLocks noGrp="1"/>
          </p:cNvSpPr>
          <p:nvPr>
            <p:ph type="body" sz="quarter" idx="11"/>
          </p:nvPr>
        </p:nvSpPr>
        <p:spPr>
          <a:xfrm>
            <a:off x="4356100" y="600302"/>
            <a:ext cx="7253288" cy="143351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buNone/>
            </a:pPr>
            <a:r>
              <a:rPr lang="en-US" dirty="0"/>
              <a:t>What is the order of serving data to the </a:t>
            </a:r>
            <a:br>
              <a:rPr lang="en-US" dirty="0"/>
            </a:br>
            <a:r>
              <a:rPr lang="en-US" dirty="0"/>
              <a:t>front end?</a:t>
            </a:r>
          </a:p>
        </p:txBody>
      </p:sp>
      <p:sp>
        <p:nvSpPr>
          <p:cNvPr id="4" name="New shape"/>
          <p:cNvSpPr/>
          <p:nvPr/>
        </p:nvSpPr>
        <p:spPr>
          <a:xfrm>
            <a:off x="4356100" y="2309812"/>
            <a:ext cx="7253288" cy="4797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1600" b="0" i="0" u="none" strike="noStrike" kern="1200" cap="none" spc="0" normalizeH="0" baseline="0" noProof="0" dirty="0">
                <a:ln>
                  <a:noFill/>
                </a:ln>
                <a:solidFill>
                  <a:schemeClr val="accent6"/>
                </a:solidFill>
                <a:effectLst/>
                <a:uLnTx/>
                <a:uFillTx/>
                <a:latin typeface="Segoe UI"/>
                <a:cs typeface="Arial" pitchFamily="34" charset="0"/>
              </a:rPr>
              <a:t>The client application obtains the parameters and passes them to Azure SQL Database, which returns the relevant data to the Azure Function.</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1600" b="0" i="0" u="none" strike="noStrike" kern="1200" cap="none" spc="0" normalizeH="0" baseline="0" noProof="0" dirty="0">
                <a:ln>
                  <a:noFill/>
                </a:ln>
                <a:solidFill>
                  <a:schemeClr val="accent6"/>
                </a:solidFill>
                <a:effectLst/>
                <a:uLnTx/>
                <a:uFillTx/>
                <a:latin typeface="Segoe UI"/>
                <a:cs typeface="Arial" pitchFamily="34" charset="0"/>
              </a:rPr>
              <a:t>The Azure Function obtains the parameters and passes them to the client application, then the client application gets the relevant data from Azure SQL Database and displays it in the client application.</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cs typeface="Arial" pitchFamily="34" charset="0"/>
              </a:rPr>
              <a:t>The client application obtains the parameters and passes them to the Azure Function, then the Azure Function gets the relevant data from Azure SQL Database and returns it to the client application.</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1600" b="0" i="0" u="none" strike="noStrike" kern="1200" cap="none" spc="0" normalizeH="0" baseline="0" noProof="0" dirty="0">
                <a:ln>
                  <a:noFill/>
                </a:ln>
                <a:solidFill>
                  <a:schemeClr val="accent6"/>
                </a:solidFill>
                <a:effectLst/>
                <a:uLnTx/>
                <a:uFillTx/>
                <a:latin typeface="Segoe UI"/>
                <a:cs typeface="Arial" pitchFamily="34" charset="0"/>
              </a:rPr>
              <a:t>Azure SQL Database obtains the parameters and passes them to the Azure Function, then the Azure Function gets the relevant data from the client application and returns it to Azure SQL Database.</a:t>
            </a:r>
          </a:p>
        </p:txBody>
      </p:sp>
      <p:sp>
        <p:nvSpPr>
          <p:cNvPr id="6" name="Rectangle 5" descr="code callout frame">
            <a:extLst>
              <a:ext uri="{FF2B5EF4-FFF2-40B4-BE49-F238E27FC236}">
                <a16:creationId xmlns:a16="http://schemas.microsoft.com/office/drawing/2014/main" id="{E4CB24E2-6974-4F7B-822C-F0BB3DCE3296}"/>
              </a:ext>
            </a:extLst>
          </p:cNvPr>
          <p:cNvSpPr/>
          <p:nvPr/>
        </p:nvSpPr>
        <p:spPr bwMode="auto">
          <a:xfrm>
            <a:off x="4356099" y="3641724"/>
            <a:ext cx="7253289" cy="870899"/>
          </a:xfrm>
          <a:prstGeom prst="rect">
            <a:avLst/>
          </a:prstGeom>
          <a:solidFill>
            <a:schemeClr val="accent1">
              <a:alpha val="1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cs typeface="Segoe UI" pitchFamily="34" charset="0"/>
            </a:endParaRPr>
          </a:p>
        </p:txBody>
      </p:sp>
      <p:pic>
        <p:nvPicPr>
          <p:cNvPr id="8" name="chat" descr="chat">
            <a:extLst>
              <a:ext uri="{FF2B5EF4-FFF2-40B4-BE49-F238E27FC236}">
                <a16:creationId xmlns:a16="http://schemas.microsoft.com/office/drawing/2014/main" id="{A904620E-8BC4-4BF7-97A3-AB5DDA77DC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124" y="875505"/>
            <a:ext cx="1070209" cy="1070204"/>
          </a:xfrm>
          <a:prstGeom prst="rect">
            <a:avLst/>
          </a:prstGeom>
        </p:spPr>
      </p:pic>
    </p:spTree>
    <p:extLst>
      <p:ext uri="{BB962C8B-B14F-4D97-AF65-F5344CB8AC3E}">
        <p14:creationId xmlns:p14="http://schemas.microsoft.com/office/powerpoint/2010/main" val="368387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6D70EAD-7B2B-4505-B034-142FFB0AAD8C}"/>
              </a:ext>
            </a:extLst>
          </p:cNvPr>
          <p:cNvSpPr>
            <a:spLocks noGrp="1"/>
          </p:cNvSpPr>
          <p:nvPr>
            <p:ph type="title"/>
          </p:nvPr>
        </p:nvSpPr>
        <p:spPr/>
        <p:txBody>
          <a:bodyPr/>
          <a:lstStyle/>
          <a:p>
            <a:r>
              <a:rPr lang="en-US" dirty="0"/>
              <a:t>Demo</a:t>
            </a:r>
          </a:p>
        </p:txBody>
      </p:sp>
      <p:sp>
        <p:nvSpPr>
          <p:cNvPr id="3" name="Subtitle"/>
          <p:cNvSpPr>
            <a:spLocks noGrp="1"/>
          </p:cNvSpPr>
          <p:nvPr>
            <p:ph type="body" sz="quarter" idx="12" hasCustomPrompt="1"/>
          </p:nvPr>
        </p:nvSpPr>
        <p:spPr>
          <a:xfrm>
            <a:off x="585216" y="3977319"/>
            <a:ext cx="9144000" cy="338554"/>
          </a:xfrm>
        </p:spPr>
        <p:txBody>
          <a:bodyPr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r>
              <a:rPr lang="en-US"/>
              <a:t>Configure Azure Static Web Apps and monitor the solution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4" y="2044006"/>
            <a:ext cx="4127692" cy="2769989"/>
          </a:xfrm>
        </p:spPr>
        <p:txBody>
          <a:bodyPr/>
          <a:lstStyle>
            <a:lvl1pPr>
              <a:defRPr>
                <a:solidFill>
                  <a:schemeClr val="tx1"/>
                </a:solidFill>
              </a:defRPr>
            </a:lvl1pPr>
          </a:lstStyle>
          <a:p>
            <a:r>
              <a:rPr lang="en-US" dirty="0"/>
              <a:t>Configure </a:t>
            </a:r>
            <a:br>
              <a:rPr lang="en-US" dirty="0"/>
            </a:br>
            <a:r>
              <a:rPr lang="en-US" dirty="0"/>
              <a:t>Azure Static </a:t>
            </a:r>
            <a:br>
              <a:rPr lang="en-US" dirty="0"/>
            </a:br>
            <a:r>
              <a:rPr lang="en-US" dirty="0"/>
              <a:t>Web Apps </a:t>
            </a:r>
            <a:br>
              <a:rPr lang="en-US" dirty="0"/>
            </a:br>
            <a:r>
              <a:rPr lang="en-US" dirty="0"/>
              <a:t>and monitor </a:t>
            </a:r>
            <a:br>
              <a:rPr lang="en-US" dirty="0"/>
            </a:br>
            <a:r>
              <a:rPr lang="en-US" dirty="0"/>
              <a:t>the solution</a:t>
            </a:r>
          </a:p>
        </p:txBody>
      </p:sp>
      <p:grpSp>
        <p:nvGrpSpPr>
          <p:cNvPr id="16" name="Group 15">
            <a:extLst>
              <a:ext uri="{FF2B5EF4-FFF2-40B4-BE49-F238E27FC236}">
                <a16:creationId xmlns:a16="http://schemas.microsoft.com/office/drawing/2014/main" id="{7AD5243D-0420-4927-B41D-83956E164877}"/>
              </a:ext>
            </a:extLst>
          </p:cNvPr>
          <p:cNvGrpSpPr/>
          <p:nvPr/>
        </p:nvGrpSpPr>
        <p:grpSpPr>
          <a:xfrm>
            <a:off x="5414596" y="2478839"/>
            <a:ext cx="5391620" cy="440343"/>
            <a:chOff x="5414596" y="1758511"/>
            <a:chExt cx="5391620" cy="440343"/>
          </a:xfrm>
        </p:grpSpPr>
        <p:grpSp>
          <p:nvGrpSpPr>
            <p:cNvPr id="3" name="Group 2">
              <a:extLst>
                <a:ext uri="{FF2B5EF4-FFF2-40B4-BE49-F238E27FC236}">
                  <a16:creationId xmlns:a16="http://schemas.microsoft.com/office/drawing/2014/main" id="{EC9547D9-6371-4262-826F-9623B794C398}"/>
                </a:ext>
              </a:extLst>
            </p:cNvPr>
            <p:cNvGrpSpPr/>
            <p:nvPr/>
          </p:nvGrpSpPr>
          <p:grpSpPr>
            <a:xfrm>
              <a:off x="5414596" y="1758511"/>
              <a:ext cx="440343" cy="440343"/>
              <a:chOff x="5414596" y="1758511"/>
              <a:chExt cx="440343" cy="440343"/>
            </a:xfrm>
          </p:grpSpPr>
          <p:sp>
            <p:nvSpPr>
              <p:cNvPr id="5" name="Oval 4">
                <a:extLst>
                  <a:ext uri="{FF2B5EF4-FFF2-40B4-BE49-F238E27FC236}">
                    <a16:creationId xmlns:a16="http://schemas.microsoft.com/office/drawing/2014/main" id="{FDDD9BF3-B0BC-49D7-B827-B01504C3B12F}"/>
                  </a:ext>
                  <a:ext uri="{C183D7F6-B498-43B3-948B-1728B52AA6E4}">
                    <adec:decorative xmlns:adec="http://schemas.microsoft.com/office/drawing/2017/decorative" val="1"/>
                  </a:ext>
                </a:extLst>
              </p:cNvPr>
              <p:cNvSpPr/>
              <p:nvPr/>
            </p:nvSpPr>
            <p:spPr bwMode="auto">
              <a:xfrm>
                <a:off x="5414596" y="1758511"/>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a:lnSpc>
                    <a:spcPct val="90000"/>
                  </a:lnSpc>
                  <a:spcBef>
                    <a:spcPct val="0"/>
                  </a:spcBef>
                  <a:spcAft>
                    <a:spcPts val="2400"/>
                  </a:spcAft>
                </a:pPr>
                <a:endParaRPr lang="en-US" sz="1800" spc="-49" err="1">
                  <a:ln w="3175">
                    <a:noFill/>
                  </a:ln>
                  <a:solidFill>
                    <a:schemeClr val="accent1"/>
                  </a:solidFill>
                  <a:latin typeface="+mj-lt"/>
                  <a:cs typeface="Segoe UI" pitchFamily="34" charset="0"/>
                </a:endParaRPr>
              </a:p>
            </p:txBody>
          </p:sp>
          <p:pic>
            <p:nvPicPr>
              <p:cNvPr id="6" name="Graphic 5" descr="Checkmark with solid fill">
                <a:extLst>
                  <a:ext uri="{FF2B5EF4-FFF2-40B4-BE49-F238E27FC236}">
                    <a16:creationId xmlns:a16="http://schemas.microsoft.com/office/drawing/2014/main" id="{A3277CAE-E226-4826-A74F-A9E940CEAB9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1850630"/>
                <a:ext cx="256105" cy="256105"/>
              </a:xfrm>
              <a:prstGeom prst="rect">
                <a:avLst/>
              </a:prstGeom>
            </p:spPr>
          </p:pic>
        </p:grpSp>
        <p:sp>
          <p:nvSpPr>
            <p:cNvPr id="7" name="TextBox 6">
              <a:extLst>
                <a:ext uri="{FF2B5EF4-FFF2-40B4-BE49-F238E27FC236}">
                  <a16:creationId xmlns:a16="http://schemas.microsoft.com/office/drawing/2014/main" id="{3D4E29EC-4E11-4A4D-B0F2-A0584AF94477}"/>
                </a:ext>
              </a:extLst>
            </p:cNvPr>
            <p:cNvSpPr txBox="1"/>
            <p:nvPr/>
          </p:nvSpPr>
          <p:spPr>
            <a:xfrm>
              <a:off x="5989638" y="1774867"/>
              <a:ext cx="4816578" cy="400110"/>
            </a:xfrm>
            <a:prstGeom prst="rect">
              <a:avLst/>
            </a:prstGeom>
            <a:noFill/>
          </p:spPr>
          <p:txBody>
            <a:bodyPr wrap="square">
              <a:spAutoFit/>
            </a:bodyPr>
            <a:lstStyle/>
            <a:p>
              <a:pPr defTabSz="914400">
                <a:defRPr/>
              </a:pPr>
              <a:r>
                <a:rPr lang="en-US" sz="2000" dirty="0">
                  <a:latin typeface="Segoe UI"/>
                  <a:cs typeface="Segoe UI" pitchFamily="34" charset="0"/>
                </a:rPr>
                <a:t>Configure application settings</a:t>
              </a:r>
            </a:p>
          </p:txBody>
        </p:sp>
      </p:grpSp>
      <p:grpSp>
        <p:nvGrpSpPr>
          <p:cNvPr id="20" name="Group 19">
            <a:extLst>
              <a:ext uri="{FF2B5EF4-FFF2-40B4-BE49-F238E27FC236}">
                <a16:creationId xmlns:a16="http://schemas.microsoft.com/office/drawing/2014/main" id="{E7F120B5-AD23-4C55-91A0-4428ED080D43}"/>
              </a:ext>
            </a:extLst>
          </p:cNvPr>
          <p:cNvGrpSpPr/>
          <p:nvPr/>
        </p:nvGrpSpPr>
        <p:grpSpPr>
          <a:xfrm>
            <a:off x="5414596" y="3208828"/>
            <a:ext cx="5391620" cy="440343"/>
            <a:chOff x="5414596" y="2488500"/>
            <a:chExt cx="5391620" cy="440343"/>
          </a:xfrm>
        </p:grpSpPr>
        <p:grpSp>
          <p:nvGrpSpPr>
            <p:cNvPr id="4" name="Group 3">
              <a:extLst>
                <a:ext uri="{FF2B5EF4-FFF2-40B4-BE49-F238E27FC236}">
                  <a16:creationId xmlns:a16="http://schemas.microsoft.com/office/drawing/2014/main" id="{00230F5F-C365-4C52-9EA0-58F47E4F20F8}"/>
                </a:ext>
              </a:extLst>
            </p:cNvPr>
            <p:cNvGrpSpPr/>
            <p:nvPr/>
          </p:nvGrpSpPr>
          <p:grpSpPr>
            <a:xfrm>
              <a:off x="5414596" y="2488500"/>
              <a:ext cx="440343" cy="440343"/>
              <a:chOff x="5414596" y="2424479"/>
              <a:chExt cx="440343" cy="440343"/>
            </a:xfrm>
          </p:grpSpPr>
          <p:sp>
            <p:nvSpPr>
              <p:cNvPr id="9" name="Oval 8">
                <a:extLst>
                  <a:ext uri="{FF2B5EF4-FFF2-40B4-BE49-F238E27FC236}">
                    <a16:creationId xmlns:a16="http://schemas.microsoft.com/office/drawing/2014/main" id="{B12F72A0-6EF2-4A8F-B6E3-FCBED1FAFC9C}"/>
                  </a:ext>
                  <a:ext uri="{C183D7F6-B498-43B3-948B-1728B52AA6E4}">
                    <adec:decorative xmlns:adec="http://schemas.microsoft.com/office/drawing/2017/decorative" val="1"/>
                  </a:ext>
                </a:extLst>
              </p:cNvPr>
              <p:cNvSpPr/>
              <p:nvPr/>
            </p:nvSpPr>
            <p:spPr bwMode="auto">
              <a:xfrm>
                <a:off x="5414596" y="2424479"/>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a:lnSpc>
                    <a:spcPct val="90000"/>
                  </a:lnSpc>
                  <a:spcBef>
                    <a:spcPct val="0"/>
                  </a:spcBef>
                  <a:spcAft>
                    <a:spcPts val="2400"/>
                  </a:spcAft>
                </a:pPr>
                <a:endParaRPr lang="en-US" sz="1800" spc="-49" err="1">
                  <a:ln w="3175">
                    <a:noFill/>
                  </a:ln>
                  <a:solidFill>
                    <a:schemeClr val="accent1"/>
                  </a:solidFill>
                  <a:latin typeface="+mj-lt"/>
                  <a:cs typeface="Segoe UI" pitchFamily="34" charset="0"/>
                </a:endParaRPr>
              </a:p>
            </p:txBody>
          </p:sp>
          <p:pic>
            <p:nvPicPr>
              <p:cNvPr id="10" name="Graphic 9" descr="Checkmark with solid fill">
                <a:extLst>
                  <a:ext uri="{FF2B5EF4-FFF2-40B4-BE49-F238E27FC236}">
                    <a16:creationId xmlns:a16="http://schemas.microsoft.com/office/drawing/2014/main" id="{12A1B629-4A44-46E9-8A26-6AC346E3DF4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2516598"/>
                <a:ext cx="256105" cy="256105"/>
              </a:xfrm>
              <a:prstGeom prst="rect">
                <a:avLst/>
              </a:prstGeom>
            </p:spPr>
          </p:pic>
        </p:grpSp>
        <p:sp>
          <p:nvSpPr>
            <p:cNvPr id="11" name="TextBox 10">
              <a:extLst>
                <a:ext uri="{FF2B5EF4-FFF2-40B4-BE49-F238E27FC236}">
                  <a16:creationId xmlns:a16="http://schemas.microsoft.com/office/drawing/2014/main" id="{3C18A222-1101-4A1D-B753-79F5E9EA3790}"/>
                </a:ext>
              </a:extLst>
            </p:cNvPr>
            <p:cNvSpPr txBox="1"/>
            <p:nvPr/>
          </p:nvSpPr>
          <p:spPr>
            <a:xfrm>
              <a:off x="5989638" y="2504856"/>
              <a:ext cx="4816578" cy="400110"/>
            </a:xfrm>
            <a:prstGeom prst="rect">
              <a:avLst/>
            </a:prstGeom>
            <a:noFill/>
          </p:spPr>
          <p:txBody>
            <a:bodyPr wrap="square">
              <a:spAutoFit/>
            </a:bodyPr>
            <a:lstStyle/>
            <a:p>
              <a:pPr defTabSz="914400">
                <a:defRPr/>
              </a:pPr>
              <a:r>
                <a:rPr lang="en-US" sz="2000" dirty="0">
                  <a:latin typeface="Segoe UI"/>
                  <a:cs typeface="Segoe UI" pitchFamily="34" charset="0"/>
                </a:rPr>
                <a:t>View the published bus-app</a:t>
              </a:r>
            </a:p>
          </p:txBody>
        </p:sp>
      </p:grpSp>
      <p:grpSp>
        <p:nvGrpSpPr>
          <p:cNvPr id="28" name="Group 27">
            <a:extLst>
              <a:ext uri="{FF2B5EF4-FFF2-40B4-BE49-F238E27FC236}">
                <a16:creationId xmlns:a16="http://schemas.microsoft.com/office/drawing/2014/main" id="{06C06202-6BB8-4B5F-8A25-6BD508036BC1}"/>
              </a:ext>
            </a:extLst>
          </p:cNvPr>
          <p:cNvGrpSpPr/>
          <p:nvPr/>
        </p:nvGrpSpPr>
        <p:grpSpPr>
          <a:xfrm>
            <a:off x="5414596" y="3938817"/>
            <a:ext cx="5391620" cy="440343"/>
            <a:chOff x="5414596" y="3218489"/>
            <a:chExt cx="5391620" cy="440343"/>
          </a:xfrm>
        </p:grpSpPr>
        <p:grpSp>
          <p:nvGrpSpPr>
            <p:cNvPr id="8" name="Group 7">
              <a:extLst>
                <a:ext uri="{FF2B5EF4-FFF2-40B4-BE49-F238E27FC236}">
                  <a16:creationId xmlns:a16="http://schemas.microsoft.com/office/drawing/2014/main" id="{079D2D56-78E6-4D27-80B4-1AFF10BA2EEC}"/>
                </a:ext>
              </a:extLst>
            </p:cNvPr>
            <p:cNvGrpSpPr/>
            <p:nvPr/>
          </p:nvGrpSpPr>
          <p:grpSpPr>
            <a:xfrm>
              <a:off x="5414596" y="3218489"/>
              <a:ext cx="440343" cy="440343"/>
              <a:chOff x="5414596" y="3090447"/>
              <a:chExt cx="440343" cy="440343"/>
            </a:xfrm>
          </p:grpSpPr>
          <p:sp>
            <p:nvSpPr>
              <p:cNvPr id="13" name="Oval 12">
                <a:extLst>
                  <a:ext uri="{FF2B5EF4-FFF2-40B4-BE49-F238E27FC236}">
                    <a16:creationId xmlns:a16="http://schemas.microsoft.com/office/drawing/2014/main" id="{208C96CF-C992-433C-87E8-F94A7E0B5A3B}"/>
                  </a:ext>
                  <a:ext uri="{C183D7F6-B498-43B3-948B-1728B52AA6E4}">
                    <adec:decorative xmlns:adec="http://schemas.microsoft.com/office/drawing/2017/decorative" val="1"/>
                  </a:ext>
                </a:extLst>
              </p:cNvPr>
              <p:cNvSpPr/>
              <p:nvPr/>
            </p:nvSpPr>
            <p:spPr bwMode="auto">
              <a:xfrm>
                <a:off x="5414596" y="3090447"/>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a:lnSpc>
                    <a:spcPct val="90000"/>
                  </a:lnSpc>
                  <a:spcBef>
                    <a:spcPct val="0"/>
                  </a:spcBef>
                  <a:spcAft>
                    <a:spcPts val="2400"/>
                  </a:spcAft>
                </a:pPr>
                <a:endParaRPr lang="en-US" sz="1800" spc="-49" err="1">
                  <a:ln w="3175">
                    <a:noFill/>
                  </a:ln>
                  <a:solidFill>
                    <a:schemeClr val="accent1"/>
                  </a:solidFill>
                  <a:latin typeface="+mj-lt"/>
                  <a:cs typeface="Segoe UI" pitchFamily="34" charset="0"/>
                </a:endParaRPr>
              </a:p>
            </p:txBody>
          </p:sp>
          <p:pic>
            <p:nvPicPr>
              <p:cNvPr id="14" name="Graphic 13" descr="Checkmark with solid fill">
                <a:extLst>
                  <a:ext uri="{FF2B5EF4-FFF2-40B4-BE49-F238E27FC236}">
                    <a16:creationId xmlns:a16="http://schemas.microsoft.com/office/drawing/2014/main" id="{1163529C-72FE-46A7-83CC-D88984DB1A3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3182566"/>
                <a:ext cx="256105" cy="256105"/>
              </a:xfrm>
              <a:prstGeom prst="rect">
                <a:avLst/>
              </a:prstGeom>
            </p:spPr>
          </p:pic>
        </p:grpSp>
        <p:sp>
          <p:nvSpPr>
            <p:cNvPr id="15" name="TextBox 14">
              <a:extLst>
                <a:ext uri="{FF2B5EF4-FFF2-40B4-BE49-F238E27FC236}">
                  <a16:creationId xmlns:a16="http://schemas.microsoft.com/office/drawing/2014/main" id="{450B52ED-EA79-4B0C-A32E-3F9FF9144A60}"/>
                </a:ext>
              </a:extLst>
            </p:cNvPr>
            <p:cNvSpPr txBox="1"/>
            <p:nvPr/>
          </p:nvSpPr>
          <p:spPr>
            <a:xfrm>
              <a:off x="5989638" y="3234845"/>
              <a:ext cx="4816578" cy="400110"/>
            </a:xfrm>
            <a:prstGeom prst="rect">
              <a:avLst/>
            </a:prstGeom>
            <a:noFill/>
          </p:spPr>
          <p:txBody>
            <a:bodyPr wrap="square">
              <a:spAutoFit/>
            </a:bodyPr>
            <a:lstStyle/>
            <a:p>
              <a:pPr defTabSz="914400">
                <a:defRPr/>
              </a:pPr>
              <a:r>
                <a:rPr lang="en-US" sz="2000" dirty="0">
                  <a:latin typeface="Segoe UI"/>
                  <a:cs typeface="Segoe UI" pitchFamily="34" charset="0"/>
                </a:rPr>
                <a:t>Review the GitHub Action runs</a:t>
              </a:r>
            </a:p>
          </p:txBody>
        </p:sp>
      </p:grpSp>
    </p:spTree>
    <p:extLst>
      <p:ext uri="{BB962C8B-B14F-4D97-AF65-F5344CB8AC3E}">
        <p14:creationId xmlns:p14="http://schemas.microsoft.com/office/powerpoint/2010/main" val="47353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nodeType="withEffect">
                                  <p:stCondLst>
                                    <p:cond delay="0"/>
                                  </p:stCondLst>
                                  <p:childTnLst>
                                    <p:animMotion origin="layout" path="M 1.45833E-6 -7.40741E-7 L 1.45833E-6 -0.0544 " pathEditMode="relative" rAng="0" ptsTypes="AA">
                                      <p:cBhvr>
                                        <p:cTn id="9" dur="600" spd="-100000" fill="hold"/>
                                        <p:tgtEl>
                                          <p:spTgt spid="16"/>
                                        </p:tgtEl>
                                        <p:attrNameLst>
                                          <p:attrName>ppt_x</p:attrName>
                                          <p:attrName>ppt_y</p:attrName>
                                        </p:attrNameLst>
                                      </p:cBhvr>
                                      <p:rCtr x="0" y="-2731"/>
                                    </p:animMotion>
                                  </p:childTnLst>
                                </p:cTn>
                              </p:par>
                              <p:par>
                                <p:cTn id="10" presetID="10" presetClass="entr" presetSubtype="0" fill="hold" nodeType="withEffect">
                                  <p:stCondLst>
                                    <p:cond delay="1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nodeType="withEffect">
                                  <p:stCondLst>
                                    <p:cond delay="150"/>
                                  </p:stCondLst>
                                  <p:childTnLst>
                                    <p:animMotion origin="layout" path="M 6.25E-7 -1.11111E-6 L 6.25E-7 -0.0544 " pathEditMode="relative" rAng="0" ptsTypes="AA">
                                      <p:cBhvr>
                                        <p:cTn id="14" dur="600" spd="-100000" fill="hold"/>
                                        <p:tgtEl>
                                          <p:spTgt spid="20"/>
                                        </p:tgtEl>
                                        <p:attrNameLst>
                                          <p:attrName>ppt_x</p:attrName>
                                          <p:attrName>ppt_y</p:attrName>
                                        </p:attrNameLst>
                                      </p:cBhvr>
                                      <p:rCtr x="0" y="-2731"/>
                                    </p:animMotion>
                                  </p:childTnLst>
                                </p:cTn>
                              </p:par>
                              <p:par>
                                <p:cTn id="15" presetID="10" presetClass="entr" presetSubtype="0" fill="hold" nodeType="withEffect">
                                  <p:stCondLst>
                                    <p:cond delay="3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42" presetClass="path" presetSubtype="0" decel="100000" fill="hold" nodeType="withEffect">
                                  <p:stCondLst>
                                    <p:cond delay="300"/>
                                  </p:stCondLst>
                                  <p:childTnLst>
                                    <p:animMotion origin="layout" path="M 6.25E-7 -3.33333E-6 L 6.25E-7 -0.05439 " pathEditMode="relative" rAng="0" ptsTypes="AA">
                                      <p:cBhvr>
                                        <p:cTn id="19" dur="600" spd="-100000" fill="hold"/>
                                        <p:tgtEl>
                                          <p:spTgt spid="28"/>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Solution architecture</a:t>
            </a:r>
          </a:p>
        </p:txBody>
      </p:sp>
      <p:pic>
        <p:nvPicPr>
          <p:cNvPr id="8" name="Graphic 7">
            <a:extLst>
              <a:ext uri="{FF2B5EF4-FFF2-40B4-BE49-F238E27FC236}">
                <a16:creationId xmlns:a16="http://schemas.microsoft.com/office/drawing/2014/main" id="{A4075946-774B-4357-B270-15247BD70AE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18468" y="1435100"/>
            <a:ext cx="8174596" cy="4306716"/>
          </a:xfrm>
          <a:prstGeom prst="rect">
            <a:avLst/>
          </a:prstGeom>
        </p:spPr>
      </p:pic>
      <p:grpSp>
        <p:nvGrpSpPr>
          <p:cNvPr id="23" name="Group 22">
            <a:extLst>
              <a:ext uri="{FF2B5EF4-FFF2-40B4-BE49-F238E27FC236}">
                <a16:creationId xmlns:a16="http://schemas.microsoft.com/office/drawing/2014/main" id="{3F9E4114-9B19-42C4-B08E-76461AE88D47}"/>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4" name="Straight Arrow Connector 23">
              <a:extLst>
                <a:ext uri="{FF2B5EF4-FFF2-40B4-BE49-F238E27FC236}">
                  <a16:creationId xmlns:a16="http://schemas.microsoft.com/office/drawing/2014/main" id="{FB6D304E-1FCC-49B1-91D8-6841C622D8B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94EB2500-DA07-4C5C-AED0-626ED0FADA2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6" name="Oval 25">
              <a:extLst>
                <a:ext uri="{FF2B5EF4-FFF2-40B4-BE49-F238E27FC236}">
                  <a16:creationId xmlns:a16="http://schemas.microsoft.com/office/drawing/2014/main" id="{64B370A9-234E-4845-A853-03130E1F41C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7" name="Oval 26">
              <a:extLst>
                <a:ext uri="{FF2B5EF4-FFF2-40B4-BE49-F238E27FC236}">
                  <a16:creationId xmlns:a16="http://schemas.microsoft.com/office/drawing/2014/main" id="{EB7853E3-9599-483E-94BC-60F0FEDA9A87}"/>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67CDB5F-BB57-4EA9-8168-6DBA61EC76F3}"/>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B03ECEE7-7773-4632-8657-1209D1D9FD0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0" name="TextBox 29">
              <a:extLst>
                <a:ext uri="{FF2B5EF4-FFF2-40B4-BE49-F238E27FC236}">
                  <a16:creationId xmlns:a16="http://schemas.microsoft.com/office/drawing/2014/main" id="{D3948A15-FC03-435C-BDB1-2D9CE2291877}"/>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Database</a:t>
              </a:r>
            </a:p>
          </p:txBody>
        </p:sp>
        <p:sp>
          <p:nvSpPr>
            <p:cNvPr id="31" name="TextBox 30">
              <a:extLst>
                <a:ext uri="{FF2B5EF4-FFF2-40B4-BE49-F238E27FC236}">
                  <a16:creationId xmlns:a16="http://schemas.microsoft.com/office/drawing/2014/main" id="{33B7EE20-0C84-420D-8510-8D103844D35D}"/>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API</a:t>
              </a:r>
            </a:p>
          </p:txBody>
        </p:sp>
        <p:sp>
          <p:nvSpPr>
            <p:cNvPr id="32" name="TextBox 31">
              <a:extLst>
                <a:ext uri="{FF2B5EF4-FFF2-40B4-BE49-F238E27FC236}">
                  <a16:creationId xmlns:a16="http://schemas.microsoft.com/office/drawing/2014/main" id="{AC1CA35E-CCDB-4C1F-AD92-01863D212CD8}"/>
                </a:ext>
              </a:extLst>
            </p:cNvPr>
            <p:cNvSpPr txBox="1"/>
            <p:nvPr/>
          </p:nvSpPr>
          <p:spPr>
            <a:xfrm>
              <a:off x="5279180" y="6244645"/>
              <a:ext cx="573875"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BFBFBF"/>
                  </a:solidFill>
                  <a:effectLst/>
                  <a:uLnTx/>
                  <a:uFillTx/>
                  <a:latin typeface="Segoe UI"/>
                  <a:cs typeface="Arial" pitchFamily="34" charset="0"/>
                </a:rPr>
                <a:t>Application</a:t>
              </a:r>
            </a:p>
          </p:txBody>
        </p:sp>
        <p:sp>
          <p:nvSpPr>
            <p:cNvPr id="33" name="TextBox 32">
              <a:extLst>
                <a:ext uri="{FF2B5EF4-FFF2-40B4-BE49-F238E27FC236}">
                  <a16:creationId xmlns:a16="http://schemas.microsoft.com/office/drawing/2014/main" id="{FCAF4325-A5FF-4391-8E39-029CA1E9BC30}"/>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Segoe UI"/>
                  <a:cs typeface="Arial" pitchFamily="34" charset="0"/>
                </a:rPr>
                <a:t>Solution</a:t>
              </a:r>
            </a:p>
          </p:txBody>
        </p:sp>
        <p:sp>
          <p:nvSpPr>
            <p:cNvPr id="34" name="TextBox 33">
              <a:extLst>
                <a:ext uri="{FF2B5EF4-FFF2-40B4-BE49-F238E27FC236}">
                  <a16:creationId xmlns:a16="http://schemas.microsoft.com/office/drawing/2014/main" id="{BFA4CE1A-30B9-428D-BA31-EB1ADFAE143F}"/>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Summary</a:t>
              </a:r>
            </a:p>
          </p:txBody>
        </p:sp>
      </p:grpSp>
    </p:spTree>
    <p:extLst>
      <p:ext uri="{BB962C8B-B14F-4D97-AF65-F5344CB8AC3E}">
        <p14:creationId xmlns:p14="http://schemas.microsoft.com/office/powerpoint/2010/main" val="360617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50E6FF"/>
                </a:solidFill>
                <a:effectLst/>
                <a:latin typeface="+mj-lt"/>
                <a:ea typeface="+mn-ea"/>
                <a:cs typeface="Segoe UI" pitchFamily="34" charset="0"/>
              </a:defRPr>
            </a:lvl1pPr>
          </a:lstStyle>
          <a:p>
            <a:r>
              <a:rPr lang="en-US"/>
              <a:t>Summary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Summary</a:t>
            </a:r>
          </a:p>
        </p:txBody>
      </p:sp>
      <p:sp>
        <p:nvSpPr>
          <p:cNvPr id="3" name="Subtitle"/>
          <p:cNvSpPr>
            <a:spLocks noGrp="1"/>
          </p:cNvSpPr>
          <p:nvPr>
            <p:ph sz="quarter" idx="10"/>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spcBef>
                <a:spcPct val="43750"/>
              </a:spcBef>
              <a:spcAft>
                <a:spcPct val="43750"/>
              </a:spcAft>
              <a:buNone/>
            </a:pPr>
            <a:r>
              <a:rPr lang="en-US" sz="2000" dirty="0"/>
              <a:t>In the language of your choice (Node.js, Python, or .NET), we used an Azure Function that's built-in to an Azure Static Web App to get the data for specific bus routes and geofences. The Azure Static Web App was then used to surface the map on a website.</a:t>
            </a:r>
          </a:p>
        </p:txBody>
      </p:sp>
      <p:sp>
        <p:nvSpPr>
          <p:cNvPr id="5" name="Oval 4">
            <a:extLst>
              <a:ext uri="{FF2B5EF4-FFF2-40B4-BE49-F238E27FC236}">
                <a16:creationId xmlns:a16="http://schemas.microsoft.com/office/drawing/2014/main" id="{52FE1F91-E5AB-4DA0-9894-108C77B70CCF}"/>
              </a:ext>
              <a:ext uri="{C183D7F6-B498-43B3-948B-1728B52AA6E4}">
                <adec:decorative xmlns:adec="http://schemas.microsoft.com/office/drawing/2017/decorative" val="1"/>
              </a:ext>
            </a:extLst>
          </p:cNvPr>
          <p:cNvSpPr/>
          <p:nvPr/>
        </p:nvSpPr>
        <p:spPr bwMode="auto">
          <a:xfrm>
            <a:off x="1370704" y="3689547"/>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a:lnSpc>
                <a:spcPct val="90000"/>
              </a:lnSpc>
              <a:spcBef>
                <a:spcPct val="0"/>
              </a:spcBef>
              <a:spcAft>
                <a:spcPts val="2400"/>
              </a:spcAft>
            </a:pPr>
            <a:endParaRPr lang="en-US" sz="1800" spc="-49" err="1">
              <a:ln w="3175">
                <a:noFill/>
              </a:ln>
              <a:solidFill>
                <a:schemeClr val="accent1"/>
              </a:solidFill>
              <a:latin typeface="+mj-lt"/>
              <a:cs typeface="Segoe UI" pitchFamily="34" charset="0"/>
            </a:endParaRPr>
          </a:p>
        </p:txBody>
      </p:sp>
      <p:pic>
        <p:nvPicPr>
          <p:cNvPr id="6" name="Graphic 5" descr="Checkmark with solid fill">
            <a:extLst>
              <a:ext uri="{FF2B5EF4-FFF2-40B4-BE49-F238E27FC236}">
                <a16:creationId xmlns:a16="http://schemas.microsoft.com/office/drawing/2014/main" id="{754A8D48-1363-465E-B1A7-C343E4BBA68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2823" y="3781666"/>
            <a:ext cx="256105" cy="256105"/>
          </a:xfrm>
          <a:prstGeom prst="rect">
            <a:avLst/>
          </a:prstGeom>
        </p:spPr>
      </p:pic>
      <p:sp>
        <p:nvSpPr>
          <p:cNvPr id="7" name="TextBox 6">
            <a:extLst>
              <a:ext uri="{FF2B5EF4-FFF2-40B4-BE49-F238E27FC236}">
                <a16:creationId xmlns:a16="http://schemas.microsoft.com/office/drawing/2014/main" id="{B4EAC19B-DFAA-43D3-B5BB-397D89425B80}"/>
              </a:ext>
            </a:extLst>
          </p:cNvPr>
          <p:cNvSpPr txBox="1"/>
          <p:nvPr/>
        </p:nvSpPr>
        <p:spPr>
          <a:xfrm>
            <a:off x="1945746" y="3705903"/>
            <a:ext cx="910235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You learned how to c</a:t>
            </a:r>
            <a:r>
              <a:rPr kumimoji="0" lang="en-US" sz="2000" b="0" i="0" u="none" strike="noStrike" kern="1200" cap="none" spc="0" normalizeH="0" baseline="0" noProof="0" dirty="0" err="1">
                <a:ln>
                  <a:noFill/>
                </a:ln>
                <a:solidFill>
                  <a:srgbClr val="000000"/>
                </a:solidFill>
                <a:effectLst/>
                <a:uLnTx/>
                <a:uFillTx/>
                <a:latin typeface="Segoe UI"/>
                <a:cs typeface="Segoe UI" pitchFamily="34" charset="0"/>
              </a:rPr>
              <a:t>reate</a:t>
            </a: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 Vue.js web applications using Azure Static Web Apps</a:t>
            </a:r>
          </a:p>
        </p:txBody>
      </p:sp>
      <p:sp>
        <p:nvSpPr>
          <p:cNvPr id="9" name="Oval 8">
            <a:extLst>
              <a:ext uri="{FF2B5EF4-FFF2-40B4-BE49-F238E27FC236}">
                <a16:creationId xmlns:a16="http://schemas.microsoft.com/office/drawing/2014/main" id="{F0B56413-73AB-4368-9886-3A149D89AE6D}"/>
              </a:ext>
              <a:ext uri="{C183D7F6-B498-43B3-948B-1728B52AA6E4}">
                <adec:decorative xmlns:adec="http://schemas.microsoft.com/office/drawing/2017/decorative" val="1"/>
              </a:ext>
            </a:extLst>
          </p:cNvPr>
          <p:cNvSpPr/>
          <p:nvPr/>
        </p:nvSpPr>
        <p:spPr bwMode="auto">
          <a:xfrm>
            <a:off x="1370704" y="4469667"/>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a:lnSpc>
                <a:spcPct val="90000"/>
              </a:lnSpc>
              <a:spcBef>
                <a:spcPct val="0"/>
              </a:spcBef>
              <a:spcAft>
                <a:spcPts val="2400"/>
              </a:spcAft>
            </a:pPr>
            <a:endParaRPr lang="en-US" sz="1800" spc="-49" err="1">
              <a:ln w="3175">
                <a:noFill/>
              </a:ln>
              <a:solidFill>
                <a:schemeClr val="accent1"/>
              </a:solidFill>
              <a:latin typeface="+mj-lt"/>
              <a:cs typeface="Segoe UI" pitchFamily="34" charset="0"/>
            </a:endParaRPr>
          </a:p>
        </p:txBody>
      </p:sp>
      <p:pic>
        <p:nvPicPr>
          <p:cNvPr id="10" name="Graphic 9" descr="Checkmark with solid fill">
            <a:extLst>
              <a:ext uri="{FF2B5EF4-FFF2-40B4-BE49-F238E27FC236}">
                <a16:creationId xmlns:a16="http://schemas.microsoft.com/office/drawing/2014/main" id="{D84753EB-17FC-4E85-AC53-8733292E535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2823" y="4561786"/>
            <a:ext cx="256105" cy="256105"/>
          </a:xfrm>
          <a:prstGeom prst="rect">
            <a:avLst/>
          </a:prstGeom>
        </p:spPr>
      </p:pic>
      <p:sp>
        <p:nvSpPr>
          <p:cNvPr id="11" name="TextBox 10">
            <a:extLst>
              <a:ext uri="{FF2B5EF4-FFF2-40B4-BE49-F238E27FC236}">
                <a16:creationId xmlns:a16="http://schemas.microsoft.com/office/drawing/2014/main" id="{249F4F89-BC38-4A82-91AD-C0C2E26BEA7A}"/>
              </a:ext>
            </a:extLst>
          </p:cNvPr>
          <p:cNvSpPr txBox="1"/>
          <p:nvPr/>
        </p:nvSpPr>
        <p:spPr>
          <a:xfrm>
            <a:off x="1945746" y="4486023"/>
            <a:ext cx="910235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cs typeface="Segoe UI" pitchFamily="34" charset="0"/>
              </a:rPr>
              <a:t>You also learned how Visual Studio Code, the Azure portal, and GitHub are integrated to give you an efficient and seamless way to maintain CI/CD with GitHub Actions.</a:t>
            </a:r>
          </a:p>
        </p:txBody>
      </p:sp>
      <p:sp>
        <p:nvSpPr>
          <p:cNvPr id="13" name="Oval 12">
            <a:extLst>
              <a:ext uri="{FF2B5EF4-FFF2-40B4-BE49-F238E27FC236}">
                <a16:creationId xmlns:a16="http://schemas.microsoft.com/office/drawing/2014/main" id="{F5C0417E-9ED2-43B0-84C9-AFB4CCEDDF2C}"/>
              </a:ext>
              <a:ext uri="{C183D7F6-B498-43B3-948B-1728B52AA6E4}">
                <adec:decorative xmlns:adec="http://schemas.microsoft.com/office/drawing/2017/decorative" val="1"/>
              </a:ext>
            </a:extLst>
          </p:cNvPr>
          <p:cNvSpPr/>
          <p:nvPr/>
        </p:nvSpPr>
        <p:spPr bwMode="auto">
          <a:xfrm>
            <a:off x="1370704" y="2834268"/>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a:lnSpc>
                <a:spcPct val="90000"/>
              </a:lnSpc>
              <a:spcBef>
                <a:spcPct val="0"/>
              </a:spcBef>
              <a:spcAft>
                <a:spcPts val="2400"/>
              </a:spcAft>
            </a:pPr>
            <a:endParaRPr lang="en-US" sz="1800" spc="-49" err="1">
              <a:ln w="3175">
                <a:noFill/>
              </a:ln>
              <a:solidFill>
                <a:schemeClr val="accent1"/>
              </a:solidFill>
              <a:latin typeface="+mj-lt"/>
              <a:cs typeface="Segoe UI" pitchFamily="34" charset="0"/>
            </a:endParaRPr>
          </a:p>
        </p:txBody>
      </p:sp>
      <p:pic>
        <p:nvPicPr>
          <p:cNvPr id="14" name="Graphic 13" descr="Checkmark with solid fill">
            <a:extLst>
              <a:ext uri="{FF2B5EF4-FFF2-40B4-BE49-F238E27FC236}">
                <a16:creationId xmlns:a16="http://schemas.microsoft.com/office/drawing/2014/main" id="{8524E8C3-5670-42BC-A493-E8DC9ADD0D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2823" y="2926387"/>
            <a:ext cx="256105" cy="256105"/>
          </a:xfrm>
          <a:prstGeom prst="rect">
            <a:avLst/>
          </a:prstGeom>
        </p:spPr>
      </p:pic>
      <p:sp>
        <p:nvSpPr>
          <p:cNvPr id="15" name="TextBox 14">
            <a:extLst>
              <a:ext uri="{FF2B5EF4-FFF2-40B4-BE49-F238E27FC236}">
                <a16:creationId xmlns:a16="http://schemas.microsoft.com/office/drawing/2014/main" id="{00A23F35-87EA-45CB-8336-BACF9D559A2E}"/>
              </a:ext>
            </a:extLst>
          </p:cNvPr>
          <p:cNvSpPr txBox="1"/>
          <p:nvPr/>
        </p:nvSpPr>
        <p:spPr>
          <a:xfrm>
            <a:off x="1945746" y="2850624"/>
            <a:ext cx="910235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You learned how to design APIs in any language and integrate them with Azure SQL Database and Azure Static Web Apps</a:t>
            </a:r>
          </a:p>
        </p:txBody>
      </p:sp>
      <p:grpSp>
        <p:nvGrpSpPr>
          <p:cNvPr id="28" name="Group 27">
            <a:extLst>
              <a:ext uri="{FF2B5EF4-FFF2-40B4-BE49-F238E27FC236}">
                <a16:creationId xmlns:a16="http://schemas.microsoft.com/office/drawing/2014/main" id="{CC8F7759-DA90-4FB5-947A-75686781E56A}"/>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9" name="Straight Arrow Connector 28">
              <a:extLst>
                <a:ext uri="{FF2B5EF4-FFF2-40B4-BE49-F238E27FC236}">
                  <a16:creationId xmlns:a16="http://schemas.microsoft.com/office/drawing/2014/main" id="{1FE2F4FF-1934-4FB1-9400-EC49D004BA6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F5EA0963-615E-48BA-9AC6-7CE35B2AF0F7}"/>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1" name="Oval 30">
              <a:extLst>
                <a:ext uri="{FF2B5EF4-FFF2-40B4-BE49-F238E27FC236}">
                  <a16:creationId xmlns:a16="http://schemas.microsoft.com/office/drawing/2014/main" id="{1500C244-90B5-43C8-90E8-9B4C0BB6C3A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2" name="Oval 31">
              <a:extLst>
                <a:ext uri="{FF2B5EF4-FFF2-40B4-BE49-F238E27FC236}">
                  <a16:creationId xmlns:a16="http://schemas.microsoft.com/office/drawing/2014/main" id="{8D46317C-32B2-40C7-A778-934E7ACE1E87}"/>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299A8F3-DCC6-4FE4-9499-FE46F08E3F9B}"/>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A3524205-7F46-404C-A72D-5B4E845F94A3}"/>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5" name="TextBox 34">
              <a:extLst>
                <a:ext uri="{FF2B5EF4-FFF2-40B4-BE49-F238E27FC236}">
                  <a16:creationId xmlns:a16="http://schemas.microsoft.com/office/drawing/2014/main" id="{FBF54C3A-78F0-4651-844F-9305916AAB27}"/>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Database</a:t>
              </a:r>
            </a:p>
          </p:txBody>
        </p:sp>
        <p:sp>
          <p:nvSpPr>
            <p:cNvPr id="36" name="TextBox 35">
              <a:extLst>
                <a:ext uri="{FF2B5EF4-FFF2-40B4-BE49-F238E27FC236}">
                  <a16:creationId xmlns:a16="http://schemas.microsoft.com/office/drawing/2014/main" id="{F77FEBC9-32A9-437D-A035-621807E28793}"/>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API</a:t>
              </a:r>
            </a:p>
          </p:txBody>
        </p:sp>
        <p:sp>
          <p:nvSpPr>
            <p:cNvPr id="37" name="TextBox 36">
              <a:extLst>
                <a:ext uri="{FF2B5EF4-FFF2-40B4-BE49-F238E27FC236}">
                  <a16:creationId xmlns:a16="http://schemas.microsoft.com/office/drawing/2014/main" id="{C4914DB3-F0D9-4465-A636-95EF8281E108}"/>
                </a:ext>
              </a:extLst>
            </p:cNvPr>
            <p:cNvSpPr txBox="1"/>
            <p:nvPr/>
          </p:nvSpPr>
          <p:spPr>
            <a:xfrm>
              <a:off x="5279180" y="6244645"/>
              <a:ext cx="573875"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BFBFBF"/>
                  </a:solidFill>
                  <a:effectLst/>
                  <a:uLnTx/>
                  <a:uFillTx/>
                  <a:latin typeface="Segoe UI"/>
                  <a:cs typeface="Arial" pitchFamily="34" charset="0"/>
                </a:rPr>
                <a:t>Application</a:t>
              </a:r>
            </a:p>
          </p:txBody>
        </p:sp>
        <p:sp>
          <p:nvSpPr>
            <p:cNvPr id="38" name="TextBox 37">
              <a:extLst>
                <a:ext uri="{FF2B5EF4-FFF2-40B4-BE49-F238E27FC236}">
                  <a16:creationId xmlns:a16="http://schemas.microsoft.com/office/drawing/2014/main" id="{91EEB7A5-52E0-4F40-9456-72D38DFDCFF6}"/>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BFBFBF"/>
                  </a:solidFill>
                  <a:effectLst/>
                  <a:uLnTx/>
                  <a:uFillTx/>
                  <a:latin typeface="Segoe UI"/>
                  <a:cs typeface="Arial" pitchFamily="34" charset="0"/>
                </a:rPr>
                <a:t>Solution</a:t>
              </a:r>
            </a:p>
          </p:txBody>
        </p:sp>
        <p:sp>
          <p:nvSpPr>
            <p:cNvPr id="39" name="TextBox 38">
              <a:extLst>
                <a:ext uri="{FF2B5EF4-FFF2-40B4-BE49-F238E27FC236}">
                  <a16:creationId xmlns:a16="http://schemas.microsoft.com/office/drawing/2014/main" id="{A49953CF-8FDA-489C-B741-10FE1DF01C78}"/>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Segoe UI"/>
                  <a:cs typeface="Arial" pitchFamily="34" charset="0"/>
                </a:rPr>
                <a:t>Summary</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0"/>
                                  </p:stCondLst>
                                  <p:childTnLst>
                                    <p:animMotion origin="layout" path="M 1.45833E-6 -7.40741E-7 L 1.45833E-6 -0.0544 " pathEditMode="relative" rAng="0" ptsTypes="AA">
                                      <p:cBhvr>
                                        <p:cTn id="9" dur="600" spd="-100000" fill="hold"/>
                                        <p:tgtEl>
                                          <p:spTgt spid="14"/>
                                        </p:tgtEl>
                                        <p:attrNameLst>
                                          <p:attrName>ppt_x</p:attrName>
                                          <p:attrName>ppt_y</p:attrName>
                                        </p:attrNameLst>
                                      </p:cBhvr>
                                      <p:rCtr x="0" y="-2731"/>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1.45833E-6 -7.40741E-7 L 1.45833E-6 -0.0544 " pathEditMode="relative" rAng="0" ptsTypes="AA">
                                      <p:cBhvr>
                                        <p:cTn id="14" dur="600" spd="-100000" fill="hold"/>
                                        <p:tgtEl>
                                          <p:spTgt spid="13"/>
                                        </p:tgtEl>
                                        <p:attrNameLst>
                                          <p:attrName>ppt_x</p:attrName>
                                          <p:attrName>ppt_y</p:attrName>
                                        </p:attrNameLst>
                                      </p:cBhvr>
                                      <p:rCtr x="0" y="-2731"/>
                                    </p:animMotion>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0"/>
                                  </p:stCondLst>
                                  <p:childTnLst>
                                    <p:animMotion origin="layout" path="M 1.45833E-6 -7.40741E-7 L 1.45833E-6 -0.0544 " pathEditMode="relative" rAng="0" ptsTypes="AA">
                                      <p:cBhvr>
                                        <p:cTn id="19" dur="600" spd="-100000" fill="hold"/>
                                        <p:tgtEl>
                                          <p:spTgt spid="15"/>
                                        </p:tgtEl>
                                        <p:attrNameLst>
                                          <p:attrName>ppt_x</p:attrName>
                                          <p:attrName>ppt_y</p:attrName>
                                        </p:attrNameLst>
                                      </p:cBhvr>
                                      <p:rCtr x="0" y="-2731"/>
                                    </p:animMotion>
                                  </p:childTnLst>
                                </p:cTn>
                              </p:par>
                              <p:par>
                                <p:cTn id="20" presetID="10" presetClass="entr" presetSubtype="0" fill="hold" grpId="0" nodeType="withEffect">
                                  <p:stCondLst>
                                    <p:cond delay="1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grpId="1" nodeType="withEffect">
                                  <p:stCondLst>
                                    <p:cond delay="150"/>
                                  </p:stCondLst>
                                  <p:childTnLst>
                                    <p:animMotion origin="layout" path="M 1.45833E-6 -7.40741E-7 L 1.45833E-6 -0.0544 " pathEditMode="relative" rAng="0" ptsTypes="AA">
                                      <p:cBhvr>
                                        <p:cTn id="24" dur="600" spd="-100000" fill="hold"/>
                                        <p:tgtEl>
                                          <p:spTgt spid="5"/>
                                        </p:tgtEl>
                                        <p:attrNameLst>
                                          <p:attrName>ppt_x</p:attrName>
                                          <p:attrName>ppt_y</p:attrName>
                                        </p:attrNameLst>
                                      </p:cBhvr>
                                      <p:rCtr x="0" y="-2731"/>
                                    </p:animMotion>
                                  </p:childTnLst>
                                </p:cTn>
                              </p:par>
                              <p:par>
                                <p:cTn id="25" presetID="10" presetClass="entr" presetSubtype="0" fill="hold" nodeType="withEffect">
                                  <p:stCondLst>
                                    <p:cond delay="15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150"/>
                                  </p:stCondLst>
                                  <p:childTnLst>
                                    <p:animMotion origin="layout" path="M 1.45833E-6 -7.40741E-7 L 1.45833E-6 -0.0544 " pathEditMode="relative" rAng="0" ptsTypes="AA">
                                      <p:cBhvr>
                                        <p:cTn id="29" dur="600" spd="-100000" fill="hold"/>
                                        <p:tgtEl>
                                          <p:spTgt spid="6"/>
                                        </p:tgtEl>
                                        <p:attrNameLst>
                                          <p:attrName>ppt_x</p:attrName>
                                          <p:attrName>ppt_y</p:attrName>
                                        </p:attrNameLst>
                                      </p:cBhvr>
                                      <p:rCtr x="0" y="-2731"/>
                                    </p:animMotion>
                                  </p:childTnLst>
                                </p:cTn>
                              </p:par>
                              <p:par>
                                <p:cTn id="30" presetID="10" presetClass="entr" presetSubtype="0" fill="hold" grpId="0" nodeType="withEffect">
                                  <p:stCondLst>
                                    <p:cond delay="1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150"/>
                                  </p:stCondLst>
                                  <p:childTnLst>
                                    <p:animMotion origin="layout" path="M 1.45833E-6 -7.40741E-7 L 1.45833E-6 -0.0544 " pathEditMode="relative" rAng="0" ptsTypes="AA">
                                      <p:cBhvr>
                                        <p:cTn id="34" dur="600" spd="-100000" fill="hold"/>
                                        <p:tgtEl>
                                          <p:spTgt spid="7"/>
                                        </p:tgtEl>
                                        <p:attrNameLst>
                                          <p:attrName>ppt_x</p:attrName>
                                          <p:attrName>ppt_y</p:attrName>
                                        </p:attrNameLst>
                                      </p:cBhvr>
                                      <p:rCtr x="0" y="-2731"/>
                                    </p:animMotion>
                                  </p:childTnLst>
                                </p:cTn>
                              </p:par>
                              <p:par>
                                <p:cTn id="35" presetID="10" presetClass="entr" presetSubtype="0" fill="hold" nodeType="withEffect">
                                  <p:stCondLst>
                                    <p:cond delay="3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nodeType="withEffect">
                                  <p:stCondLst>
                                    <p:cond delay="300"/>
                                  </p:stCondLst>
                                  <p:childTnLst>
                                    <p:animMotion origin="layout" path="M 1.45833E-6 -7.40741E-7 L 1.45833E-6 -0.0544 " pathEditMode="relative" rAng="0" ptsTypes="AA">
                                      <p:cBhvr>
                                        <p:cTn id="39" dur="600" spd="-100000" fill="hold"/>
                                        <p:tgtEl>
                                          <p:spTgt spid="10"/>
                                        </p:tgtEl>
                                        <p:attrNameLst>
                                          <p:attrName>ppt_x</p:attrName>
                                          <p:attrName>ppt_y</p:attrName>
                                        </p:attrNameLst>
                                      </p:cBhvr>
                                      <p:rCtr x="0" y="-2731"/>
                                    </p:animMotion>
                                  </p:childTnLst>
                                </p:cTn>
                              </p:par>
                              <p:par>
                                <p:cTn id="40" presetID="10" presetClass="entr" presetSubtype="0"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42" presetClass="path" presetSubtype="0" decel="100000" fill="hold" grpId="1" nodeType="withEffect">
                                  <p:stCondLst>
                                    <p:cond delay="300"/>
                                  </p:stCondLst>
                                  <p:childTnLst>
                                    <p:animMotion origin="layout" path="M 1.45833E-6 -7.40741E-7 L 1.45833E-6 -0.0544 " pathEditMode="relative" rAng="0" ptsTypes="AA">
                                      <p:cBhvr>
                                        <p:cTn id="44" dur="600" spd="-100000" fill="hold"/>
                                        <p:tgtEl>
                                          <p:spTgt spid="9"/>
                                        </p:tgtEl>
                                        <p:attrNameLst>
                                          <p:attrName>ppt_x</p:attrName>
                                          <p:attrName>ppt_y</p:attrName>
                                        </p:attrNameLst>
                                      </p:cBhvr>
                                      <p:rCtr x="0" y="-2731"/>
                                    </p:animMotion>
                                  </p:childTnLst>
                                </p:cTn>
                              </p:par>
                              <p:par>
                                <p:cTn id="45" presetID="10" presetClass="entr" presetSubtype="0" fill="hold" grpId="0" nodeType="withEffect">
                                  <p:stCondLst>
                                    <p:cond delay="3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300"/>
                                  </p:stCondLst>
                                  <p:childTnLst>
                                    <p:animMotion origin="layout" path="M 1.45833E-6 -7.40741E-7 L 1.45833E-6 -0.0544 " pathEditMode="relative" rAng="0" ptsTypes="AA">
                                      <p:cBhvr>
                                        <p:cTn id="49" dur="600" spd="-100000" fill="hold"/>
                                        <p:tgtEl>
                                          <p:spTgt spid="11"/>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bldP spid="7" grpId="1"/>
      <p:bldP spid="9" grpId="0" animBg="1"/>
      <p:bldP spid="9" grpId="1" animBg="1"/>
      <p:bldP spid="11" grpId="0"/>
      <p:bldP spid="11" grpId="1"/>
      <p:bldP spid="13" grpId="0" animBg="1"/>
      <p:bldP spid="13" grpId="1" animBg="1"/>
      <p:bldP spid="15" grpId="0"/>
      <p:bldP spid="15"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Resources</a:t>
            </a:r>
          </a:p>
        </p:txBody>
      </p:sp>
      <p:sp>
        <p:nvSpPr>
          <p:cNvPr id="5" name="Oval 4">
            <a:extLst>
              <a:ext uri="{FF2B5EF4-FFF2-40B4-BE49-F238E27FC236}">
                <a16:creationId xmlns:a16="http://schemas.microsoft.com/office/drawing/2014/main" id="{52FE1F91-E5AB-4DA0-9894-108C77B70CCF}"/>
              </a:ext>
              <a:ext uri="{C183D7F6-B498-43B3-948B-1728B52AA6E4}">
                <adec:decorative xmlns:adec="http://schemas.microsoft.com/office/drawing/2017/decorative" val="1"/>
              </a:ext>
            </a:extLst>
          </p:cNvPr>
          <p:cNvSpPr/>
          <p:nvPr/>
        </p:nvSpPr>
        <p:spPr bwMode="auto">
          <a:xfrm>
            <a:off x="594269" y="2590626"/>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a:lnSpc>
                <a:spcPct val="90000"/>
              </a:lnSpc>
              <a:spcBef>
                <a:spcPct val="0"/>
              </a:spcBef>
              <a:spcAft>
                <a:spcPts val="2400"/>
              </a:spcAft>
            </a:pPr>
            <a:endParaRPr lang="en-US" sz="1800" spc="-49" err="1">
              <a:ln w="3175">
                <a:noFill/>
              </a:ln>
              <a:solidFill>
                <a:schemeClr val="accent1"/>
              </a:solidFill>
              <a:latin typeface="+mj-lt"/>
              <a:cs typeface="Segoe UI" pitchFamily="34" charset="0"/>
            </a:endParaRPr>
          </a:p>
        </p:txBody>
      </p:sp>
      <p:pic>
        <p:nvPicPr>
          <p:cNvPr id="6" name="Graphic 5" descr="Checkmark with solid fill">
            <a:extLst>
              <a:ext uri="{FF2B5EF4-FFF2-40B4-BE49-F238E27FC236}">
                <a16:creationId xmlns:a16="http://schemas.microsoft.com/office/drawing/2014/main" id="{754A8D48-1363-465E-B1A7-C343E4BBA68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388" y="2682745"/>
            <a:ext cx="256105" cy="256105"/>
          </a:xfrm>
          <a:prstGeom prst="rect">
            <a:avLst/>
          </a:prstGeom>
        </p:spPr>
      </p:pic>
      <p:sp>
        <p:nvSpPr>
          <p:cNvPr id="7" name="TextBox 6">
            <a:extLst>
              <a:ext uri="{FF2B5EF4-FFF2-40B4-BE49-F238E27FC236}">
                <a16:creationId xmlns:a16="http://schemas.microsoft.com/office/drawing/2014/main" id="{B4EAC19B-DFAA-43D3-B5BB-397D89425B80}"/>
              </a:ext>
            </a:extLst>
          </p:cNvPr>
          <p:cNvSpPr txBox="1"/>
          <p:nvPr/>
        </p:nvSpPr>
        <p:spPr>
          <a:xfrm>
            <a:off x="1169311" y="2606982"/>
            <a:ext cx="910235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cs typeface="Segoe UI" pitchFamily="34" charset="0"/>
              </a:rPr>
              <a:t>Watch our show </a:t>
            </a:r>
            <a:r>
              <a:rPr kumimoji="0" lang="en-US" sz="2000" b="0" i="0" u="none" strike="noStrike" kern="1200" cap="none" spc="0" normalizeH="0" baseline="0" noProof="0">
                <a:ln>
                  <a:noFill/>
                </a:ln>
                <a:solidFill>
                  <a:srgbClr val="000000"/>
                </a:solidFill>
                <a:effectLst/>
                <a:uLnTx/>
                <a:uFillTx/>
                <a:latin typeface="Segoe UI"/>
                <a:cs typeface="Segoe UI" pitchFamily="34" charset="0"/>
                <a:hlinkClick r:id="rId5"/>
              </a:rPr>
              <a:t>https://aka.ms/azuresqlyt</a:t>
            </a:r>
            <a:r>
              <a:rPr kumimoji="0" lang="en-US" sz="2000" b="0" i="0" u="none" strike="noStrike" kern="1200" cap="none" spc="0" normalizeH="0" baseline="0" noProof="0">
                <a:ln>
                  <a:noFill/>
                </a:ln>
                <a:solidFill>
                  <a:srgbClr val="000000"/>
                </a:solidFill>
                <a:effectLst/>
                <a:uLnTx/>
                <a:uFillTx/>
                <a:latin typeface="Segoe UI"/>
                <a:cs typeface="Segoe UI" pitchFamily="34" charset="0"/>
              </a:rPr>
              <a:t> </a:t>
            </a:r>
          </a:p>
        </p:txBody>
      </p:sp>
      <p:sp>
        <p:nvSpPr>
          <p:cNvPr id="9" name="Oval 8">
            <a:extLst>
              <a:ext uri="{FF2B5EF4-FFF2-40B4-BE49-F238E27FC236}">
                <a16:creationId xmlns:a16="http://schemas.microsoft.com/office/drawing/2014/main" id="{F0B56413-73AB-4368-9886-3A149D89AE6D}"/>
              </a:ext>
              <a:ext uri="{C183D7F6-B498-43B3-948B-1728B52AA6E4}">
                <adec:decorative xmlns:adec="http://schemas.microsoft.com/office/drawing/2017/decorative" val="1"/>
              </a:ext>
            </a:extLst>
          </p:cNvPr>
          <p:cNvSpPr/>
          <p:nvPr/>
        </p:nvSpPr>
        <p:spPr bwMode="auto">
          <a:xfrm>
            <a:off x="594269" y="3269084"/>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a:lnSpc>
                <a:spcPct val="90000"/>
              </a:lnSpc>
              <a:spcBef>
                <a:spcPct val="0"/>
              </a:spcBef>
              <a:spcAft>
                <a:spcPts val="2400"/>
              </a:spcAft>
            </a:pPr>
            <a:endParaRPr lang="en-US" sz="1800" spc="-49" err="1">
              <a:ln w="3175">
                <a:noFill/>
              </a:ln>
              <a:solidFill>
                <a:schemeClr val="accent1"/>
              </a:solidFill>
              <a:latin typeface="+mj-lt"/>
              <a:cs typeface="Segoe UI" pitchFamily="34" charset="0"/>
            </a:endParaRPr>
          </a:p>
        </p:txBody>
      </p:sp>
      <p:pic>
        <p:nvPicPr>
          <p:cNvPr id="10" name="Graphic 9" descr="Checkmark with solid fill">
            <a:extLst>
              <a:ext uri="{FF2B5EF4-FFF2-40B4-BE49-F238E27FC236}">
                <a16:creationId xmlns:a16="http://schemas.microsoft.com/office/drawing/2014/main" id="{D84753EB-17FC-4E85-AC53-8733292E535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388" y="3361203"/>
            <a:ext cx="256105" cy="256105"/>
          </a:xfrm>
          <a:prstGeom prst="rect">
            <a:avLst/>
          </a:prstGeom>
        </p:spPr>
      </p:pic>
      <p:sp>
        <p:nvSpPr>
          <p:cNvPr id="11" name="TextBox 10">
            <a:extLst>
              <a:ext uri="{FF2B5EF4-FFF2-40B4-BE49-F238E27FC236}">
                <a16:creationId xmlns:a16="http://schemas.microsoft.com/office/drawing/2014/main" id="{249F4F89-BC38-4A82-91AD-C0C2E26BEA7A}"/>
              </a:ext>
            </a:extLst>
          </p:cNvPr>
          <p:cNvSpPr txBox="1"/>
          <p:nvPr/>
        </p:nvSpPr>
        <p:spPr>
          <a:xfrm>
            <a:off x="1169311" y="3285440"/>
            <a:ext cx="910235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Follow us on twitter to stay up to date</a:t>
            </a:r>
            <a:r>
              <a:rPr kumimoji="0" lang="en-US" sz="2000" b="0" i="0" u="none" strike="noStrike" kern="1200" cap="none" spc="0" normalizeH="0" baseline="0" noProof="0" dirty="0">
                <a:ln>
                  <a:noFill/>
                </a:ln>
                <a:solidFill>
                  <a:srgbClr val="0078D4"/>
                </a:solidFill>
                <a:effectLst/>
                <a:uLnTx/>
                <a:uFillTx/>
                <a:latin typeface="Segoe UI"/>
                <a:cs typeface="Segoe UI" pitchFamily="34" charset="0"/>
              </a:rPr>
              <a:t> @AzureSQL</a:t>
            </a:r>
          </a:p>
        </p:txBody>
      </p:sp>
      <p:sp>
        <p:nvSpPr>
          <p:cNvPr id="13" name="Oval 12">
            <a:extLst>
              <a:ext uri="{FF2B5EF4-FFF2-40B4-BE49-F238E27FC236}">
                <a16:creationId xmlns:a16="http://schemas.microsoft.com/office/drawing/2014/main" id="{F5C0417E-9ED2-43B0-84C9-AFB4CCEDDF2C}"/>
              </a:ext>
              <a:ext uri="{C183D7F6-B498-43B3-948B-1728B52AA6E4}">
                <adec:decorative xmlns:adec="http://schemas.microsoft.com/office/drawing/2017/decorative" val="1"/>
              </a:ext>
            </a:extLst>
          </p:cNvPr>
          <p:cNvSpPr/>
          <p:nvPr/>
        </p:nvSpPr>
        <p:spPr bwMode="auto">
          <a:xfrm>
            <a:off x="594269" y="1881768"/>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a:lnSpc>
                <a:spcPct val="90000"/>
              </a:lnSpc>
              <a:spcBef>
                <a:spcPct val="0"/>
              </a:spcBef>
              <a:spcAft>
                <a:spcPts val="2400"/>
              </a:spcAft>
            </a:pPr>
            <a:endParaRPr lang="en-US" sz="1800" spc="-49" err="1">
              <a:ln w="3175">
                <a:noFill/>
              </a:ln>
              <a:solidFill>
                <a:schemeClr val="accent1"/>
              </a:solidFill>
              <a:latin typeface="+mj-lt"/>
              <a:cs typeface="Segoe UI" pitchFamily="34" charset="0"/>
            </a:endParaRPr>
          </a:p>
        </p:txBody>
      </p:sp>
      <p:pic>
        <p:nvPicPr>
          <p:cNvPr id="14" name="Graphic 13" descr="Checkmark with solid fill">
            <a:extLst>
              <a:ext uri="{FF2B5EF4-FFF2-40B4-BE49-F238E27FC236}">
                <a16:creationId xmlns:a16="http://schemas.microsoft.com/office/drawing/2014/main" id="{8524E8C3-5670-42BC-A493-E8DC9ADD0D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388" y="1973887"/>
            <a:ext cx="256105" cy="256105"/>
          </a:xfrm>
          <a:prstGeom prst="rect">
            <a:avLst/>
          </a:prstGeom>
        </p:spPr>
      </p:pic>
      <p:sp>
        <p:nvSpPr>
          <p:cNvPr id="15" name="TextBox 14">
            <a:extLst>
              <a:ext uri="{FF2B5EF4-FFF2-40B4-BE49-F238E27FC236}">
                <a16:creationId xmlns:a16="http://schemas.microsoft.com/office/drawing/2014/main" id="{00A23F35-87EA-45CB-8336-BACF9D559A2E}"/>
              </a:ext>
            </a:extLst>
          </p:cNvPr>
          <p:cNvSpPr txBox="1"/>
          <p:nvPr/>
        </p:nvSpPr>
        <p:spPr>
          <a:xfrm>
            <a:off x="1169311" y="1898124"/>
            <a:ext cx="910235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cs typeface="Segoe UI" pitchFamily="34" charset="0"/>
              </a:rPr>
              <a:t>Try the whole learning path </a:t>
            </a:r>
            <a:r>
              <a:rPr kumimoji="0" lang="en-US" sz="2000" b="0" i="0" u="none" strike="noStrike" kern="1200" cap="none" spc="0" normalizeH="0" baseline="0" noProof="0">
                <a:ln>
                  <a:noFill/>
                </a:ln>
                <a:solidFill>
                  <a:srgbClr val="000000"/>
                </a:solidFill>
                <a:effectLst/>
                <a:uLnTx/>
                <a:uFillTx/>
                <a:latin typeface="Segoe UI"/>
                <a:cs typeface="Segoe UI" pitchFamily="34" charset="0"/>
                <a:hlinkClick r:id="rId6"/>
              </a:rPr>
              <a:t>https://aka.ms/AzureModernApps</a:t>
            </a:r>
            <a:r>
              <a:rPr kumimoji="0" lang="en-US" sz="2000" b="0" i="0" u="none" strike="noStrike" kern="1200" cap="none" spc="0" normalizeH="0" baseline="0" noProof="0">
                <a:ln>
                  <a:noFill/>
                </a:ln>
                <a:solidFill>
                  <a:srgbClr val="000000"/>
                </a:solidFill>
                <a:effectLst/>
                <a:uLnTx/>
                <a:uFillTx/>
                <a:latin typeface="Segoe UI"/>
                <a:cs typeface="Segoe UI" pitchFamily="34" charset="0"/>
              </a:rPr>
              <a:t> </a:t>
            </a:r>
          </a:p>
        </p:txBody>
      </p:sp>
      <p:sp>
        <p:nvSpPr>
          <p:cNvPr id="29" name="Oval 28">
            <a:extLst>
              <a:ext uri="{FF2B5EF4-FFF2-40B4-BE49-F238E27FC236}">
                <a16:creationId xmlns:a16="http://schemas.microsoft.com/office/drawing/2014/main" id="{9D3B6D27-21EB-4820-B5C5-D618EA6080CF}"/>
              </a:ext>
              <a:ext uri="{C183D7F6-B498-43B3-948B-1728B52AA6E4}">
                <adec:decorative xmlns:adec="http://schemas.microsoft.com/office/drawing/2017/decorative" val="1"/>
              </a:ext>
            </a:extLst>
          </p:cNvPr>
          <p:cNvSpPr/>
          <p:nvPr/>
        </p:nvSpPr>
        <p:spPr bwMode="auto">
          <a:xfrm>
            <a:off x="594269" y="3958380"/>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algn="ctr">
              <a:lnSpc>
                <a:spcPct val="90000"/>
              </a:lnSpc>
              <a:spcBef>
                <a:spcPct val="0"/>
              </a:spcBef>
              <a:spcAft>
                <a:spcPts val="2400"/>
              </a:spcAft>
            </a:pPr>
            <a:endParaRPr lang="en-US" sz="1800" spc="-49" err="1">
              <a:ln w="3175">
                <a:noFill/>
              </a:ln>
              <a:solidFill>
                <a:schemeClr val="accent1"/>
              </a:solidFill>
              <a:latin typeface="+mj-lt"/>
              <a:cs typeface="Segoe UI" pitchFamily="34" charset="0"/>
            </a:endParaRPr>
          </a:p>
        </p:txBody>
      </p:sp>
      <p:pic>
        <p:nvPicPr>
          <p:cNvPr id="30" name="Graphic 29" descr="Checkmark with solid fill">
            <a:extLst>
              <a:ext uri="{FF2B5EF4-FFF2-40B4-BE49-F238E27FC236}">
                <a16:creationId xmlns:a16="http://schemas.microsoft.com/office/drawing/2014/main" id="{B05BC874-2D42-4E69-92E7-8DE5A2D8EF0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388" y="4050499"/>
            <a:ext cx="256105" cy="256105"/>
          </a:xfrm>
          <a:prstGeom prst="rect">
            <a:avLst/>
          </a:prstGeom>
        </p:spPr>
      </p:pic>
      <p:sp>
        <p:nvSpPr>
          <p:cNvPr id="31" name="TextBox 30">
            <a:extLst>
              <a:ext uri="{FF2B5EF4-FFF2-40B4-BE49-F238E27FC236}">
                <a16:creationId xmlns:a16="http://schemas.microsoft.com/office/drawing/2014/main" id="{CCF014D8-6D02-4178-9F9C-2519286C1B3A}"/>
              </a:ext>
            </a:extLst>
          </p:cNvPr>
          <p:cNvSpPr txBox="1"/>
          <p:nvPr/>
        </p:nvSpPr>
        <p:spPr>
          <a:xfrm>
            <a:off x="1169311" y="3974736"/>
            <a:ext cx="910235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We wrote a book! </a:t>
            </a:r>
            <a:r>
              <a:rPr kumimoji="0" lang="en-US" sz="2000" b="0" i="0" u="none" strike="noStrike" kern="1200" cap="none" spc="0" normalizeH="0" baseline="0" noProof="0" dirty="0">
                <a:ln>
                  <a:noFill/>
                </a:ln>
                <a:solidFill>
                  <a:srgbClr val="000000"/>
                </a:solidFill>
                <a:effectLst/>
                <a:uLnTx/>
                <a:uFillTx/>
                <a:latin typeface="Segoe UI"/>
                <a:cs typeface="Segoe UI" pitchFamily="34" charset="0"/>
                <a:hlinkClick r:id="rId7"/>
              </a:rPr>
              <a:t>https://aka.ms/azuresqlfordevelopers</a:t>
            </a: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 </a:t>
            </a:r>
          </a:p>
        </p:txBody>
      </p:sp>
      <p:grpSp>
        <p:nvGrpSpPr>
          <p:cNvPr id="32" name="Group 31">
            <a:extLst>
              <a:ext uri="{FF2B5EF4-FFF2-40B4-BE49-F238E27FC236}">
                <a16:creationId xmlns:a16="http://schemas.microsoft.com/office/drawing/2014/main" id="{E0BBE332-0C68-4B30-B157-0A65EC1AD7BB}"/>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33" name="Straight Arrow Connector 32">
              <a:extLst>
                <a:ext uri="{FF2B5EF4-FFF2-40B4-BE49-F238E27FC236}">
                  <a16:creationId xmlns:a16="http://schemas.microsoft.com/office/drawing/2014/main" id="{F9EBECE4-DAA2-496A-B3E5-4B0B0B3573A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59BAB1F-2BA7-46A1-AE94-EDD6E2446E47}"/>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5" name="Oval 34">
              <a:extLst>
                <a:ext uri="{FF2B5EF4-FFF2-40B4-BE49-F238E27FC236}">
                  <a16:creationId xmlns:a16="http://schemas.microsoft.com/office/drawing/2014/main" id="{28EA6949-A811-46B8-8415-42F22B1CEF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6" name="Oval 35">
              <a:extLst>
                <a:ext uri="{FF2B5EF4-FFF2-40B4-BE49-F238E27FC236}">
                  <a16:creationId xmlns:a16="http://schemas.microsoft.com/office/drawing/2014/main" id="{18AEC610-E2F8-4872-84BA-188A31C0F32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78C30FA8-5952-4E30-8D12-642AC286C10E}"/>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618A1297-348F-43FE-AB95-6AE474959CE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9" name="TextBox 38">
              <a:extLst>
                <a:ext uri="{FF2B5EF4-FFF2-40B4-BE49-F238E27FC236}">
                  <a16:creationId xmlns:a16="http://schemas.microsoft.com/office/drawing/2014/main" id="{30DFC786-0E83-4688-BD19-B37BB5EC8372}"/>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Database</a:t>
              </a:r>
            </a:p>
          </p:txBody>
        </p:sp>
        <p:sp>
          <p:nvSpPr>
            <p:cNvPr id="40" name="TextBox 39">
              <a:extLst>
                <a:ext uri="{FF2B5EF4-FFF2-40B4-BE49-F238E27FC236}">
                  <a16:creationId xmlns:a16="http://schemas.microsoft.com/office/drawing/2014/main" id="{B0051490-5CE3-49CB-ADDA-2BA5334EEDFD}"/>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API</a:t>
              </a:r>
            </a:p>
          </p:txBody>
        </p:sp>
        <p:sp>
          <p:nvSpPr>
            <p:cNvPr id="41" name="TextBox 40">
              <a:extLst>
                <a:ext uri="{FF2B5EF4-FFF2-40B4-BE49-F238E27FC236}">
                  <a16:creationId xmlns:a16="http://schemas.microsoft.com/office/drawing/2014/main" id="{C88AD4D4-2D13-4539-9715-9D1FC734926A}"/>
                </a:ext>
              </a:extLst>
            </p:cNvPr>
            <p:cNvSpPr txBox="1"/>
            <p:nvPr/>
          </p:nvSpPr>
          <p:spPr>
            <a:xfrm>
              <a:off x="5279180" y="6244645"/>
              <a:ext cx="573875"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BFBFBF"/>
                  </a:solidFill>
                  <a:effectLst/>
                  <a:uLnTx/>
                  <a:uFillTx/>
                  <a:latin typeface="Segoe UI"/>
                  <a:cs typeface="Arial" pitchFamily="34" charset="0"/>
                </a:rPr>
                <a:t>Application</a:t>
              </a:r>
            </a:p>
          </p:txBody>
        </p:sp>
        <p:sp>
          <p:nvSpPr>
            <p:cNvPr id="42" name="TextBox 41">
              <a:extLst>
                <a:ext uri="{FF2B5EF4-FFF2-40B4-BE49-F238E27FC236}">
                  <a16:creationId xmlns:a16="http://schemas.microsoft.com/office/drawing/2014/main" id="{CEA34EAB-AEF4-42BB-901F-98A52A229D6F}"/>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BFBFBF"/>
                  </a:solidFill>
                  <a:effectLst/>
                  <a:uLnTx/>
                  <a:uFillTx/>
                  <a:latin typeface="Segoe UI"/>
                  <a:cs typeface="Arial" pitchFamily="34" charset="0"/>
                </a:rPr>
                <a:t>Solution</a:t>
              </a:r>
            </a:p>
          </p:txBody>
        </p:sp>
        <p:sp>
          <p:nvSpPr>
            <p:cNvPr id="43" name="TextBox 42">
              <a:extLst>
                <a:ext uri="{FF2B5EF4-FFF2-40B4-BE49-F238E27FC236}">
                  <a16:creationId xmlns:a16="http://schemas.microsoft.com/office/drawing/2014/main" id="{7EC7E27A-CF9D-40A5-8073-693BDC329CC2}"/>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Segoe UI"/>
                  <a:cs typeface="Arial" pitchFamily="34" charset="0"/>
                </a:rPr>
                <a:t>Summary</a:t>
              </a:r>
            </a:p>
          </p:txBody>
        </p:sp>
      </p:grpSp>
    </p:spTree>
    <p:extLst>
      <p:ext uri="{BB962C8B-B14F-4D97-AF65-F5344CB8AC3E}">
        <p14:creationId xmlns:p14="http://schemas.microsoft.com/office/powerpoint/2010/main" val="371847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0"/>
                                  </p:stCondLst>
                                  <p:childTnLst>
                                    <p:animMotion origin="layout" path="M 3.125E-6 -1.48148E-6 L 3.125E-6 -0.0544 " pathEditMode="relative" rAng="0" ptsTypes="AA">
                                      <p:cBhvr>
                                        <p:cTn id="9" dur="600" spd="-100000" fill="hold"/>
                                        <p:tgtEl>
                                          <p:spTgt spid="14"/>
                                        </p:tgtEl>
                                        <p:attrNameLst>
                                          <p:attrName>ppt_x</p:attrName>
                                          <p:attrName>ppt_y</p:attrName>
                                        </p:attrNameLst>
                                      </p:cBhvr>
                                      <p:rCtr x="0" y="-2731"/>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3.125E-6 -1.48148E-6 L 3.125E-6 -0.0544 " pathEditMode="relative" rAng="0" ptsTypes="AA">
                                      <p:cBhvr>
                                        <p:cTn id="14" dur="600" spd="-100000" fill="hold"/>
                                        <p:tgtEl>
                                          <p:spTgt spid="13"/>
                                        </p:tgtEl>
                                        <p:attrNameLst>
                                          <p:attrName>ppt_x</p:attrName>
                                          <p:attrName>ppt_y</p:attrName>
                                        </p:attrNameLst>
                                      </p:cBhvr>
                                      <p:rCtr x="0" y="-2731"/>
                                    </p:animMotion>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0"/>
                                  </p:stCondLst>
                                  <p:childTnLst>
                                    <p:animMotion origin="layout" path="M -6.25E-7 1.48148E-6 L -6.25E-7 -0.0544 " pathEditMode="relative" rAng="0" ptsTypes="AA">
                                      <p:cBhvr>
                                        <p:cTn id="19" dur="600" spd="-100000" fill="hold"/>
                                        <p:tgtEl>
                                          <p:spTgt spid="15"/>
                                        </p:tgtEl>
                                        <p:attrNameLst>
                                          <p:attrName>ppt_x</p:attrName>
                                          <p:attrName>ppt_y</p:attrName>
                                        </p:attrNameLst>
                                      </p:cBhvr>
                                      <p:rCtr x="0" y="-2731"/>
                                    </p:animMotion>
                                  </p:childTnLst>
                                </p:cTn>
                              </p:par>
                              <p:par>
                                <p:cTn id="20" presetID="10" presetClass="entr" presetSubtype="0" fill="hold" nodeType="withEffect">
                                  <p:stCondLst>
                                    <p:cond delay="1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nodeType="withEffect">
                                  <p:stCondLst>
                                    <p:cond delay="150"/>
                                  </p:stCondLst>
                                  <p:childTnLst>
                                    <p:animMotion origin="layout" path="M 3.125E-6 -2.22222E-6 L 3.125E-6 -0.0544 " pathEditMode="relative" rAng="0" ptsTypes="AA">
                                      <p:cBhvr>
                                        <p:cTn id="24" dur="600" spd="-100000" fill="hold"/>
                                        <p:tgtEl>
                                          <p:spTgt spid="6"/>
                                        </p:tgtEl>
                                        <p:attrNameLst>
                                          <p:attrName>ppt_x</p:attrName>
                                          <p:attrName>ppt_y</p:attrName>
                                        </p:attrNameLst>
                                      </p:cBhvr>
                                      <p:rCtr x="0" y="-2731"/>
                                    </p:animMotion>
                                  </p:childTnLst>
                                </p:cTn>
                              </p:par>
                              <p:par>
                                <p:cTn id="25" presetID="10" presetClass="entr" presetSubtype="0" fill="hold" grpId="0" nodeType="withEffect">
                                  <p:stCondLst>
                                    <p:cond delay="1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grpId="1" nodeType="withEffect">
                                  <p:stCondLst>
                                    <p:cond delay="150"/>
                                  </p:stCondLst>
                                  <p:childTnLst>
                                    <p:animMotion origin="layout" path="M 3.125E-6 -2.22222E-6 L 3.125E-6 -0.0544 " pathEditMode="relative" rAng="0" ptsTypes="AA">
                                      <p:cBhvr>
                                        <p:cTn id="29" dur="600" spd="-100000" fill="hold"/>
                                        <p:tgtEl>
                                          <p:spTgt spid="5"/>
                                        </p:tgtEl>
                                        <p:attrNameLst>
                                          <p:attrName>ppt_x</p:attrName>
                                          <p:attrName>ppt_y</p:attrName>
                                        </p:attrNameLst>
                                      </p:cBhvr>
                                      <p:rCtr x="0" y="-2731"/>
                                    </p:animMotion>
                                  </p:childTnLst>
                                </p:cTn>
                              </p:par>
                              <p:par>
                                <p:cTn id="30" presetID="10" presetClass="entr" presetSubtype="0" fill="hold" grpId="0" nodeType="withEffect">
                                  <p:stCondLst>
                                    <p:cond delay="1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150"/>
                                  </p:stCondLst>
                                  <p:childTnLst>
                                    <p:animMotion origin="layout" path="M -6.25E-7 7.40741E-7 L -6.25E-7 -0.0544 " pathEditMode="relative" rAng="0" ptsTypes="AA">
                                      <p:cBhvr>
                                        <p:cTn id="34" dur="600" spd="-100000" fill="hold"/>
                                        <p:tgtEl>
                                          <p:spTgt spid="7"/>
                                        </p:tgtEl>
                                        <p:attrNameLst>
                                          <p:attrName>ppt_x</p:attrName>
                                          <p:attrName>ppt_y</p:attrName>
                                        </p:attrNameLst>
                                      </p:cBhvr>
                                      <p:rCtr x="0" y="-2731"/>
                                    </p:animMotion>
                                  </p:childTnLst>
                                </p:cTn>
                              </p:par>
                              <p:par>
                                <p:cTn id="35" presetID="10" presetClass="entr" presetSubtype="0" fill="hold" nodeType="withEffect">
                                  <p:stCondLst>
                                    <p:cond delay="3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nodeType="withEffect">
                                  <p:stCondLst>
                                    <p:cond delay="300"/>
                                  </p:stCondLst>
                                  <p:childTnLst>
                                    <p:animMotion origin="layout" path="M 3.125E-6 3.7037E-6 L 3.125E-6 -0.0544 " pathEditMode="relative" rAng="0" ptsTypes="AA">
                                      <p:cBhvr>
                                        <p:cTn id="39" dur="600" spd="-100000" fill="hold"/>
                                        <p:tgtEl>
                                          <p:spTgt spid="10"/>
                                        </p:tgtEl>
                                        <p:attrNameLst>
                                          <p:attrName>ppt_x</p:attrName>
                                          <p:attrName>ppt_y</p:attrName>
                                        </p:attrNameLst>
                                      </p:cBhvr>
                                      <p:rCtr x="0" y="-2731"/>
                                    </p:animMotion>
                                  </p:childTnLst>
                                </p:cTn>
                              </p:par>
                              <p:par>
                                <p:cTn id="40" presetID="10" presetClass="entr" presetSubtype="0"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42" presetClass="path" presetSubtype="0" decel="100000" fill="hold" grpId="1" nodeType="withEffect">
                                  <p:stCondLst>
                                    <p:cond delay="300"/>
                                  </p:stCondLst>
                                  <p:childTnLst>
                                    <p:animMotion origin="layout" path="M 3.125E-6 3.7037E-6 L 3.125E-6 -0.0544 " pathEditMode="relative" rAng="0" ptsTypes="AA">
                                      <p:cBhvr>
                                        <p:cTn id="44" dur="600" spd="-100000" fill="hold"/>
                                        <p:tgtEl>
                                          <p:spTgt spid="9"/>
                                        </p:tgtEl>
                                        <p:attrNameLst>
                                          <p:attrName>ppt_x</p:attrName>
                                          <p:attrName>ppt_y</p:attrName>
                                        </p:attrNameLst>
                                      </p:cBhvr>
                                      <p:rCtr x="0" y="-2731"/>
                                    </p:animMotion>
                                  </p:childTnLst>
                                </p:cTn>
                              </p:par>
                              <p:par>
                                <p:cTn id="45" presetID="10" presetClass="entr" presetSubtype="0" fill="hold" grpId="0" nodeType="withEffect">
                                  <p:stCondLst>
                                    <p:cond delay="3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300"/>
                                  </p:stCondLst>
                                  <p:childTnLst>
                                    <p:animMotion origin="layout" path="M -6.25E-7 -3.33333E-6 L -6.25E-7 -0.05439 " pathEditMode="relative" rAng="0" ptsTypes="AA">
                                      <p:cBhvr>
                                        <p:cTn id="49" dur="600" spd="-100000" fill="hold"/>
                                        <p:tgtEl>
                                          <p:spTgt spid="11"/>
                                        </p:tgtEl>
                                        <p:attrNameLst>
                                          <p:attrName>ppt_x</p:attrName>
                                          <p:attrName>ppt_y</p:attrName>
                                        </p:attrNameLst>
                                      </p:cBhvr>
                                      <p:rCtr x="0" y="-2731"/>
                                    </p:animMotion>
                                  </p:childTnLst>
                                </p:cTn>
                              </p:par>
                              <p:par>
                                <p:cTn id="50" presetID="10" presetClass="entr" presetSubtype="0" fill="hold" nodeType="withEffect">
                                  <p:stCondLst>
                                    <p:cond delay="45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42" presetClass="path" presetSubtype="0" decel="100000" fill="hold" nodeType="withEffect">
                                  <p:stCondLst>
                                    <p:cond delay="450"/>
                                  </p:stCondLst>
                                  <p:childTnLst>
                                    <p:animMotion origin="layout" path="M 3.125E-6 7.40741E-7 L 3.125E-6 -0.0544 " pathEditMode="relative" rAng="0" ptsTypes="AA">
                                      <p:cBhvr>
                                        <p:cTn id="54" dur="600" spd="-100000" fill="hold"/>
                                        <p:tgtEl>
                                          <p:spTgt spid="30"/>
                                        </p:tgtEl>
                                        <p:attrNameLst>
                                          <p:attrName>ppt_x</p:attrName>
                                          <p:attrName>ppt_y</p:attrName>
                                        </p:attrNameLst>
                                      </p:cBhvr>
                                      <p:rCtr x="0" y="-2731"/>
                                    </p:animMotion>
                                  </p:childTnLst>
                                </p:cTn>
                              </p:par>
                              <p:par>
                                <p:cTn id="55" presetID="10" presetClass="entr" presetSubtype="0" fill="hold" grpId="0" nodeType="withEffect">
                                  <p:stCondLst>
                                    <p:cond delay="45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42" presetClass="path" presetSubtype="0" decel="100000" fill="hold" grpId="1" nodeType="withEffect">
                                  <p:stCondLst>
                                    <p:cond delay="450"/>
                                  </p:stCondLst>
                                  <p:childTnLst>
                                    <p:animMotion origin="layout" path="M 3.125E-6 7.40741E-7 L 3.125E-6 -0.0544 " pathEditMode="relative" rAng="0" ptsTypes="AA">
                                      <p:cBhvr>
                                        <p:cTn id="59" dur="600" spd="-100000" fill="hold"/>
                                        <p:tgtEl>
                                          <p:spTgt spid="29"/>
                                        </p:tgtEl>
                                        <p:attrNameLst>
                                          <p:attrName>ppt_x</p:attrName>
                                          <p:attrName>ppt_y</p:attrName>
                                        </p:attrNameLst>
                                      </p:cBhvr>
                                      <p:rCtr x="0" y="-2731"/>
                                    </p:animMotion>
                                  </p:childTnLst>
                                </p:cTn>
                              </p:par>
                              <p:par>
                                <p:cTn id="60" presetID="10" presetClass="entr" presetSubtype="0" fill="hold" grpId="0" nodeType="withEffect">
                                  <p:stCondLst>
                                    <p:cond delay="45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42" presetClass="path" presetSubtype="0" decel="100000" fill="hold" grpId="1" nodeType="withEffect">
                                  <p:stCondLst>
                                    <p:cond delay="450"/>
                                  </p:stCondLst>
                                  <p:childTnLst>
                                    <p:animMotion origin="layout" path="M -6.25E-7 3.7037E-6 L -6.25E-7 -0.0544 " pathEditMode="relative" rAng="0" ptsTypes="AA">
                                      <p:cBhvr>
                                        <p:cTn id="64" dur="600" spd="-100000" fill="hold"/>
                                        <p:tgtEl>
                                          <p:spTgt spid="31"/>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bldP spid="7" grpId="1"/>
      <p:bldP spid="9" grpId="0" animBg="1"/>
      <p:bldP spid="9" grpId="1" animBg="1"/>
      <p:bldP spid="11" grpId="0"/>
      <p:bldP spid="11" grpId="1"/>
      <p:bldP spid="13" grpId="0" animBg="1"/>
      <p:bldP spid="13" grpId="1" animBg="1"/>
      <p:bldP spid="15" grpId="0"/>
      <p:bldP spid="15" grpId="1"/>
      <p:bldP spid="29" grpId="0" animBg="1"/>
      <p:bldP spid="29" grpId="1" animBg="1"/>
      <p:bldP spid="31" grpId="0"/>
      <p:bldP spid="31"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E541E4-DE95-4D32-86F7-30BF422754FE}"/>
              </a:ext>
              <a:ext uri="{C183D7F6-B498-43B3-948B-1728B52AA6E4}">
                <adec:decorative xmlns:adec="http://schemas.microsoft.com/office/drawing/2017/decorative" val="1"/>
              </a:ext>
            </a:extLst>
          </p:cNvPr>
          <p:cNvSpPr/>
          <p:nvPr/>
        </p:nvSpPr>
        <p:spPr bwMode="auto">
          <a:xfrm>
            <a:off x="4804229" y="0"/>
            <a:ext cx="7387771" cy="68702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65B085E-D711-4051-8F2B-9B1AD5A3BCD8}"/>
              </a:ext>
            </a:extLst>
          </p:cNvPr>
          <p:cNvSpPr>
            <a:spLocks noGrp="1"/>
          </p:cNvSpPr>
          <p:nvPr>
            <p:ph type="title"/>
          </p:nvPr>
        </p:nvSpPr>
        <p:spPr>
          <a:xfrm>
            <a:off x="588264" y="2875002"/>
            <a:ext cx="4127692" cy="1107996"/>
          </a:xfrm>
        </p:spPr>
        <p:txBody>
          <a:bodyPr/>
          <a:lstStyle/>
          <a:p>
            <a:r>
              <a:rPr lang="en-US" dirty="0"/>
              <a:t>Join us weekly on Learn TV. </a:t>
            </a:r>
          </a:p>
        </p:txBody>
      </p:sp>
      <p:pic>
        <p:nvPicPr>
          <p:cNvPr id="3" name="Picture 2" descr="Tablet frame">
            <a:extLst>
              <a:ext uri="{FF2B5EF4-FFF2-40B4-BE49-F238E27FC236}">
                <a16:creationId xmlns:a16="http://schemas.microsoft.com/office/drawing/2014/main" id="{91B7B347-13DF-4DE6-8341-7056F2AAB7E7}"/>
              </a:ext>
            </a:extLst>
          </p:cNvPr>
          <p:cNvPicPr>
            <a:picLocks noChangeAspect="1"/>
          </p:cNvPicPr>
          <p:nvPr/>
        </p:nvPicPr>
        <p:blipFill rotWithShape="1">
          <a:blip r:embed="rId3"/>
          <a:srcRect t="3002" r="30055" b="13861"/>
          <a:stretch/>
        </p:blipFill>
        <p:spPr>
          <a:xfrm>
            <a:off x="4065589" y="0"/>
            <a:ext cx="8126412" cy="6858000"/>
          </a:xfrm>
          <a:prstGeom prst="rect">
            <a:avLst/>
          </a:prstGeom>
        </p:spPr>
      </p:pic>
      <p:sp>
        <p:nvSpPr>
          <p:cNvPr id="12" name="Rectangle 11">
            <a:extLst>
              <a:ext uri="{FF2B5EF4-FFF2-40B4-BE49-F238E27FC236}">
                <a16:creationId xmlns:a16="http://schemas.microsoft.com/office/drawing/2014/main" id="{B49DF5AF-CD0B-4902-ABEE-9DD6674D1DB6}"/>
              </a:ext>
              <a:ext uri="{C183D7F6-B498-43B3-948B-1728B52AA6E4}">
                <adec:decorative xmlns:adec="http://schemas.microsoft.com/office/drawing/2017/decorative" val="1"/>
              </a:ext>
            </a:extLst>
          </p:cNvPr>
          <p:cNvSpPr/>
          <p:nvPr/>
        </p:nvSpPr>
        <p:spPr bwMode="auto">
          <a:xfrm>
            <a:off x="5871629" y="1162050"/>
            <a:ext cx="6320372" cy="285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6EADE3AB-8DDF-4C98-A583-0EEF285ED557}"/>
              </a:ext>
              <a:ext uri="{C183D7F6-B498-43B3-948B-1728B52AA6E4}">
                <adec:decorative xmlns:adec="http://schemas.microsoft.com/office/drawing/2017/decorative" val="1"/>
              </a:ext>
            </a:extLst>
          </p:cNvPr>
          <p:cNvSpPr/>
          <p:nvPr/>
        </p:nvSpPr>
        <p:spPr bwMode="auto">
          <a:xfrm>
            <a:off x="5871629" y="5410253"/>
            <a:ext cx="6320372" cy="28569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2BD26DA-A44D-46CE-A3DA-781C866DBF45}"/>
              </a:ext>
            </a:extLst>
          </p:cNvPr>
          <p:cNvSpPr txBox="1"/>
          <p:nvPr/>
        </p:nvSpPr>
        <p:spPr>
          <a:xfrm>
            <a:off x="441914" y="5122214"/>
            <a:ext cx="399417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1"/>
                </a:solidFill>
                <a:effectLst/>
                <a:uLnTx/>
                <a:uFillTx/>
                <a:latin typeface="Segoe UI"/>
                <a:cs typeface="Arial" pitchFamily="34" charset="0"/>
              </a:rPr>
              <a:t>https://aka.ms/azuresqlyt</a:t>
            </a:r>
          </a:p>
        </p:txBody>
      </p:sp>
      <p:pic>
        <p:nvPicPr>
          <p:cNvPr id="16" name="Picture 15">
            <a:extLst>
              <a:ext uri="{FF2B5EF4-FFF2-40B4-BE49-F238E27FC236}">
                <a16:creationId xmlns:a16="http://schemas.microsoft.com/office/drawing/2014/main" id="{410FFF77-1F93-4620-A1B2-1FDFD2E641D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0" y="0"/>
            <a:ext cx="1206500" cy="1193182"/>
          </a:xfrm>
          <a:prstGeom prst="rect">
            <a:avLst/>
          </a:prstGeom>
        </p:spPr>
      </p:pic>
      <p:pic>
        <p:nvPicPr>
          <p:cNvPr id="6" name="Picture 5" descr="Logo, company name&#10;&#10;Description automatically generated">
            <a:extLst>
              <a:ext uri="{FF2B5EF4-FFF2-40B4-BE49-F238E27FC236}">
                <a16:creationId xmlns:a16="http://schemas.microsoft.com/office/drawing/2014/main" id="{7B47C832-C8AB-4DE6-90B6-0201382BDA7D}"/>
              </a:ext>
            </a:extLst>
          </p:cNvPr>
          <p:cNvPicPr>
            <a:picLocks noChangeAspect="1"/>
          </p:cNvPicPr>
          <p:nvPr/>
        </p:nvPicPr>
        <p:blipFill rotWithShape="1">
          <a:blip r:embed="rId5">
            <a:extLst>
              <a:ext uri="{28A0092B-C50C-407E-A947-70E740481C1C}">
                <a14:useLocalDpi xmlns:a14="http://schemas.microsoft.com/office/drawing/2010/main" val="0"/>
              </a:ext>
            </a:extLst>
          </a:blip>
          <a:srcRect r="21214"/>
          <a:stretch/>
        </p:blipFill>
        <p:spPr>
          <a:xfrm>
            <a:off x="5849873" y="1347096"/>
            <a:ext cx="6342127" cy="4206005"/>
          </a:xfrm>
          <a:prstGeom prst="rect">
            <a:avLst/>
          </a:prstGeom>
        </p:spPr>
      </p:pic>
    </p:spTree>
    <p:extLst>
      <p:ext uri="{BB962C8B-B14F-4D97-AF65-F5344CB8AC3E}">
        <p14:creationId xmlns:p14="http://schemas.microsoft.com/office/powerpoint/2010/main" val="353600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Live &amp; interactive</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535540"/>
            <a:ext cx="4162425" cy="677108"/>
          </a:xfrm>
        </p:spPr>
        <p:txBody>
          <a:bodyPr/>
          <a:lstStyle/>
          <a:p>
            <a:r>
              <a:rPr lang="en-US" dirty="0"/>
              <a:t>Say “hi” and ask questions in </a:t>
            </a:r>
            <a:br>
              <a:rPr lang="en-US" dirty="0"/>
            </a:br>
            <a:r>
              <a:rPr lang="en-US" dirty="0"/>
              <a:t>the chat</a:t>
            </a:r>
            <a:endParaRPr lang="en-US" b="1" dirty="0"/>
          </a:p>
        </p:txBody>
      </p:sp>
      <p:pic>
        <p:nvPicPr>
          <p:cNvPr id="13" name="chat" descr="chat">
            <a:extLst>
              <a:ext uri="{FF2B5EF4-FFF2-40B4-BE49-F238E27FC236}">
                <a16:creationId xmlns:a16="http://schemas.microsoft.com/office/drawing/2014/main" id="{DB213AA1-DDE2-4810-BBC5-025787731C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4864" y="1206605"/>
            <a:ext cx="3695699" cy="3695683"/>
          </a:xfrm>
          <a:prstGeom prst="rect">
            <a:avLst/>
          </a:prstGeom>
        </p:spPr>
      </p:pic>
    </p:spTree>
    <p:extLst>
      <p:ext uri="{BB962C8B-B14F-4D97-AF65-F5344CB8AC3E}">
        <p14:creationId xmlns:p14="http://schemas.microsoft.com/office/powerpoint/2010/main" val="281169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0A452-95AE-4413-B407-E7C6910010FB}"/>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End slide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15DCE13-595D-4299-BEA3-56B677477560}"/>
              </a:ext>
              <a:ext uri="{C183D7F6-B498-43B3-948B-1728B52AA6E4}">
                <adec:decorative xmlns:adec="http://schemas.microsoft.com/office/drawing/2017/decorative" val="1"/>
              </a:ext>
            </a:extLst>
          </p:cNvPr>
          <p:cNvCxnSpPr>
            <a:cxnSpLocks/>
            <a:endCxn id="7" idx="1"/>
          </p:cNvCxnSpPr>
          <p:nvPr/>
        </p:nvCxnSpPr>
        <p:spPr>
          <a:xfrm>
            <a:off x="0" y="3272101"/>
            <a:ext cx="11576344" cy="1"/>
          </a:xfrm>
          <a:prstGeom prst="line">
            <a:avLst/>
          </a:prstGeom>
          <a:noFill/>
          <a:ln w="44450" cap="rnd">
            <a:gradFill flip="none" rotWithShape="1">
              <a:gsLst>
                <a:gs pos="0">
                  <a:schemeClr val="accent1">
                    <a:alpha val="0"/>
                  </a:schemeClr>
                </a:gs>
                <a:gs pos="10000">
                  <a:schemeClr val="accent1"/>
                </a:gs>
              </a:gsLst>
              <a:lin ang="0" scaled="1"/>
              <a:tileRect/>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 name="arrowhead">
            <a:extLst>
              <a:ext uri="{FF2B5EF4-FFF2-40B4-BE49-F238E27FC236}">
                <a16:creationId xmlns:a16="http://schemas.microsoft.com/office/drawing/2014/main" id="{4E38AE63-1F4D-410B-BC71-77DB66FDBD0C}"/>
              </a:ext>
              <a:ext uri="{C183D7F6-B498-43B3-948B-1728B52AA6E4}">
                <adec:decorative xmlns:adec="http://schemas.microsoft.com/office/drawing/2017/decorative" val="1"/>
              </a:ext>
            </a:extLst>
          </p:cNvPr>
          <p:cNvSpPr>
            <a:spLocks noChangeAspect="1"/>
          </p:cNvSpPr>
          <p:nvPr/>
        </p:nvSpPr>
        <p:spPr bwMode="auto">
          <a:xfrm rot="2700000">
            <a:off x="11234432" y="3130477"/>
            <a:ext cx="283249" cy="283249"/>
          </a:xfrm>
          <a:custGeom>
            <a:avLst/>
            <a:gdLst>
              <a:gd name="connsiteX0" fmla="*/ 0 w 414338"/>
              <a:gd name="connsiteY0" fmla="*/ 0 h 319087"/>
              <a:gd name="connsiteX1" fmla="*/ 414338 w 414338"/>
              <a:gd name="connsiteY1" fmla="*/ 0 h 319087"/>
              <a:gd name="connsiteX2" fmla="*/ 414338 w 414338"/>
              <a:gd name="connsiteY2" fmla="*/ 319087 h 319087"/>
            </a:gdLst>
            <a:ahLst/>
            <a:cxnLst>
              <a:cxn ang="0">
                <a:pos x="connsiteX0" y="connsiteY0"/>
              </a:cxn>
              <a:cxn ang="0">
                <a:pos x="connsiteX1" y="connsiteY1"/>
              </a:cxn>
              <a:cxn ang="0">
                <a:pos x="connsiteX2" y="connsiteY2"/>
              </a:cxn>
            </a:cxnLst>
            <a:rect l="l" t="t" r="r" b="b"/>
            <a:pathLst>
              <a:path w="414338" h="319087">
                <a:moveTo>
                  <a:pt x="0" y="0"/>
                </a:moveTo>
                <a:lnTo>
                  <a:pt x="414338" y="0"/>
                </a:lnTo>
                <a:lnTo>
                  <a:pt x="414338" y="319087"/>
                </a:lnTo>
              </a:path>
            </a:pathLst>
          </a:custGeom>
          <a:noFill/>
          <a:ln w="444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708122" rtl="0" eaLnBrk="1" fontAlgn="auto" latinLnBrk="0" hangingPunct="1">
              <a:lnSpc>
                <a:spcPct val="100000"/>
              </a:lnSpc>
              <a:spcBef>
                <a:spcPts val="0"/>
              </a:spcBef>
              <a:spcAft>
                <a:spcPts val="0"/>
              </a:spcAft>
              <a:buClrTx/>
              <a:buSzTx/>
              <a:buFontTx/>
              <a:buNone/>
              <a:tabLst/>
              <a:defRPr/>
            </a:pPr>
            <a:endParaRPr kumimoji="0" lang="en-US" sz="1367" b="0" i="0" u="none" strike="noStrike" kern="1200" cap="none" spc="0" normalizeH="0" baseline="0" noProof="0">
              <a:ln>
                <a:noFill/>
              </a:ln>
              <a:solidFill>
                <a:srgbClr val="FFFFFF"/>
              </a:solidFill>
              <a:effectLst/>
              <a:uLnTx/>
              <a:uFillTx/>
              <a:latin typeface="Segoe UI"/>
              <a:cs typeface="Arial" pitchFamily="34" charset="0"/>
            </a:endParaRPr>
          </a:p>
        </p:txBody>
      </p:sp>
      <p:sp>
        <p:nvSpPr>
          <p:cNvPr id="41" name="Title 40">
            <a:extLst>
              <a:ext uri="{FF2B5EF4-FFF2-40B4-BE49-F238E27FC236}">
                <a16:creationId xmlns:a16="http://schemas.microsoft.com/office/drawing/2014/main" id="{CA479AC5-D188-4976-9A08-9DDC6B0E01E3}"/>
              </a:ext>
            </a:extLst>
          </p:cNvPr>
          <p:cNvSpPr>
            <a:spLocks noGrp="1"/>
          </p:cNvSpPr>
          <p:nvPr>
            <p:ph type="title"/>
          </p:nvPr>
        </p:nvSpPr>
        <p:spPr/>
        <p:txBody>
          <a:bodyPr/>
          <a:lstStyle/>
          <a:p>
            <a:r>
              <a:rPr lang="en-US" dirty="0"/>
              <a:t>Build serverless, full stack applications in Azure</a:t>
            </a:r>
          </a:p>
        </p:txBody>
      </p:sp>
      <p:grpSp>
        <p:nvGrpSpPr>
          <p:cNvPr id="30" name="Group 29" descr="Oval">
            <a:extLst>
              <a:ext uri="{FF2B5EF4-FFF2-40B4-BE49-F238E27FC236}">
                <a16:creationId xmlns:a16="http://schemas.microsoft.com/office/drawing/2014/main" id="{DC4DD33D-1597-41A3-A7EA-B155A7955267}"/>
              </a:ext>
              <a:ext uri="{C183D7F6-B498-43B3-948B-1728B52AA6E4}">
                <adec:decorative xmlns:adec="http://schemas.microsoft.com/office/drawing/2017/decorative" val="0"/>
              </a:ext>
            </a:extLst>
          </p:cNvPr>
          <p:cNvGrpSpPr>
            <a:grpSpLocks noChangeAspect="1"/>
          </p:cNvGrpSpPr>
          <p:nvPr/>
        </p:nvGrpSpPr>
        <p:grpSpPr>
          <a:xfrm>
            <a:off x="755744" y="2300649"/>
            <a:ext cx="1942912" cy="1942904"/>
            <a:chOff x="1138072" y="2397979"/>
            <a:chExt cx="1481478" cy="1481474"/>
          </a:xfrm>
        </p:grpSpPr>
        <p:sp>
          <p:nvSpPr>
            <p:cNvPr id="15" name="outer ring 1">
              <a:extLst>
                <a:ext uri="{FF2B5EF4-FFF2-40B4-BE49-F238E27FC236}">
                  <a16:creationId xmlns:a16="http://schemas.microsoft.com/office/drawing/2014/main" id="{1C1B19E7-5DEA-4151-9461-7F266E51904B}"/>
                </a:ext>
              </a:extLst>
            </p:cNvPr>
            <p:cNvSpPr>
              <a:spLocks noChangeAspect="1"/>
            </p:cNvSpPr>
            <p:nvPr/>
          </p:nvSpPr>
          <p:spPr bwMode="auto">
            <a:xfrm>
              <a:off x="1138072" y="2397979"/>
              <a:ext cx="1481478" cy="1481474"/>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666" tIns="107733" rIns="134666" bIns="107733" numCol="1" spcCol="0" rtlCol="0" fromWordArt="0" anchor="t" anchorCtr="0" forceAA="0" compatLnSpc="1">
              <a:prstTxWarp prst="textNoShape">
                <a:avLst/>
              </a:prstTxWarp>
              <a:noAutofit/>
            </a:bodyPr>
            <a:lstStyle/>
            <a:p>
              <a:pPr marL="0" marR="0" lvl="0" indent="0" algn="l" defTabSz="68665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 name="TextBox 16">
              <a:extLst>
                <a:ext uri="{FF2B5EF4-FFF2-40B4-BE49-F238E27FC236}">
                  <a16:creationId xmlns:a16="http://schemas.microsoft.com/office/drawing/2014/main" id="{D8B65EED-4CE1-4E00-BCDE-B7281569AB7B}"/>
                </a:ext>
              </a:extLst>
            </p:cNvPr>
            <p:cNvSpPr txBox="1">
              <a:spLocks noChangeAspect="1"/>
            </p:cNvSpPr>
            <p:nvPr/>
          </p:nvSpPr>
          <p:spPr>
            <a:xfrm>
              <a:off x="1241435" y="2501339"/>
              <a:ext cx="1274752" cy="1274752"/>
            </a:xfrm>
            <a:prstGeom prst="ellipse">
              <a:avLst/>
            </a:prstGeom>
            <a:solidFill>
              <a:schemeClr val="bg1"/>
            </a:solidFill>
            <a:ln>
              <a:noFill/>
            </a:ln>
            <a:effectLst>
              <a:outerShdw blurRad="317500" dist="76200" dir="2700000" algn="t" rotWithShape="0">
                <a:prstClr val="black">
                  <a:alpha val="19000"/>
                </a:prstClr>
              </a:outerShdw>
            </a:effectLst>
          </p:spPr>
          <p:style>
            <a:lnRef idx="1">
              <a:schemeClr val="accent4">
                <a:tint val="40000"/>
                <a:alpha val="90000"/>
                <a:hueOff val="317671"/>
                <a:satOff val="-12107"/>
                <a:lumOff val="-1599"/>
                <a:alphaOff val="0"/>
              </a:schemeClr>
            </a:lnRef>
            <a:fillRef idx="1">
              <a:schemeClr val="accent4">
                <a:tint val="40000"/>
                <a:alpha val="90000"/>
                <a:hueOff val="317671"/>
                <a:satOff val="-12107"/>
                <a:lumOff val="-1599"/>
                <a:alphaOff val="0"/>
              </a:schemeClr>
            </a:fillRef>
            <a:effectRef idx="2">
              <a:schemeClr val="accent4">
                <a:tint val="40000"/>
                <a:alpha val="90000"/>
                <a:hueOff val="317671"/>
                <a:satOff val="-12107"/>
                <a:lumOff val="-1599"/>
                <a:alphaOff val="0"/>
              </a:schemeClr>
            </a:effectRef>
            <a:fontRef idx="minor">
              <a:schemeClr val="dk1">
                <a:hueOff val="0"/>
                <a:satOff val="0"/>
                <a:lumOff val="0"/>
                <a:alphaOff val="0"/>
              </a:schemeClr>
            </a:fontRef>
          </p:style>
          <p:txBody>
            <a:bodyPr spcFirstLastPara="0" vert="horz" wrap="square" lIns="93056" tIns="190500" rIns="93056" bIns="190500" numCol="1" spcCol="1270" anchor="ctr" anchorCtr="0">
              <a:noAutofit/>
            </a:bodyPr>
            <a:lstStyle>
              <a:defPPr>
                <a:defRPr lang="en-US"/>
              </a:defPPr>
              <a:lvl1pPr lvl="0" indent="0" defTabSz="666750">
                <a:lnSpc>
                  <a:spcPct val="90000"/>
                </a:lnSpc>
                <a:spcBef>
                  <a:spcPct val="0"/>
                </a:spcBef>
                <a:spcAft>
                  <a:spcPct val="35000"/>
                </a:spcAft>
                <a:buNone/>
                <a:defRPr sz="1500">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endParaRPr lang="en-US"/>
            </a:p>
          </p:txBody>
        </p:sp>
      </p:grpSp>
      <p:sp>
        <p:nvSpPr>
          <p:cNvPr id="33" name="Text Placeholder 9">
            <a:extLst>
              <a:ext uri="{FF2B5EF4-FFF2-40B4-BE49-F238E27FC236}">
                <a16:creationId xmlns:a16="http://schemas.microsoft.com/office/drawing/2014/main" id="{45333E15-1AE2-4EE1-8F58-ABFD2265CA0E}"/>
              </a:ext>
            </a:extLst>
          </p:cNvPr>
          <p:cNvSpPr txBox="1">
            <a:spLocks/>
          </p:cNvSpPr>
          <p:nvPr/>
        </p:nvSpPr>
        <p:spPr>
          <a:xfrm>
            <a:off x="584200" y="4393121"/>
            <a:ext cx="2286000" cy="101566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000000"/>
                </a:solidFill>
                <a:effectLst/>
                <a:uLnTx/>
                <a:uFillTx/>
                <a:latin typeface="Segoe UI Semibold"/>
                <a:ea typeface="Times New Roman" panose="02020603050405020304" pitchFamily="18" charset="0"/>
                <a:cs typeface="Segoe UI" panose="020B0502040204020203" pitchFamily="34" charset="0"/>
              </a:rPr>
              <a:t>Create Foundation Modern Apps</a:t>
            </a:r>
            <a:endParaRPr kumimoji="0" lang="en-US" sz="2200" b="0"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Segoe UI" panose="020B0502040204020203" pitchFamily="34" charset="0"/>
            </a:endParaRPr>
          </a:p>
        </p:txBody>
      </p:sp>
      <p:grpSp>
        <p:nvGrpSpPr>
          <p:cNvPr id="31" name="Group 30" descr="oval">
            <a:extLst>
              <a:ext uri="{FF2B5EF4-FFF2-40B4-BE49-F238E27FC236}">
                <a16:creationId xmlns:a16="http://schemas.microsoft.com/office/drawing/2014/main" id="{426386AA-AE7F-4243-8907-C03D83C6DF7E}"/>
              </a:ext>
              <a:ext uri="{C183D7F6-B498-43B3-948B-1728B52AA6E4}">
                <adec:decorative xmlns:adec="http://schemas.microsoft.com/office/drawing/2017/decorative" val="0"/>
              </a:ext>
            </a:extLst>
          </p:cNvPr>
          <p:cNvGrpSpPr>
            <a:grpSpLocks noChangeAspect="1"/>
          </p:cNvGrpSpPr>
          <p:nvPr/>
        </p:nvGrpSpPr>
        <p:grpSpPr>
          <a:xfrm>
            <a:off x="3501754" y="2300649"/>
            <a:ext cx="1942912" cy="1942904"/>
            <a:chOff x="4881727" y="2397979"/>
            <a:chExt cx="1481478" cy="1481474"/>
          </a:xfrm>
        </p:grpSpPr>
        <p:sp>
          <p:nvSpPr>
            <p:cNvPr id="18" name="outer ring 1">
              <a:extLst>
                <a:ext uri="{FF2B5EF4-FFF2-40B4-BE49-F238E27FC236}">
                  <a16:creationId xmlns:a16="http://schemas.microsoft.com/office/drawing/2014/main" id="{213FCA34-9E8B-4A7F-9AD6-3A15D40FEA77}"/>
                </a:ext>
              </a:extLst>
            </p:cNvPr>
            <p:cNvSpPr>
              <a:spLocks noChangeAspect="1"/>
            </p:cNvSpPr>
            <p:nvPr/>
          </p:nvSpPr>
          <p:spPr bwMode="auto">
            <a:xfrm>
              <a:off x="4881727" y="2397979"/>
              <a:ext cx="1481478" cy="1481474"/>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666" tIns="107733" rIns="134666" bIns="107733" numCol="1" spcCol="0" rtlCol="0" fromWordArt="0" anchor="t" anchorCtr="0" forceAA="0" compatLnSpc="1">
              <a:prstTxWarp prst="textNoShape">
                <a:avLst/>
              </a:prstTxWarp>
              <a:noAutofit/>
            </a:bodyPr>
            <a:lstStyle/>
            <a:p>
              <a:pPr marL="0" marR="0" lvl="0" indent="0" algn="l" defTabSz="68665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 name="TextBox 18">
              <a:extLst>
                <a:ext uri="{FF2B5EF4-FFF2-40B4-BE49-F238E27FC236}">
                  <a16:creationId xmlns:a16="http://schemas.microsoft.com/office/drawing/2014/main" id="{55E1D0F3-8B91-457B-ABCF-3C07E8854C05}"/>
                </a:ext>
              </a:extLst>
            </p:cNvPr>
            <p:cNvSpPr txBox="1">
              <a:spLocks noChangeAspect="1"/>
            </p:cNvSpPr>
            <p:nvPr/>
          </p:nvSpPr>
          <p:spPr>
            <a:xfrm>
              <a:off x="4989085" y="2501339"/>
              <a:ext cx="1274752" cy="1274752"/>
            </a:xfrm>
            <a:prstGeom prst="ellipse">
              <a:avLst/>
            </a:prstGeom>
            <a:solidFill>
              <a:schemeClr val="bg1"/>
            </a:solidFill>
            <a:ln>
              <a:noFill/>
            </a:ln>
            <a:effectLst>
              <a:outerShdw blurRad="317500" dist="76200" dir="2700000" algn="t" rotWithShape="0">
                <a:prstClr val="black">
                  <a:alpha val="19000"/>
                </a:prstClr>
              </a:outerShdw>
            </a:effectLst>
          </p:spPr>
          <p:style>
            <a:lnRef idx="1">
              <a:schemeClr val="accent4">
                <a:tint val="40000"/>
                <a:alpha val="90000"/>
                <a:hueOff val="317671"/>
                <a:satOff val="-12107"/>
                <a:lumOff val="-1599"/>
                <a:alphaOff val="0"/>
              </a:schemeClr>
            </a:lnRef>
            <a:fillRef idx="1">
              <a:schemeClr val="accent4">
                <a:tint val="40000"/>
                <a:alpha val="90000"/>
                <a:hueOff val="317671"/>
                <a:satOff val="-12107"/>
                <a:lumOff val="-1599"/>
                <a:alphaOff val="0"/>
              </a:schemeClr>
            </a:fillRef>
            <a:effectRef idx="2">
              <a:schemeClr val="accent4">
                <a:tint val="40000"/>
                <a:alpha val="90000"/>
                <a:hueOff val="317671"/>
                <a:satOff val="-12107"/>
                <a:lumOff val="-1599"/>
                <a:alphaOff val="0"/>
              </a:schemeClr>
            </a:effectRef>
            <a:fontRef idx="minor">
              <a:schemeClr val="dk1">
                <a:hueOff val="0"/>
                <a:satOff val="0"/>
                <a:lumOff val="0"/>
                <a:alphaOff val="0"/>
              </a:schemeClr>
            </a:fontRef>
          </p:style>
          <p:txBody>
            <a:bodyPr spcFirstLastPara="0" vert="horz" wrap="square" lIns="93056" tIns="190500" rIns="93056" bIns="190500" numCol="1" spcCol="1270" anchor="ctr" anchorCtr="0">
              <a:noAutofit/>
            </a:bodyPr>
            <a:lstStyle>
              <a:defPPr>
                <a:defRPr lang="en-US"/>
              </a:defPPr>
              <a:lvl1pPr lvl="0" indent="0" defTabSz="666750">
                <a:lnSpc>
                  <a:spcPct val="90000"/>
                </a:lnSpc>
                <a:spcBef>
                  <a:spcPct val="0"/>
                </a:spcBef>
                <a:spcAft>
                  <a:spcPct val="35000"/>
                </a:spcAft>
                <a:buNone/>
                <a:defRPr sz="1500">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endParaRPr lang="en-US"/>
            </a:p>
          </p:txBody>
        </p:sp>
      </p:grpSp>
      <p:sp>
        <p:nvSpPr>
          <p:cNvPr id="34" name="Text Placeholder 13">
            <a:extLst>
              <a:ext uri="{FF2B5EF4-FFF2-40B4-BE49-F238E27FC236}">
                <a16:creationId xmlns:a16="http://schemas.microsoft.com/office/drawing/2014/main" id="{9E907F8B-0A93-4D49-9A6A-CDC39BBB50A6}"/>
              </a:ext>
            </a:extLst>
          </p:cNvPr>
          <p:cNvSpPr txBox="1">
            <a:spLocks/>
          </p:cNvSpPr>
          <p:nvPr/>
        </p:nvSpPr>
        <p:spPr>
          <a:xfrm>
            <a:off x="3330210" y="4393122"/>
            <a:ext cx="2286000" cy="153888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cs typeface="Segoe UI" panose="020B0502040204020203" pitchFamily="34" charset="0"/>
              </a:rPr>
              <a:t>Deploy serverless APIs with Azure Functions, Logic Apps, and Azure SQL Database</a:t>
            </a:r>
          </a:p>
        </p:txBody>
      </p:sp>
      <p:sp>
        <p:nvSpPr>
          <p:cNvPr id="35" name="Text Placeholder 15">
            <a:extLst>
              <a:ext uri="{FF2B5EF4-FFF2-40B4-BE49-F238E27FC236}">
                <a16:creationId xmlns:a16="http://schemas.microsoft.com/office/drawing/2014/main" id="{6A169861-F13B-4DEF-915F-1B673E632FD4}"/>
              </a:ext>
            </a:extLst>
          </p:cNvPr>
          <p:cNvSpPr txBox="1">
            <a:spLocks/>
          </p:cNvSpPr>
          <p:nvPr/>
        </p:nvSpPr>
        <p:spPr>
          <a:xfrm>
            <a:off x="6076220" y="4393122"/>
            <a:ext cx="2286000" cy="153888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cs typeface="Segoe UI" panose="020B0502040204020203" pitchFamily="34" charset="0"/>
              </a:rPr>
              <a:t>Build full stack applications with Azure Static Web Apps and Azure SQL Database</a:t>
            </a:r>
          </a:p>
        </p:txBody>
      </p:sp>
      <p:grpSp>
        <p:nvGrpSpPr>
          <p:cNvPr id="22" name="Group 21" descr="oval">
            <a:extLst>
              <a:ext uri="{FF2B5EF4-FFF2-40B4-BE49-F238E27FC236}">
                <a16:creationId xmlns:a16="http://schemas.microsoft.com/office/drawing/2014/main" id="{4A16CABA-69DA-4632-8E66-B67B565FD022}"/>
              </a:ext>
              <a:ext uri="{C183D7F6-B498-43B3-948B-1728B52AA6E4}">
                <adec:decorative xmlns:adec="http://schemas.microsoft.com/office/drawing/2017/decorative" val="0"/>
              </a:ext>
            </a:extLst>
          </p:cNvPr>
          <p:cNvGrpSpPr>
            <a:grpSpLocks noChangeAspect="1"/>
          </p:cNvGrpSpPr>
          <p:nvPr/>
        </p:nvGrpSpPr>
        <p:grpSpPr>
          <a:xfrm>
            <a:off x="8993774" y="2300649"/>
            <a:ext cx="1942912" cy="1942904"/>
            <a:chOff x="8633372" y="2397979"/>
            <a:chExt cx="1481478" cy="1481474"/>
          </a:xfrm>
        </p:grpSpPr>
        <p:sp>
          <p:nvSpPr>
            <p:cNvPr id="23" name="outer ring 1">
              <a:extLst>
                <a:ext uri="{FF2B5EF4-FFF2-40B4-BE49-F238E27FC236}">
                  <a16:creationId xmlns:a16="http://schemas.microsoft.com/office/drawing/2014/main" id="{2F8E8FEC-5228-49AC-A7B5-DECD87245667}"/>
                </a:ext>
              </a:extLst>
            </p:cNvPr>
            <p:cNvSpPr>
              <a:spLocks noChangeAspect="1"/>
            </p:cNvSpPr>
            <p:nvPr/>
          </p:nvSpPr>
          <p:spPr bwMode="auto">
            <a:xfrm>
              <a:off x="8633372" y="2397979"/>
              <a:ext cx="1481478" cy="1481474"/>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666" tIns="107733" rIns="134666" bIns="107733" numCol="1" spcCol="0" rtlCol="0" fromWordArt="0" anchor="t" anchorCtr="0" forceAA="0" compatLnSpc="1">
              <a:prstTxWarp prst="textNoShape">
                <a:avLst/>
              </a:prstTxWarp>
              <a:noAutofit/>
            </a:bodyPr>
            <a:lstStyle/>
            <a:p>
              <a:pPr marL="0" marR="0" lvl="0" indent="0" algn="l" defTabSz="68665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4" name="TextBox 23">
              <a:extLst>
                <a:ext uri="{FF2B5EF4-FFF2-40B4-BE49-F238E27FC236}">
                  <a16:creationId xmlns:a16="http://schemas.microsoft.com/office/drawing/2014/main" id="{493422CE-4A5D-4F98-89C9-981E97DCC844}"/>
                </a:ext>
              </a:extLst>
            </p:cNvPr>
            <p:cNvSpPr txBox="1">
              <a:spLocks noChangeAspect="1"/>
            </p:cNvSpPr>
            <p:nvPr/>
          </p:nvSpPr>
          <p:spPr>
            <a:xfrm>
              <a:off x="8736735" y="2501339"/>
              <a:ext cx="1274752" cy="1274752"/>
            </a:xfrm>
            <a:prstGeom prst="ellipse">
              <a:avLst/>
            </a:prstGeom>
            <a:solidFill>
              <a:schemeClr val="accent3"/>
            </a:solidFill>
            <a:ln>
              <a:noFill/>
            </a:ln>
            <a:effectLst>
              <a:outerShdw blurRad="317500" dist="76200" dir="2700000" algn="t" rotWithShape="0">
                <a:prstClr val="black">
                  <a:alpha val="19000"/>
                </a:prstClr>
              </a:outerShdw>
            </a:effectLst>
          </p:spPr>
          <p:style>
            <a:lnRef idx="1">
              <a:schemeClr val="accent4">
                <a:tint val="40000"/>
                <a:alpha val="90000"/>
                <a:hueOff val="317671"/>
                <a:satOff val="-12107"/>
                <a:lumOff val="-1599"/>
                <a:alphaOff val="0"/>
              </a:schemeClr>
            </a:lnRef>
            <a:fillRef idx="1">
              <a:schemeClr val="accent4">
                <a:tint val="40000"/>
                <a:alpha val="90000"/>
                <a:hueOff val="317671"/>
                <a:satOff val="-12107"/>
                <a:lumOff val="-1599"/>
                <a:alphaOff val="0"/>
              </a:schemeClr>
            </a:fillRef>
            <a:effectRef idx="2">
              <a:schemeClr val="accent4">
                <a:tint val="40000"/>
                <a:alpha val="90000"/>
                <a:hueOff val="317671"/>
                <a:satOff val="-12107"/>
                <a:lumOff val="-1599"/>
                <a:alphaOff val="0"/>
              </a:schemeClr>
            </a:effectRef>
            <a:fontRef idx="minor">
              <a:schemeClr val="dk1">
                <a:hueOff val="0"/>
                <a:satOff val="0"/>
                <a:lumOff val="0"/>
                <a:alphaOff val="0"/>
              </a:schemeClr>
            </a:fontRef>
          </p:style>
          <p:txBody>
            <a:bodyPr spcFirstLastPara="0" vert="horz" wrap="square" lIns="93056" tIns="190500" rIns="93056" bIns="190500" numCol="1" spcCol="1270" anchor="ctr" anchorCtr="0">
              <a:noAutofit/>
            </a:bodyPr>
            <a:lstStyle>
              <a:defPPr>
                <a:defRPr lang="en-US"/>
              </a:defPPr>
              <a:lvl1pPr lvl="0" indent="0" defTabSz="666750">
                <a:lnSpc>
                  <a:spcPct val="90000"/>
                </a:lnSpc>
                <a:spcBef>
                  <a:spcPct val="0"/>
                </a:spcBef>
                <a:spcAft>
                  <a:spcPct val="35000"/>
                </a:spcAft>
                <a:buNone/>
                <a:defRPr sz="1500">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endParaRPr lang="en-US" dirty="0"/>
            </a:p>
          </p:txBody>
        </p:sp>
      </p:grpSp>
      <p:sp>
        <p:nvSpPr>
          <p:cNvPr id="25" name="Text Placeholder 15">
            <a:extLst>
              <a:ext uri="{FF2B5EF4-FFF2-40B4-BE49-F238E27FC236}">
                <a16:creationId xmlns:a16="http://schemas.microsoft.com/office/drawing/2014/main" id="{1F92DCC7-854F-45EE-88A2-70074033F871}"/>
              </a:ext>
            </a:extLst>
          </p:cNvPr>
          <p:cNvSpPr txBox="1">
            <a:spLocks/>
          </p:cNvSpPr>
          <p:nvPr/>
        </p:nvSpPr>
        <p:spPr>
          <a:xfrm>
            <a:off x="8822230" y="4393122"/>
            <a:ext cx="2286000" cy="153888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0000"/>
                </a:solidFill>
                <a:effectLst/>
                <a:uLnTx/>
                <a:uFillTx/>
                <a:latin typeface="Segoe UI Semibold"/>
                <a:cs typeface="Segoe UI" panose="020B0502040204020203" pitchFamily="34" charset="0"/>
              </a:rPr>
              <a:t>Architect full-stack applications and automate deployments </a:t>
            </a:r>
            <a:br>
              <a:rPr kumimoji="0" lang="en-US" sz="2000" b="1" i="0" u="none" strike="noStrike" kern="1200" cap="none" spc="0" normalizeH="0" baseline="0" noProof="0" dirty="0">
                <a:ln>
                  <a:noFill/>
                </a:ln>
                <a:solidFill>
                  <a:srgbClr val="000000"/>
                </a:solidFill>
                <a:effectLst/>
                <a:uLnTx/>
                <a:uFillTx/>
                <a:latin typeface="Segoe UI Semibold"/>
                <a:cs typeface="Segoe UI" panose="020B0502040204020203" pitchFamily="34" charset="0"/>
              </a:rPr>
            </a:br>
            <a:r>
              <a:rPr kumimoji="0" lang="en-US" sz="2000" b="1" i="0" u="none" strike="noStrike" kern="1200" cap="none" spc="0" normalizeH="0" baseline="0" noProof="0" dirty="0">
                <a:ln>
                  <a:noFill/>
                </a:ln>
                <a:solidFill>
                  <a:srgbClr val="000000"/>
                </a:solidFill>
                <a:effectLst/>
                <a:uLnTx/>
                <a:uFillTx/>
                <a:latin typeface="Segoe UI Semibold"/>
                <a:cs typeface="Segoe UI" panose="020B0502040204020203" pitchFamily="34" charset="0"/>
              </a:rPr>
              <a:t>with GitHub</a:t>
            </a:r>
          </a:p>
        </p:txBody>
      </p:sp>
      <p:grpSp>
        <p:nvGrpSpPr>
          <p:cNvPr id="32" name="FullStackGroup" descr="oval">
            <a:extLst>
              <a:ext uri="{FF2B5EF4-FFF2-40B4-BE49-F238E27FC236}">
                <a16:creationId xmlns:a16="http://schemas.microsoft.com/office/drawing/2014/main" id="{28521389-4111-42CA-8D7B-B88CC2255452}"/>
              </a:ext>
              <a:ext uri="{C183D7F6-B498-43B3-948B-1728B52AA6E4}">
                <adec:decorative xmlns:adec="http://schemas.microsoft.com/office/drawing/2017/decorative" val="0"/>
              </a:ext>
            </a:extLst>
          </p:cNvPr>
          <p:cNvGrpSpPr>
            <a:grpSpLocks noChangeAspect="1"/>
          </p:cNvGrpSpPr>
          <p:nvPr/>
        </p:nvGrpSpPr>
        <p:grpSpPr>
          <a:xfrm>
            <a:off x="6248400" y="2300649"/>
            <a:ext cx="1942912" cy="1942904"/>
            <a:chOff x="8633372" y="2397979"/>
            <a:chExt cx="1481478" cy="1481474"/>
          </a:xfrm>
        </p:grpSpPr>
        <p:sp>
          <p:nvSpPr>
            <p:cNvPr id="20" name="outer ring 1">
              <a:extLst>
                <a:ext uri="{FF2B5EF4-FFF2-40B4-BE49-F238E27FC236}">
                  <a16:creationId xmlns:a16="http://schemas.microsoft.com/office/drawing/2014/main" id="{3AAB0F54-5E09-475D-981D-CF88F18DDE50}"/>
                </a:ext>
              </a:extLst>
            </p:cNvPr>
            <p:cNvSpPr>
              <a:spLocks noChangeAspect="1"/>
            </p:cNvSpPr>
            <p:nvPr/>
          </p:nvSpPr>
          <p:spPr bwMode="auto">
            <a:xfrm>
              <a:off x="8633372" y="2397979"/>
              <a:ext cx="1481478" cy="1481474"/>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666" tIns="107733" rIns="134666" bIns="107733" numCol="1" spcCol="0" rtlCol="0" fromWordArt="0" anchor="t" anchorCtr="0" forceAA="0" compatLnSpc="1">
              <a:prstTxWarp prst="textNoShape">
                <a:avLst/>
              </a:prstTxWarp>
              <a:noAutofit/>
            </a:bodyPr>
            <a:lstStyle/>
            <a:p>
              <a:pPr marL="0" marR="0" lvl="0" indent="0" algn="l" defTabSz="68665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1" name="TextBox 20">
              <a:extLst>
                <a:ext uri="{FF2B5EF4-FFF2-40B4-BE49-F238E27FC236}">
                  <a16:creationId xmlns:a16="http://schemas.microsoft.com/office/drawing/2014/main" id="{62FA19E4-8C5B-4BFB-8E72-B92B9CDC4CC6}"/>
                </a:ext>
              </a:extLst>
            </p:cNvPr>
            <p:cNvSpPr txBox="1">
              <a:spLocks noChangeAspect="1"/>
            </p:cNvSpPr>
            <p:nvPr/>
          </p:nvSpPr>
          <p:spPr>
            <a:xfrm>
              <a:off x="8736735" y="2501339"/>
              <a:ext cx="1274752" cy="1274752"/>
            </a:xfrm>
            <a:prstGeom prst="ellipse">
              <a:avLst/>
            </a:prstGeom>
            <a:solidFill>
              <a:schemeClr val="bg1"/>
            </a:solidFill>
            <a:ln>
              <a:noFill/>
            </a:ln>
            <a:effectLst>
              <a:outerShdw blurRad="317500" dist="76200" dir="2700000" algn="t" rotWithShape="0">
                <a:prstClr val="black">
                  <a:alpha val="19000"/>
                </a:prstClr>
              </a:outerShdw>
            </a:effectLst>
          </p:spPr>
          <p:style>
            <a:lnRef idx="1">
              <a:schemeClr val="accent4">
                <a:tint val="40000"/>
                <a:alpha val="90000"/>
                <a:hueOff val="317671"/>
                <a:satOff val="-12107"/>
                <a:lumOff val="-1599"/>
                <a:alphaOff val="0"/>
              </a:schemeClr>
            </a:lnRef>
            <a:fillRef idx="1">
              <a:schemeClr val="accent4">
                <a:tint val="40000"/>
                <a:alpha val="90000"/>
                <a:hueOff val="317671"/>
                <a:satOff val="-12107"/>
                <a:lumOff val="-1599"/>
                <a:alphaOff val="0"/>
              </a:schemeClr>
            </a:fillRef>
            <a:effectRef idx="2">
              <a:schemeClr val="accent4">
                <a:tint val="40000"/>
                <a:alpha val="90000"/>
                <a:hueOff val="317671"/>
                <a:satOff val="-12107"/>
                <a:lumOff val="-1599"/>
                <a:alphaOff val="0"/>
              </a:schemeClr>
            </a:effectRef>
            <a:fontRef idx="minor">
              <a:schemeClr val="dk1">
                <a:hueOff val="0"/>
                <a:satOff val="0"/>
                <a:lumOff val="0"/>
                <a:alphaOff val="0"/>
              </a:schemeClr>
            </a:fontRef>
          </p:style>
          <p:txBody>
            <a:bodyPr spcFirstLastPara="0" vert="horz" wrap="square" lIns="93056" tIns="190500" rIns="93056" bIns="190500" numCol="1" spcCol="1270" anchor="ctr" anchorCtr="0">
              <a:noAutofit/>
            </a:bodyPr>
            <a:lstStyle>
              <a:defPPr>
                <a:defRPr lang="en-US"/>
              </a:defPPr>
              <a:lvl1pPr lvl="0" indent="0" defTabSz="666750">
                <a:lnSpc>
                  <a:spcPct val="90000"/>
                </a:lnSpc>
                <a:spcBef>
                  <a:spcPct val="0"/>
                </a:spcBef>
                <a:spcAft>
                  <a:spcPct val="35000"/>
                </a:spcAft>
                <a:buNone/>
                <a:defRPr sz="1500">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endParaRPr lang="en-US"/>
            </a:p>
          </p:txBody>
        </p:sp>
      </p:grpSp>
      <p:grpSp>
        <p:nvGrpSpPr>
          <p:cNvPr id="29" name="app development" descr="application development">
            <a:extLst>
              <a:ext uri="{FF2B5EF4-FFF2-40B4-BE49-F238E27FC236}">
                <a16:creationId xmlns:a16="http://schemas.microsoft.com/office/drawing/2014/main" id="{6BE215C2-1595-453B-A0DC-1E74E71CA9F8}"/>
              </a:ext>
            </a:extLst>
          </p:cNvPr>
          <p:cNvGrpSpPr/>
          <p:nvPr/>
        </p:nvGrpSpPr>
        <p:grpSpPr>
          <a:xfrm>
            <a:off x="1194053" y="2711899"/>
            <a:ext cx="1066292" cy="1066288"/>
            <a:chOff x="1621002" y="4820262"/>
            <a:chExt cx="503911" cy="503911"/>
          </a:xfrm>
        </p:grpSpPr>
        <p:sp>
          <p:nvSpPr>
            <p:cNvPr id="36" name="Freeform: Shape 35">
              <a:extLst>
                <a:ext uri="{FF2B5EF4-FFF2-40B4-BE49-F238E27FC236}">
                  <a16:creationId xmlns:a16="http://schemas.microsoft.com/office/drawing/2014/main" id="{F6AF9EC5-B6A1-4D4E-AE57-1CC4AD48B845}"/>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A92E47C-B1CA-4F04-A74C-F997572D906F}"/>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A551299-77E6-4838-8579-E2C0335908DA}"/>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B413219-1E62-421C-B671-6EBF1C43863B}"/>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nvGrpSpPr>
          <p:cNvPr id="51" name="forward" descr="forward, content validation">
            <a:extLst>
              <a:ext uri="{FF2B5EF4-FFF2-40B4-BE49-F238E27FC236}">
                <a16:creationId xmlns:a16="http://schemas.microsoft.com/office/drawing/2014/main" id="{45251C1F-7428-4A69-8133-E2B99EC1BCF7}"/>
              </a:ext>
            </a:extLst>
          </p:cNvPr>
          <p:cNvGrpSpPr/>
          <p:nvPr/>
        </p:nvGrpSpPr>
        <p:grpSpPr>
          <a:xfrm>
            <a:off x="4154421" y="2924110"/>
            <a:ext cx="637578" cy="637575"/>
            <a:chOff x="3493804" y="1231838"/>
            <a:chExt cx="406784" cy="406782"/>
          </a:xfrm>
        </p:grpSpPr>
        <p:sp>
          <p:nvSpPr>
            <p:cNvPr id="52" name="Freeform: Shape 51">
              <a:extLst>
                <a:ext uri="{FF2B5EF4-FFF2-40B4-BE49-F238E27FC236}">
                  <a16:creationId xmlns:a16="http://schemas.microsoft.com/office/drawing/2014/main" id="{2D118804-07BD-45B2-B34D-D98CA69A8891}"/>
                </a:ext>
              </a:extLst>
            </p:cNvPr>
            <p:cNvSpPr/>
            <p:nvPr/>
          </p:nvSpPr>
          <p:spPr>
            <a:xfrm>
              <a:off x="3598897" y="1233785"/>
              <a:ext cx="297749" cy="402588"/>
            </a:xfrm>
            <a:custGeom>
              <a:avLst/>
              <a:gdLst>
                <a:gd name="connsiteX0" fmla="*/ 298030 w 297749"/>
                <a:gd name="connsiteY0" fmla="*/ 1362 h 402588"/>
                <a:gd name="connsiteX1" fmla="*/ 1362 w 297749"/>
                <a:gd name="connsiteY1" fmla="*/ 1362 h 402588"/>
                <a:gd name="connsiteX2" fmla="*/ 1362 w 297749"/>
                <a:gd name="connsiteY2" fmla="*/ 402469 h 402588"/>
                <a:gd name="connsiteX3" fmla="*/ 298030 w 297749"/>
                <a:gd name="connsiteY3" fmla="*/ 402469 h 402588"/>
                <a:gd name="connsiteX4" fmla="*/ 298030 w 297749"/>
                <a:gd name="connsiteY4" fmla="*/ 1362 h 402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49" h="402588">
                  <a:moveTo>
                    <a:pt x="298030" y="1362"/>
                  </a:moveTo>
                  <a:lnTo>
                    <a:pt x="1362" y="1362"/>
                  </a:lnTo>
                  <a:lnTo>
                    <a:pt x="1362" y="402469"/>
                  </a:lnTo>
                  <a:lnTo>
                    <a:pt x="298030" y="402469"/>
                  </a:lnTo>
                  <a:lnTo>
                    <a:pt x="298030" y="1362"/>
                  </a:lnTo>
                  <a:close/>
                </a:path>
              </a:pathLst>
            </a:custGeom>
            <a:solidFill>
              <a:srgbClr val="0078D7"/>
            </a:solidFill>
            <a:ln w="412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AE2610F-626A-4D47-8839-9A44E8DBAE58}"/>
                </a:ext>
              </a:extLst>
            </p:cNvPr>
            <p:cNvSpPr/>
            <p:nvPr/>
          </p:nvSpPr>
          <p:spPr>
            <a:xfrm>
              <a:off x="3492975" y="1338298"/>
              <a:ext cx="268394" cy="192907"/>
            </a:xfrm>
            <a:custGeom>
              <a:avLst/>
              <a:gdLst>
                <a:gd name="connsiteX0" fmla="*/ 267474 w 268393"/>
                <a:gd name="connsiteY0" fmla="*/ 98251 h 192906"/>
                <a:gd name="connsiteX1" fmla="*/ 170584 w 268393"/>
                <a:gd name="connsiteY1" fmla="*/ 1362 h 192906"/>
                <a:gd name="connsiteX2" fmla="*/ 170584 w 268393"/>
                <a:gd name="connsiteY2" fmla="*/ 55064 h 192906"/>
                <a:gd name="connsiteX3" fmla="*/ 1362 w 268393"/>
                <a:gd name="connsiteY3" fmla="*/ 55064 h 192906"/>
                <a:gd name="connsiteX4" fmla="*/ 1362 w 268393"/>
                <a:gd name="connsiteY4" fmla="*/ 140380 h 192906"/>
                <a:gd name="connsiteX5" fmla="*/ 170584 w 268393"/>
                <a:gd name="connsiteY5" fmla="*/ 140380 h 192906"/>
                <a:gd name="connsiteX6" fmla="*/ 170584 w 268393"/>
                <a:gd name="connsiteY6" fmla="*/ 195212 h 192906"/>
                <a:gd name="connsiteX7" fmla="*/ 267474 w 268393"/>
                <a:gd name="connsiteY7" fmla="*/ 98251 h 19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93" h="192906">
                  <a:moveTo>
                    <a:pt x="267474" y="98251"/>
                  </a:moveTo>
                  <a:lnTo>
                    <a:pt x="170584" y="1362"/>
                  </a:lnTo>
                  <a:lnTo>
                    <a:pt x="170584" y="55064"/>
                  </a:lnTo>
                  <a:lnTo>
                    <a:pt x="1362" y="55064"/>
                  </a:lnTo>
                  <a:lnTo>
                    <a:pt x="1362" y="140380"/>
                  </a:lnTo>
                  <a:lnTo>
                    <a:pt x="170584" y="140380"/>
                  </a:lnTo>
                  <a:lnTo>
                    <a:pt x="170584" y="195212"/>
                  </a:lnTo>
                  <a:lnTo>
                    <a:pt x="267474" y="98251"/>
                  </a:lnTo>
                  <a:close/>
                </a:path>
              </a:pathLst>
            </a:custGeom>
            <a:solidFill>
              <a:srgbClr val="50E6FF"/>
            </a:solidFill>
            <a:ln w="4124" cap="flat">
              <a:noFill/>
              <a:prstDash val="solid"/>
              <a:miter/>
            </a:ln>
          </p:spPr>
          <p:txBody>
            <a:bodyPr rtlCol="0" anchor="ctr"/>
            <a:lstStyle/>
            <a:p>
              <a:endParaRPr lang="en-US"/>
            </a:p>
          </p:txBody>
        </p:sp>
      </p:grpSp>
      <p:pic>
        <p:nvPicPr>
          <p:cNvPr id="54" name="database" descr="database">
            <a:extLst>
              <a:ext uri="{FF2B5EF4-FFF2-40B4-BE49-F238E27FC236}">
                <a16:creationId xmlns:a16="http://schemas.microsoft.com/office/drawing/2014/main" id="{1A09DD22-E644-49F2-8DC0-7B807374A4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80667" y="2933548"/>
            <a:ext cx="677105" cy="677102"/>
          </a:xfrm>
          <a:prstGeom prst="rect">
            <a:avLst/>
          </a:prstGeom>
        </p:spPr>
      </p:pic>
      <p:grpSp>
        <p:nvGrpSpPr>
          <p:cNvPr id="2" name="Group 1" descr="fullstack">
            <a:extLst>
              <a:ext uri="{FF2B5EF4-FFF2-40B4-BE49-F238E27FC236}">
                <a16:creationId xmlns:a16="http://schemas.microsoft.com/office/drawing/2014/main" id="{C91D3869-791E-408E-A3C2-513635E275F8}"/>
              </a:ext>
            </a:extLst>
          </p:cNvPr>
          <p:cNvGrpSpPr/>
          <p:nvPr/>
        </p:nvGrpSpPr>
        <p:grpSpPr>
          <a:xfrm>
            <a:off x="9634893" y="2933548"/>
            <a:ext cx="647559" cy="645287"/>
            <a:chOff x="10950018" y="1174280"/>
            <a:chExt cx="647559" cy="645287"/>
          </a:xfrm>
        </p:grpSpPr>
        <p:sp>
          <p:nvSpPr>
            <p:cNvPr id="56" name="Rectangle 632">
              <a:extLst>
                <a:ext uri="{FF2B5EF4-FFF2-40B4-BE49-F238E27FC236}">
                  <a16:creationId xmlns:a16="http://schemas.microsoft.com/office/drawing/2014/main" id="{F096200F-0220-4A5C-8289-A83B9E71827F}"/>
                </a:ext>
              </a:extLst>
            </p:cNvPr>
            <p:cNvSpPr>
              <a:spLocks noChangeArrowheads="1"/>
            </p:cNvSpPr>
            <p:nvPr/>
          </p:nvSpPr>
          <p:spPr bwMode="auto">
            <a:xfrm>
              <a:off x="10950018" y="1174280"/>
              <a:ext cx="65893" cy="681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7" name="Rectangle 633">
              <a:extLst>
                <a:ext uri="{FF2B5EF4-FFF2-40B4-BE49-F238E27FC236}">
                  <a16:creationId xmlns:a16="http://schemas.microsoft.com/office/drawing/2014/main" id="{BEBCE65A-569E-44FA-9AAF-028BF29C0E07}"/>
                </a:ext>
              </a:extLst>
            </p:cNvPr>
            <p:cNvSpPr>
              <a:spLocks noChangeArrowheads="1"/>
            </p:cNvSpPr>
            <p:nvPr/>
          </p:nvSpPr>
          <p:spPr bwMode="auto">
            <a:xfrm>
              <a:off x="10950018" y="1269709"/>
              <a:ext cx="65893" cy="681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8" name="Rectangle 634">
              <a:extLst>
                <a:ext uri="{FF2B5EF4-FFF2-40B4-BE49-F238E27FC236}">
                  <a16:creationId xmlns:a16="http://schemas.microsoft.com/office/drawing/2014/main" id="{C9F80E9B-C9C2-4F7F-826B-4BE904FED7E1}"/>
                </a:ext>
              </a:extLst>
            </p:cNvPr>
            <p:cNvSpPr>
              <a:spLocks noChangeArrowheads="1"/>
            </p:cNvSpPr>
            <p:nvPr/>
          </p:nvSpPr>
          <p:spPr bwMode="auto">
            <a:xfrm>
              <a:off x="11429438" y="1269709"/>
              <a:ext cx="65893" cy="681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9" name="Rectangle 635">
              <a:extLst>
                <a:ext uri="{FF2B5EF4-FFF2-40B4-BE49-F238E27FC236}">
                  <a16:creationId xmlns:a16="http://schemas.microsoft.com/office/drawing/2014/main" id="{B884B669-6371-458C-AC29-4AEC14D207E7}"/>
                </a:ext>
              </a:extLst>
            </p:cNvPr>
            <p:cNvSpPr>
              <a:spLocks noChangeArrowheads="1"/>
            </p:cNvSpPr>
            <p:nvPr/>
          </p:nvSpPr>
          <p:spPr bwMode="auto">
            <a:xfrm>
              <a:off x="11529413" y="1269709"/>
              <a:ext cx="68164" cy="68164"/>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0" name="Rectangle 636">
              <a:extLst>
                <a:ext uri="{FF2B5EF4-FFF2-40B4-BE49-F238E27FC236}">
                  <a16:creationId xmlns:a16="http://schemas.microsoft.com/office/drawing/2014/main" id="{3339C52A-EBBD-4D2F-907E-D1EE1CC5390E}"/>
                </a:ext>
              </a:extLst>
            </p:cNvPr>
            <p:cNvSpPr>
              <a:spLocks noChangeArrowheads="1"/>
            </p:cNvSpPr>
            <p:nvPr/>
          </p:nvSpPr>
          <p:spPr bwMode="auto">
            <a:xfrm>
              <a:off x="11529413" y="1174280"/>
              <a:ext cx="68164" cy="68164"/>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1" name="Rectangle 637">
              <a:extLst>
                <a:ext uri="{FF2B5EF4-FFF2-40B4-BE49-F238E27FC236}">
                  <a16:creationId xmlns:a16="http://schemas.microsoft.com/office/drawing/2014/main" id="{01BD9CF1-73A7-4FB9-B7A4-124EE1FB94CE}"/>
                </a:ext>
              </a:extLst>
            </p:cNvPr>
            <p:cNvSpPr>
              <a:spLocks noChangeArrowheads="1"/>
            </p:cNvSpPr>
            <p:nvPr/>
          </p:nvSpPr>
          <p:spPr bwMode="auto">
            <a:xfrm>
              <a:off x="10950018" y="1367410"/>
              <a:ext cx="65893" cy="681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2" name="Rectangle 638">
              <a:extLst>
                <a:ext uri="{FF2B5EF4-FFF2-40B4-BE49-F238E27FC236}">
                  <a16:creationId xmlns:a16="http://schemas.microsoft.com/office/drawing/2014/main" id="{525D116E-DE8D-499C-AF9D-3AE752D00ED0}"/>
                </a:ext>
              </a:extLst>
            </p:cNvPr>
            <p:cNvSpPr>
              <a:spLocks noChangeArrowheads="1"/>
            </p:cNvSpPr>
            <p:nvPr/>
          </p:nvSpPr>
          <p:spPr bwMode="auto">
            <a:xfrm>
              <a:off x="11429438" y="1367410"/>
              <a:ext cx="65893" cy="681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3" name="Rectangle 639">
              <a:extLst>
                <a:ext uri="{FF2B5EF4-FFF2-40B4-BE49-F238E27FC236}">
                  <a16:creationId xmlns:a16="http://schemas.microsoft.com/office/drawing/2014/main" id="{A10EF8A0-3DBD-4439-9B57-8506F967A407}"/>
                </a:ext>
              </a:extLst>
            </p:cNvPr>
            <p:cNvSpPr>
              <a:spLocks noChangeArrowheads="1"/>
            </p:cNvSpPr>
            <p:nvPr/>
          </p:nvSpPr>
          <p:spPr bwMode="auto">
            <a:xfrm>
              <a:off x="11529413" y="1367410"/>
              <a:ext cx="68164" cy="68164"/>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4" name="Rectangle 640">
              <a:extLst>
                <a:ext uri="{FF2B5EF4-FFF2-40B4-BE49-F238E27FC236}">
                  <a16:creationId xmlns:a16="http://schemas.microsoft.com/office/drawing/2014/main" id="{DF9C6A5F-B19B-48C8-B4CF-6ED15D5C849A}"/>
                </a:ext>
              </a:extLst>
            </p:cNvPr>
            <p:cNvSpPr>
              <a:spLocks noChangeArrowheads="1"/>
            </p:cNvSpPr>
            <p:nvPr/>
          </p:nvSpPr>
          <p:spPr bwMode="auto">
            <a:xfrm>
              <a:off x="10950018" y="1462841"/>
              <a:ext cx="65893" cy="681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5" name="Rectangle 641">
              <a:extLst>
                <a:ext uri="{FF2B5EF4-FFF2-40B4-BE49-F238E27FC236}">
                  <a16:creationId xmlns:a16="http://schemas.microsoft.com/office/drawing/2014/main" id="{BDAE669D-1732-4B05-BAF7-A0AC98E3E5A3}"/>
                </a:ext>
              </a:extLst>
            </p:cNvPr>
            <p:cNvSpPr>
              <a:spLocks noChangeArrowheads="1"/>
            </p:cNvSpPr>
            <p:nvPr/>
          </p:nvSpPr>
          <p:spPr bwMode="auto">
            <a:xfrm>
              <a:off x="11052264" y="1462841"/>
              <a:ext cx="68164" cy="68164"/>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6" name="Rectangle 642">
              <a:extLst>
                <a:ext uri="{FF2B5EF4-FFF2-40B4-BE49-F238E27FC236}">
                  <a16:creationId xmlns:a16="http://schemas.microsoft.com/office/drawing/2014/main" id="{3B674A3F-9A4B-4220-ACFC-096FFEBCE223}"/>
                </a:ext>
              </a:extLst>
            </p:cNvPr>
            <p:cNvSpPr>
              <a:spLocks noChangeArrowheads="1"/>
            </p:cNvSpPr>
            <p:nvPr/>
          </p:nvSpPr>
          <p:spPr bwMode="auto">
            <a:xfrm>
              <a:off x="11429438" y="1462841"/>
              <a:ext cx="65893" cy="681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7" name="Rectangle 643">
              <a:extLst>
                <a:ext uri="{FF2B5EF4-FFF2-40B4-BE49-F238E27FC236}">
                  <a16:creationId xmlns:a16="http://schemas.microsoft.com/office/drawing/2014/main" id="{24091A05-0680-499C-A72A-DF0AC3E1327A}"/>
                </a:ext>
              </a:extLst>
            </p:cNvPr>
            <p:cNvSpPr>
              <a:spLocks noChangeArrowheads="1"/>
            </p:cNvSpPr>
            <p:nvPr/>
          </p:nvSpPr>
          <p:spPr bwMode="auto">
            <a:xfrm>
              <a:off x="11529413" y="1462841"/>
              <a:ext cx="68164" cy="68164"/>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8" name="Rectangle 644">
              <a:extLst>
                <a:ext uri="{FF2B5EF4-FFF2-40B4-BE49-F238E27FC236}">
                  <a16:creationId xmlns:a16="http://schemas.microsoft.com/office/drawing/2014/main" id="{E7ABA70C-E762-4E38-91A4-A17FA38FD108}"/>
                </a:ext>
              </a:extLst>
            </p:cNvPr>
            <p:cNvSpPr>
              <a:spLocks noChangeArrowheads="1"/>
            </p:cNvSpPr>
            <p:nvPr/>
          </p:nvSpPr>
          <p:spPr bwMode="auto">
            <a:xfrm>
              <a:off x="10950018" y="1558271"/>
              <a:ext cx="65893" cy="704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9" name="Rectangle 645">
              <a:extLst>
                <a:ext uri="{FF2B5EF4-FFF2-40B4-BE49-F238E27FC236}">
                  <a16:creationId xmlns:a16="http://schemas.microsoft.com/office/drawing/2014/main" id="{E838B340-E24E-4F07-9369-473B929B8942}"/>
                </a:ext>
              </a:extLst>
            </p:cNvPr>
            <p:cNvSpPr>
              <a:spLocks noChangeArrowheads="1"/>
            </p:cNvSpPr>
            <p:nvPr/>
          </p:nvSpPr>
          <p:spPr bwMode="auto">
            <a:xfrm>
              <a:off x="11052264" y="1558271"/>
              <a:ext cx="68164" cy="70438"/>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0" name="Rectangle 646">
              <a:extLst>
                <a:ext uri="{FF2B5EF4-FFF2-40B4-BE49-F238E27FC236}">
                  <a16:creationId xmlns:a16="http://schemas.microsoft.com/office/drawing/2014/main" id="{23A4D810-E46B-4A2F-A912-9FB9EC598288}"/>
                </a:ext>
              </a:extLst>
            </p:cNvPr>
            <p:cNvSpPr>
              <a:spLocks noChangeArrowheads="1"/>
            </p:cNvSpPr>
            <p:nvPr/>
          </p:nvSpPr>
          <p:spPr bwMode="auto">
            <a:xfrm>
              <a:off x="11429438" y="1558271"/>
              <a:ext cx="65893" cy="704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1" name="Rectangle 647">
              <a:extLst>
                <a:ext uri="{FF2B5EF4-FFF2-40B4-BE49-F238E27FC236}">
                  <a16:creationId xmlns:a16="http://schemas.microsoft.com/office/drawing/2014/main" id="{6048AE91-599F-4B30-A02B-F680583A8784}"/>
                </a:ext>
              </a:extLst>
            </p:cNvPr>
            <p:cNvSpPr>
              <a:spLocks noChangeArrowheads="1"/>
            </p:cNvSpPr>
            <p:nvPr/>
          </p:nvSpPr>
          <p:spPr bwMode="auto">
            <a:xfrm>
              <a:off x="11529413" y="1558271"/>
              <a:ext cx="68164" cy="70438"/>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2" name="Rectangle 648">
              <a:extLst>
                <a:ext uri="{FF2B5EF4-FFF2-40B4-BE49-F238E27FC236}">
                  <a16:creationId xmlns:a16="http://schemas.microsoft.com/office/drawing/2014/main" id="{431355BA-2187-45BE-861A-75FBFF6EB4DA}"/>
                </a:ext>
              </a:extLst>
            </p:cNvPr>
            <p:cNvSpPr>
              <a:spLocks noChangeArrowheads="1"/>
            </p:cNvSpPr>
            <p:nvPr/>
          </p:nvSpPr>
          <p:spPr bwMode="auto">
            <a:xfrm>
              <a:off x="10950018" y="1653700"/>
              <a:ext cx="65893" cy="704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3" name="Rectangle 649">
              <a:extLst>
                <a:ext uri="{FF2B5EF4-FFF2-40B4-BE49-F238E27FC236}">
                  <a16:creationId xmlns:a16="http://schemas.microsoft.com/office/drawing/2014/main" id="{500F9FFC-F67D-47FE-A8F8-2830DC68F776}"/>
                </a:ext>
              </a:extLst>
            </p:cNvPr>
            <p:cNvSpPr>
              <a:spLocks noChangeArrowheads="1"/>
            </p:cNvSpPr>
            <p:nvPr/>
          </p:nvSpPr>
          <p:spPr bwMode="auto">
            <a:xfrm>
              <a:off x="11052264" y="1653700"/>
              <a:ext cx="68164" cy="70438"/>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4" name="Rectangle 650">
              <a:extLst>
                <a:ext uri="{FF2B5EF4-FFF2-40B4-BE49-F238E27FC236}">
                  <a16:creationId xmlns:a16="http://schemas.microsoft.com/office/drawing/2014/main" id="{5CD83C6E-555B-48C2-9BBD-FB8D76716FBB}"/>
                </a:ext>
              </a:extLst>
            </p:cNvPr>
            <p:cNvSpPr>
              <a:spLocks noChangeArrowheads="1"/>
            </p:cNvSpPr>
            <p:nvPr/>
          </p:nvSpPr>
          <p:spPr bwMode="auto">
            <a:xfrm>
              <a:off x="11429438" y="1653700"/>
              <a:ext cx="65893" cy="704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5" name="Rectangle 651">
              <a:extLst>
                <a:ext uri="{FF2B5EF4-FFF2-40B4-BE49-F238E27FC236}">
                  <a16:creationId xmlns:a16="http://schemas.microsoft.com/office/drawing/2014/main" id="{EECEA403-A813-4390-A448-4CBEC10AE588}"/>
                </a:ext>
              </a:extLst>
            </p:cNvPr>
            <p:cNvSpPr>
              <a:spLocks noChangeArrowheads="1"/>
            </p:cNvSpPr>
            <p:nvPr/>
          </p:nvSpPr>
          <p:spPr bwMode="auto">
            <a:xfrm>
              <a:off x="11529413" y="1653700"/>
              <a:ext cx="68164" cy="70438"/>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6" name="Rectangle 652">
              <a:extLst>
                <a:ext uri="{FF2B5EF4-FFF2-40B4-BE49-F238E27FC236}">
                  <a16:creationId xmlns:a16="http://schemas.microsoft.com/office/drawing/2014/main" id="{AA146AA4-4D5B-4AEA-A381-2186FBFC4819}"/>
                </a:ext>
              </a:extLst>
            </p:cNvPr>
            <p:cNvSpPr>
              <a:spLocks noChangeArrowheads="1"/>
            </p:cNvSpPr>
            <p:nvPr/>
          </p:nvSpPr>
          <p:spPr bwMode="auto">
            <a:xfrm>
              <a:off x="10950018" y="1751403"/>
              <a:ext cx="65893" cy="681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7" name="Rectangle 653">
              <a:extLst>
                <a:ext uri="{FF2B5EF4-FFF2-40B4-BE49-F238E27FC236}">
                  <a16:creationId xmlns:a16="http://schemas.microsoft.com/office/drawing/2014/main" id="{BF947690-1D2C-4F36-829C-27742B94E416}"/>
                </a:ext>
              </a:extLst>
            </p:cNvPr>
            <p:cNvSpPr>
              <a:spLocks noChangeArrowheads="1"/>
            </p:cNvSpPr>
            <p:nvPr/>
          </p:nvSpPr>
          <p:spPr bwMode="auto">
            <a:xfrm>
              <a:off x="11052264" y="1751403"/>
              <a:ext cx="68164" cy="68164"/>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8" name="Rectangle 654">
              <a:extLst>
                <a:ext uri="{FF2B5EF4-FFF2-40B4-BE49-F238E27FC236}">
                  <a16:creationId xmlns:a16="http://schemas.microsoft.com/office/drawing/2014/main" id="{6117A761-305E-4F0D-8F26-16E09041C84D}"/>
                </a:ext>
              </a:extLst>
            </p:cNvPr>
            <p:cNvSpPr>
              <a:spLocks noChangeArrowheads="1"/>
            </p:cNvSpPr>
            <p:nvPr/>
          </p:nvSpPr>
          <p:spPr bwMode="auto">
            <a:xfrm>
              <a:off x="11429438" y="1751403"/>
              <a:ext cx="65893" cy="681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9" name="Rectangle 655">
              <a:extLst>
                <a:ext uri="{FF2B5EF4-FFF2-40B4-BE49-F238E27FC236}">
                  <a16:creationId xmlns:a16="http://schemas.microsoft.com/office/drawing/2014/main" id="{C3305CC2-0628-48E2-A71A-B2A0BFC41787}"/>
                </a:ext>
              </a:extLst>
            </p:cNvPr>
            <p:cNvSpPr>
              <a:spLocks noChangeArrowheads="1"/>
            </p:cNvSpPr>
            <p:nvPr/>
          </p:nvSpPr>
          <p:spPr bwMode="auto">
            <a:xfrm>
              <a:off x="11529413" y="1751403"/>
              <a:ext cx="68164" cy="68164"/>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0" name="Freeform 656">
              <a:extLst>
                <a:ext uri="{FF2B5EF4-FFF2-40B4-BE49-F238E27FC236}">
                  <a16:creationId xmlns:a16="http://schemas.microsoft.com/office/drawing/2014/main" id="{DFBB144E-7C31-4151-9257-AC8C0F7E3783}"/>
                </a:ext>
              </a:extLst>
            </p:cNvPr>
            <p:cNvSpPr>
              <a:spLocks/>
            </p:cNvSpPr>
            <p:nvPr/>
          </p:nvSpPr>
          <p:spPr bwMode="auto">
            <a:xfrm>
              <a:off x="11186320" y="1512828"/>
              <a:ext cx="172682" cy="136329"/>
            </a:xfrm>
            <a:custGeom>
              <a:avLst/>
              <a:gdLst>
                <a:gd name="T0" fmla="*/ 76 w 76"/>
                <a:gd name="T1" fmla="*/ 31 h 60"/>
                <a:gd name="T2" fmla="*/ 46 w 76"/>
                <a:gd name="T3" fmla="*/ 0 h 60"/>
                <a:gd name="T4" fmla="*/ 46 w 76"/>
                <a:gd name="T5" fmla="*/ 16 h 60"/>
                <a:gd name="T6" fmla="*/ 0 w 76"/>
                <a:gd name="T7" fmla="*/ 16 h 60"/>
                <a:gd name="T8" fmla="*/ 0 w 76"/>
                <a:gd name="T9" fmla="*/ 45 h 60"/>
                <a:gd name="T10" fmla="*/ 46 w 76"/>
                <a:gd name="T11" fmla="*/ 45 h 60"/>
                <a:gd name="T12" fmla="*/ 46 w 76"/>
                <a:gd name="T13" fmla="*/ 60 h 60"/>
                <a:gd name="T14" fmla="*/ 76 w 76"/>
                <a:gd name="T15" fmla="*/ 3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0">
                  <a:moveTo>
                    <a:pt x="76" y="31"/>
                  </a:moveTo>
                  <a:lnTo>
                    <a:pt x="46" y="0"/>
                  </a:lnTo>
                  <a:lnTo>
                    <a:pt x="46" y="16"/>
                  </a:lnTo>
                  <a:lnTo>
                    <a:pt x="0" y="16"/>
                  </a:lnTo>
                  <a:lnTo>
                    <a:pt x="0" y="45"/>
                  </a:lnTo>
                  <a:lnTo>
                    <a:pt x="46" y="45"/>
                  </a:lnTo>
                  <a:lnTo>
                    <a:pt x="46" y="60"/>
                  </a:lnTo>
                  <a:lnTo>
                    <a:pt x="76"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1" name="Freeform 657">
              <a:extLst>
                <a:ext uri="{FF2B5EF4-FFF2-40B4-BE49-F238E27FC236}">
                  <a16:creationId xmlns:a16="http://schemas.microsoft.com/office/drawing/2014/main" id="{D2007144-BB68-4147-9D48-7582DE9796C7}"/>
                </a:ext>
              </a:extLst>
            </p:cNvPr>
            <p:cNvSpPr>
              <a:spLocks/>
            </p:cNvSpPr>
            <p:nvPr/>
          </p:nvSpPr>
          <p:spPr bwMode="auto">
            <a:xfrm>
              <a:off x="11186320" y="1344689"/>
              <a:ext cx="172682" cy="136329"/>
            </a:xfrm>
            <a:custGeom>
              <a:avLst/>
              <a:gdLst>
                <a:gd name="T0" fmla="*/ 76 w 76"/>
                <a:gd name="T1" fmla="*/ 29 h 60"/>
                <a:gd name="T2" fmla="*/ 46 w 76"/>
                <a:gd name="T3" fmla="*/ 0 h 60"/>
                <a:gd name="T4" fmla="*/ 46 w 76"/>
                <a:gd name="T5" fmla="*/ 14 h 60"/>
                <a:gd name="T6" fmla="*/ 0 w 76"/>
                <a:gd name="T7" fmla="*/ 14 h 60"/>
                <a:gd name="T8" fmla="*/ 0 w 76"/>
                <a:gd name="T9" fmla="*/ 45 h 60"/>
                <a:gd name="T10" fmla="*/ 46 w 76"/>
                <a:gd name="T11" fmla="*/ 45 h 60"/>
                <a:gd name="T12" fmla="*/ 46 w 76"/>
                <a:gd name="T13" fmla="*/ 60 h 60"/>
                <a:gd name="T14" fmla="*/ 76 w 76"/>
                <a:gd name="T15" fmla="*/ 29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0">
                  <a:moveTo>
                    <a:pt x="76" y="29"/>
                  </a:moveTo>
                  <a:lnTo>
                    <a:pt x="46" y="0"/>
                  </a:lnTo>
                  <a:lnTo>
                    <a:pt x="46" y="14"/>
                  </a:lnTo>
                  <a:lnTo>
                    <a:pt x="0" y="14"/>
                  </a:lnTo>
                  <a:lnTo>
                    <a:pt x="0" y="45"/>
                  </a:lnTo>
                  <a:lnTo>
                    <a:pt x="46" y="45"/>
                  </a:lnTo>
                  <a:lnTo>
                    <a:pt x="46" y="60"/>
                  </a:lnTo>
                  <a:lnTo>
                    <a:pt x="76"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2" name="Freeform 658">
              <a:extLst>
                <a:ext uri="{FF2B5EF4-FFF2-40B4-BE49-F238E27FC236}">
                  <a16:creationId xmlns:a16="http://schemas.microsoft.com/office/drawing/2014/main" id="{20A35B86-3296-41A0-BDD6-35483F13E65A}"/>
                </a:ext>
              </a:extLst>
            </p:cNvPr>
            <p:cNvSpPr>
              <a:spLocks/>
            </p:cNvSpPr>
            <p:nvPr/>
          </p:nvSpPr>
          <p:spPr bwMode="auto">
            <a:xfrm>
              <a:off x="11186320" y="1683238"/>
              <a:ext cx="172682" cy="136329"/>
            </a:xfrm>
            <a:custGeom>
              <a:avLst/>
              <a:gdLst>
                <a:gd name="T0" fmla="*/ 76 w 76"/>
                <a:gd name="T1" fmla="*/ 30 h 60"/>
                <a:gd name="T2" fmla="*/ 46 w 76"/>
                <a:gd name="T3" fmla="*/ 0 h 60"/>
                <a:gd name="T4" fmla="*/ 46 w 76"/>
                <a:gd name="T5" fmla="*/ 15 h 60"/>
                <a:gd name="T6" fmla="*/ 0 w 76"/>
                <a:gd name="T7" fmla="*/ 15 h 60"/>
                <a:gd name="T8" fmla="*/ 0 w 76"/>
                <a:gd name="T9" fmla="*/ 45 h 60"/>
                <a:gd name="T10" fmla="*/ 46 w 76"/>
                <a:gd name="T11" fmla="*/ 45 h 60"/>
                <a:gd name="T12" fmla="*/ 46 w 76"/>
                <a:gd name="T13" fmla="*/ 60 h 60"/>
                <a:gd name="T14" fmla="*/ 76 w 76"/>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0">
                  <a:moveTo>
                    <a:pt x="76" y="30"/>
                  </a:moveTo>
                  <a:lnTo>
                    <a:pt x="46" y="0"/>
                  </a:lnTo>
                  <a:lnTo>
                    <a:pt x="46" y="15"/>
                  </a:lnTo>
                  <a:lnTo>
                    <a:pt x="0" y="15"/>
                  </a:lnTo>
                  <a:lnTo>
                    <a:pt x="0" y="45"/>
                  </a:lnTo>
                  <a:lnTo>
                    <a:pt x="46" y="45"/>
                  </a:lnTo>
                  <a:lnTo>
                    <a:pt x="46" y="60"/>
                  </a:lnTo>
                  <a:lnTo>
                    <a:pt x="76"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Tree>
    <p:extLst>
      <p:ext uri="{BB962C8B-B14F-4D97-AF65-F5344CB8AC3E}">
        <p14:creationId xmlns:p14="http://schemas.microsoft.com/office/powerpoint/2010/main" val="122506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30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300"/>
                                        <p:tgtEl>
                                          <p:spTgt spid="30"/>
                                        </p:tgtEl>
                                      </p:cBhvr>
                                    </p:animEffect>
                                  </p:childTnLst>
                                </p:cTn>
                              </p:par>
                              <p:par>
                                <p:cTn id="12" presetID="6" presetClass="emph" presetSubtype="0" accel="100000" autoRev="1" fill="hold" nodeType="withEffect">
                                  <p:stCondLst>
                                    <p:cond delay="0"/>
                                  </p:stCondLst>
                                  <p:childTnLst>
                                    <p:animScale>
                                      <p:cBhvr>
                                        <p:cTn id="13" dur="300" fill="hold"/>
                                        <p:tgtEl>
                                          <p:spTgt spid="30"/>
                                        </p:tgtEl>
                                      </p:cBhvr>
                                      <p:by x="85000" y="85000"/>
                                    </p:animScale>
                                  </p:childTnLst>
                                </p:cTn>
                              </p:par>
                              <p:par>
                                <p:cTn id="14" presetID="10" presetClass="entr" presetSubtype="0" fill="hold" nodeType="withEffect">
                                  <p:stCondLst>
                                    <p:cond delay="30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40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300"/>
                                        <p:tgtEl>
                                          <p:spTgt spid="31"/>
                                        </p:tgtEl>
                                      </p:cBhvr>
                                    </p:animEffect>
                                  </p:childTnLst>
                                </p:cTn>
                              </p:par>
                              <p:par>
                                <p:cTn id="20" presetID="6" presetClass="emph" presetSubtype="0" accel="100000" autoRev="1" fill="hold" nodeType="withEffect">
                                  <p:stCondLst>
                                    <p:cond delay="100"/>
                                  </p:stCondLst>
                                  <p:childTnLst>
                                    <p:animScale>
                                      <p:cBhvr>
                                        <p:cTn id="21" dur="300" fill="hold"/>
                                        <p:tgtEl>
                                          <p:spTgt spid="31"/>
                                        </p:tgtEl>
                                      </p:cBhvr>
                                      <p:by x="85000" y="85000"/>
                                    </p:animScale>
                                  </p:childTnLst>
                                </p:cTn>
                              </p:par>
                              <p:par>
                                <p:cTn id="22" presetID="10" presetClass="entr" presetSubtype="0" fill="hold" nodeType="withEffect">
                                  <p:stCondLst>
                                    <p:cond delay="40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5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300"/>
                                        <p:tgtEl>
                                          <p:spTgt spid="32"/>
                                        </p:tgtEl>
                                      </p:cBhvr>
                                    </p:animEffect>
                                  </p:childTnLst>
                                </p:cTn>
                              </p:par>
                              <p:par>
                                <p:cTn id="28" presetID="6" presetClass="emph" presetSubtype="0" accel="100000" autoRev="1" fill="hold" nodeType="withEffect">
                                  <p:stCondLst>
                                    <p:cond delay="200"/>
                                  </p:stCondLst>
                                  <p:childTnLst>
                                    <p:animScale>
                                      <p:cBhvr>
                                        <p:cTn id="29" dur="300" fill="hold"/>
                                        <p:tgtEl>
                                          <p:spTgt spid="32"/>
                                        </p:tgtEl>
                                      </p:cBhvr>
                                      <p:by x="85000" y="85000"/>
                                    </p:animScale>
                                  </p:childTnLst>
                                </p:cTn>
                              </p:par>
                              <p:par>
                                <p:cTn id="30" presetID="10" presetClass="entr" presetSubtype="0" fill="hold" nodeType="withEffect">
                                  <p:stCondLst>
                                    <p:cond delay="50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nodeType="withEffect">
                                  <p:stCondLst>
                                    <p:cond delay="60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300"/>
                                        <p:tgtEl>
                                          <p:spTgt spid="22"/>
                                        </p:tgtEl>
                                      </p:cBhvr>
                                    </p:animEffect>
                                  </p:childTnLst>
                                </p:cTn>
                              </p:par>
                              <p:par>
                                <p:cTn id="36" presetID="6" presetClass="emph" presetSubtype="0" accel="100000" autoRev="1" fill="hold" nodeType="withEffect">
                                  <p:stCondLst>
                                    <p:cond delay="300"/>
                                  </p:stCondLst>
                                  <p:childTnLst>
                                    <p:animScale>
                                      <p:cBhvr>
                                        <p:cTn id="37" dur="300" fill="hold"/>
                                        <p:tgtEl>
                                          <p:spTgt spid="22"/>
                                        </p:tgtEl>
                                      </p:cBhvr>
                                      <p:by x="85000" y="85000"/>
                                    </p:animScale>
                                  </p:childTnLst>
                                </p:cTn>
                              </p:par>
                              <p:par>
                                <p:cTn id="38" presetID="10" presetClass="entr" presetSubtype="0" fill="hold" nodeType="withEffect">
                                  <p:stCondLst>
                                    <p:cond delay="60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2" presetClass="entr" presetSubtype="8" decel="10000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1000" fill="hold"/>
                                        <p:tgtEl>
                                          <p:spTgt spid="7"/>
                                        </p:tgtEl>
                                        <p:attrNameLst>
                                          <p:attrName>ppt_x</p:attrName>
                                        </p:attrNameLst>
                                      </p:cBhvr>
                                      <p:tavLst>
                                        <p:tav tm="0">
                                          <p:val>
                                            <p:strVal val="0-#ppt_w/2"/>
                                          </p:val>
                                        </p:tav>
                                        <p:tav tm="100000">
                                          <p:val>
                                            <p:strVal val="#ppt_x"/>
                                          </p:val>
                                        </p:tav>
                                      </p:tavLst>
                                    </p:anim>
                                    <p:anim calcmode="lin" valueType="num">
                                      <p:cBhvr additive="base">
                                        <p:cTn id="44" dur="1000" fill="hold"/>
                                        <p:tgtEl>
                                          <p:spTgt spid="7"/>
                                        </p:tgtEl>
                                        <p:attrNameLst>
                                          <p:attrName>ppt_y</p:attrName>
                                        </p:attrNameLst>
                                      </p:cBhvr>
                                      <p:tavLst>
                                        <p:tav tm="0">
                                          <p:val>
                                            <p:strVal val="#ppt_y"/>
                                          </p:val>
                                        </p:tav>
                                        <p:tav tm="100000">
                                          <p:val>
                                            <p:strVal val="#ppt_y"/>
                                          </p:val>
                                        </p:tav>
                                      </p:tavLst>
                                    </p:anim>
                                  </p:childTnLst>
                                </p:cTn>
                              </p:par>
                              <p:par>
                                <p:cTn id="45" presetID="10" presetClass="entr" presetSubtype="0" fill="hold" grpId="0" nodeType="withEffect">
                                  <p:stCondLst>
                                    <p:cond delay="25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grpId="0" nodeType="withEffect">
                                  <p:stCondLst>
                                    <p:cond delay="35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45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grpId="0" nodeType="withEffect">
                                  <p:stCondLst>
                                    <p:cond delay="55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p:bldP spid="34" grpId="0"/>
      <p:bldP spid="35"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50E6FF"/>
                </a:solidFill>
                <a:effectLst/>
                <a:latin typeface="+mj-lt"/>
                <a:ea typeface="+mn-ea"/>
                <a:cs typeface="Segoe UI" pitchFamily="34" charset="0"/>
              </a:defRPr>
            </a:lvl1pPr>
          </a:lstStyle>
          <a:p>
            <a:r>
              <a:rPr lang="en-US"/>
              <a:t>Create foundation for modern apps</a:t>
            </a:r>
          </a:p>
        </p:txBody>
      </p:sp>
      <p:sp>
        <p:nvSpPr>
          <p:cNvPr id="4" name="TextBox 3">
            <a:extLst>
              <a:ext uri="{FF2B5EF4-FFF2-40B4-BE49-F238E27FC236}">
                <a16:creationId xmlns:a16="http://schemas.microsoft.com/office/drawing/2014/main" id="{8C2A7B16-ED8D-4C45-9658-882D04939BDC}"/>
              </a:ext>
            </a:extLst>
          </p:cNvPr>
          <p:cNvSpPr txBox="1"/>
          <p:nvPr/>
        </p:nvSpPr>
        <p:spPr>
          <a:xfrm>
            <a:off x="669073" y="1170878"/>
            <a:ext cx="276550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cs typeface="Arial" pitchFamily="34" charset="0"/>
              </a:rPr>
              <a:t>Module 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32A03B9-C569-4F51-A855-034FC20C3F94}"/>
              </a:ext>
              <a:ext uri="{C183D7F6-B498-43B3-948B-1728B52AA6E4}">
                <adec:decorative xmlns:adec="http://schemas.microsoft.com/office/drawing/2017/decorative" val="1"/>
              </a:ext>
            </a:extLst>
          </p:cNvPr>
          <p:cNvSpPr/>
          <p:nvPr/>
        </p:nvSpPr>
        <p:spPr bwMode="auto">
          <a:xfrm>
            <a:off x="588262" y="1435100"/>
            <a:ext cx="11021126" cy="1899772"/>
          </a:xfrm>
          <a:prstGeom prst="rect">
            <a:avLst/>
          </a:prstGeom>
          <a:solidFill>
            <a:schemeClr val="bg1"/>
          </a:solidFill>
          <a:ln>
            <a:noFill/>
            <a:headEnd type="none" w="med" len="med"/>
            <a:tailEnd type="none" w="med" len="med"/>
          </a:ln>
          <a:effectLst>
            <a:outerShdw blurRad="2540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182880" rtlCol="0" anchor="t">
            <a:noAutofit/>
          </a:bodyPr>
          <a:lstStyle/>
          <a:p>
            <a:pPr lvl="0">
              <a:spcAft>
                <a:spcPts val="600"/>
              </a:spcAft>
            </a:pPr>
            <a:r>
              <a:rPr lang="en-US" sz="2800" dirty="0">
                <a:solidFill>
                  <a:srgbClr val="0078D4"/>
                </a:solidFill>
                <a:latin typeface="Segoe UI Semibold"/>
              </a:rPr>
              <a:t>Solution requirements</a:t>
            </a:r>
          </a:p>
          <a:p>
            <a:pPr marL="283464" lvl="0" indent="-283464">
              <a:spcAft>
                <a:spcPts val="600"/>
              </a:spcAft>
              <a:buFont typeface="Arial" panose="020B0604020202020204" pitchFamily="34" charset="0"/>
              <a:buChar char="•"/>
            </a:pPr>
            <a:r>
              <a:rPr lang="en-US" sz="2000" dirty="0">
                <a:solidFill>
                  <a:srgbClr val="000000"/>
                </a:solidFill>
              </a:rPr>
              <a:t>Website for monitoring real-time bus locations</a:t>
            </a:r>
          </a:p>
          <a:p>
            <a:pPr marL="283464" lvl="0" indent="-283464">
              <a:spcAft>
                <a:spcPts val="600"/>
              </a:spcAft>
              <a:buFont typeface="Arial" panose="020B0604020202020204" pitchFamily="34" charset="0"/>
              <a:buChar char="•"/>
            </a:pPr>
            <a:r>
              <a:rPr lang="en-US" sz="2000" dirty="0">
                <a:solidFill>
                  <a:srgbClr val="000000"/>
                </a:solidFill>
              </a:rPr>
              <a:t>Notifications when a bus is close by </a:t>
            </a:r>
          </a:p>
          <a:p>
            <a:pPr marL="283464" lvl="0" indent="-283464">
              <a:spcAft>
                <a:spcPts val="600"/>
              </a:spcAft>
              <a:buFont typeface="Arial" panose="020B0604020202020204" pitchFamily="34" charset="0"/>
              <a:buChar char="•"/>
            </a:pPr>
            <a:r>
              <a:rPr lang="en-US" sz="2000" dirty="0">
                <a:solidFill>
                  <a:srgbClr val="000000"/>
                </a:solidFill>
              </a:rPr>
              <a:t>Deployment automation</a:t>
            </a:r>
          </a:p>
        </p:txBody>
      </p:sp>
      <p:sp>
        <p:nvSpPr>
          <p:cNvPr id="24" name="Rectangle 23">
            <a:extLst>
              <a:ext uri="{FF2B5EF4-FFF2-40B4-BE49-F238E27FC236}">
                <a16:creationId xmlns:a16="http://schemas.microsoft.com/office/drawing/2014/main" id="{08EB8B40-3F69-48BC-A959-5A49EEF569C8}"/>
              </a:ext>
              <a:ext uri="{C183D7F6-B498-43B3-948B-1728B52AA6E4}">
                <adec:decorative xmlns:adec="http://schemas.microsoft.com/office/drawing/2017/decorative" val="1"/>
              </a:ext>
            </a:extLst>
          </p:cNvPr>
          <p:cNvSpPr/>
          <p:nvPr/>
        </p:nvSpPr>
        <p:spPr bwMode="auto">
          <a:xfrm>
            <a:off x="588262" y="3570119"/>
            <a:ext cx="11021126" cy="1899772"/>
          </a:xfrm>
          <a:prstGeom prst="rect">
            <a:avLst/>
          </a:prstGeom>
          <a:solidFill>
            <a:schemeClr val="bg1"/>
          </a:solidFill>
          <a:ln>
            <a:noFill/>
            <a:headEnd type="none" w="med" len="med"/>
            <a:tailEnd type="none" w="med" len="med"/>
          </a:ln>
          <a:effectLst>
            <a:outerShdw blurRad="2540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182880" rtlCol="0" anchor="t">
            <a:noAutofit/>
          </a:bodyPr>
          <a:lstStyle/>
          <a:p>
            <a:pPr lvl="0">
              <a:spcAft>
                <a:spcPts val="600"/>
              </a:spcAft>
            </a:pPr>
            <a:r>
              <a:rPr lang="en-US" sz="2800">
                <a:solidFill>
                  <a:srgbClr val="0078D4"/>
                </a:solidFill>
                <a:latin typeface="Segoe UI Semibold"/>
              </a:rPr>
              <a:t>Available data</a:t>
            </a:r>
          </a:p>
          <a:p>
            <a:pPr marL="283464" lvl="0" indent="-283464">
              <a:spcAft>
                <a:spcPts val="600"/>
              </a:spcAft>
              <a:buFont typeface="Arial" panose="020B0604020202020204" pitchFamily="34" charset="0"/>
              <a:buChar char="•"/>
            </a:pPr>
            <a:r>
              <a:rPr lang="en-US" sz="2000">
                <a:solidFill>
                  <a:srgbClr val="000000"/>
                </a:solidFill>
              </a:rPr>
              <a:t>Real-time bus data in JSON documents</a:t>
            </a:r>
          </a:p>
          <a:p>
            <a:pPr marL="283464" lvl="0" indent="-283464">
              <a:spcAft>
                <a:spcPts val="600"/>
              </a:spcAft>
              <a:buFont typeface="Arial" panose="020B0604020202020204" pitchFamily="34" charset="0"/>
              <a:buChar char="•"/>
            </a:pPr>
            <a:r>
              <a:rPr lang="en-US" sz="2000">
                <a:solidFill>
                  <a:srgbClr val="000000"/>
                </a:solidFill>
              </a:rPr>
              <a:t>Route data available in a flat file</a:t>
            </a:r>
            <a:endParaRPr lang="en-US" sz="1800" dirty="0">
              <a:solidFill>
                <a:srgbClr val="000000"/>
              </a:solidFill>
            </a:endParaRPr>
          </a:p>
        </p:txBody>
      </p:sp>
      <p:sp>
        <p:nvSpPr>
          <p:cNvPr id="2" name="Title"/>
          <p:cNvSpPr>
            <a:spLocks noGrp="1"/>
          </p:cNvSpPr>
          <p:nvPr>
            <p:ph type="title"/>
          </p:nvPr>
        </p:nvSpPr>
        <p:spPr/>
        <p:txBody>
          <a:bodyPr/>
          <a:lstStyle>
            <a:lvl1pPr>
              <a:defRPr>
                <a:solidFill>
                  <a:schemeClr val="tx1"/>
                </a:solidFill>
              </a:defRPr>
            </a:lvl1pPr>
          </a:lstStyle>
          <a:p>
            <a:r>
              <a:rPr lang="en-US" dirty="0"/>
              <a:t>Select a database service</a:t>
            </a:r>
          </a:p>
        </p:txBody>
      </p:sp>
      <p:grpSp>
        <p:nvGrpSpPr>
          <p:cNvPr id="9" name="Group 8">
            <a:extLst>
              <a:ext uri="{FF2B5EF4-FFF2-40B4-BE49-F238E27FC236}">
                <a16:creationId xmlns:a16="http://schemas.microsoft.com/office/drawing/2014/main" id="{85561637-08C9-4D66-9A9D-AA76F69319CD}"/>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10" name="Straight Arrow Connector 9">
              <a:extLst>
                <a:ext uri="{FF2B5EF4-FFF2-40B4-BE49-F238E27FC236}">
                  <a16:creationId xmlns:a16="http://schemas.microsoft.com/office/drawing/2014/main" id="{54B8A237-3A24-41ED-9A43-9C7247D24AD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B0108AA-8BDB-42DC-9628-EEF9CD88792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CBC75DF2-BE94-493D-9014-3EA39C13EE2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C728816B-4497-416F-9E61-1CC709E6652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F7E096EA-E90A-4E55-99F8-1B828A6CC1A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3D3F5CF5-6163-48FF-8B00-B5AD26F25037}"/>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6F59A041-79F5-4913-B460-0C34C23DAA39}"/>
                </a:ext>
              </a:extLst>
            </p:cNvPr>
            <p:cNvSpPr txBox="1"/>
            <p:nvPr/>
          </p:nvSpPr>
          <p:spPr>
            <a:xfrm>
              <a:off x="593156" y="6244646"/>
              <a:ext cx="474489"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cs typeface="Arial" pitchFamily="34" charset="0"/>
                </a:rPr>
                <a:t>Database</a:t>
              </a:r>
            </a:p>
          </p:txBody>
        </p:sp>
        <p:sp>
          <p:nvSpPr>
            <p:cNvPr id="17" name="TextBox 16">
              <a:extLst>
                <a:ext uri="{FF2B5EF4-FFF2-40B4-BE49-F238E27FC236}">
                  <a16:creationId xmlns:a16="http://schemas.microsoft.com/office/drawing/2014/main" id="{EF56710E-6511-47CC-B1A4-6E669DCDFCAD}"/>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API</a:t>
              </a:r>
            </a:p>
          </p:txBody>
        </p:sp>
        <p:sp>
          <p:nvSpPr>
            <p:cNvPr id="18" name="TextBox 17">
              <a:extLst>
                <a:ext uri="{FF2B5EF4-FFF2-40B4-BE49-F238E27FC236}">
                  <a16:creationId xmlns:a16="http://schemas.microsoft.com/office/drawing/2014/main" id="{4E1A1584-6F48-46D4-8A09-D8B25525382B}"/>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Application</a:t>
              </a:r>
            </a:p>
          </p:txBody>
        </p:sp>
        <p:sp>
          <p:nvSpPr>
            <p:cNvPr id="19" name="TextBox 18">
              <a:extLst>
                <a:ext uri="{FF2B5EF4-FFF2-40B4-BE49-F238E27FC236}">
                  <a16:creationId xmlns:a16="http://schemas.microsoft.com/office/drawing/2014/main" id="{E8235F82-056A-4D3F-97F7-C564AEAD368A}"/>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Solution</a:t>
              </a:r>
            </a:p>
          </p:txBody>
        </p:sp>
        <p:sp>
          <p:nvSpPr>
            <p:cNvPr id="20" name="TextBox 19">
              <a:extLst>
                <a:ext uri="{FF2B5EF4-FFF2-40B4-BE49-F238E27FC236}">
                  <a16:creationId xmlns:a16="http://schemas.microsoft.com/office/drawing/2014/main" id="{E83B777A-8D3E-49DD-81E3-A2B965557930}"/>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cs typeface="Arial" pitchFamily="34" charset="0"/>
                </a:rPr>
                <a:t>Summary</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grpId="1" nodeType="withEffect">
                                  <p:stCondLst>
                                    <p:cond delay="150"/>
                                  </p:stCondLst>
                                  <p:childTnLst>
                                    <p:animMotion origin="layout" path="M 1.45833E-6 -7.40741E-7 L 1.45833E-6 -0.0544 " pathEditMode="relative" rAng="0" ptsTypes="AA">
                                      <p:cBhvr>
                                        <p:cTn id="9" dur="600" spd="-100000" fill="hold"/>
                                        <p:tgtEl>
                                          <p:spTgt spid="23"/>
                                        </p:tgtEl>
                                        <p:attrNameLst>
                                          <p:attrName>ppt_x</p:attrName>
                                          <p:attrName>ppt_y</p:attrName>
                                        </p:attrNameLst>
                                      </p:cBhvr>
                                      <p:rCtr x="0" y="-2731"/>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grpId="1" nodeType="withEffect">
                                  <p:stCondLst>
                                    <p:cond delay="0"/>
                                  </p:stCondLst>
                                  <p:childTnLst>
                                    <p:animMotion origin="layout" path="M 5E-6 2.59259E-6 L 5E-6 -0.0544 " pathEditMode="relative" rAng="0" ptsTypes="AA">
                                      <p:cBhvr>
                                        <p:cTn id="14" dur="600" spd="-100000" fill="hold"/>
                                        <p:tgtEl>
                                          <p:spTgt spid="24"/>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Lst>
  </p:timing>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ue and white brand template_Nov-20.potx" id="{5A750E7F-3ABC-495D-AFEA-3510C807CF3D}" vid="{6AC01AE2-AC13-449C-B864-260E789FD7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5" ma:contentTypeDescription="Create a new document." ma:contentTypeScope="" ma:versionID="6370bea584ef759e8deb0c9c1c3e6a8a">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0c9240d6266829aea386d2d27470287b"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29C808-8BA7-4828-8009-7FE9C9B681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schemas.microsoft.com/sharepoint/v3"/>
    <ds:schemaRef ds:uri="http://purl.org/dc/elements/1.1/"/>
    <ds:schemaRef ds:uri="http://schemas.microsoft.com/office/2006/documentManagement/types"/>
    <ds:schemaRef ds:uri="http://www.w3.org/XML/1998/namespace"/>
    <ds:schemaRef ds:uri="http://schemas.openxmlformats.org/package/2006/metadata/core-properties"/>
    <ds:schemaRef ds:uri="72c0272b-f05b-475f-9459-f7525b8ef3e1"/>
    <ds:schemaRef ds:uri="3ae6f26d-9444-4782-a775-fd15bae28999"/>
    <ds:schemaRef ds:uri="http://schemas.microsoft.com/office/2006/metadata/properties"/>
    <ds:schemaRef ds:uri="http://purl.org/dc/dcmitype/"/>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8479</TotalTime>
  <Words>4464</Words>
  <Application>Microsoft Office PowerPoint</Application>
  <PresentationFormat>Widescreen</PresentationFormat>
  <Paragraphs>659</Paragraphs>
  <Slides>60</Slides>
  <Notes>59</Notes>
  <HiddenSlides>17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Cascadia Code</vt:lpstr>
      <vt:lpstr>Consolas</vt:lpstr>
      <vt:lpstr>Menlo</vt:lpstr>
      <vt:lpstr>Segoe UI</vt:lpstr>
      <vt:lpstr>Segoe UI Semibold</vt:lpstr>
      <vt:lpstr>Wingdings</vt:lpstr>
      <vt:lpstr>White Template</vt:lpstr>
      <vt:lpstr>Build serverless, full stack applications in Azure https://aka.ms/azuremodernapps</vt:lpstr>
      <vt:lpstr>Build serverless, full stack applications in Azure New learning path with free Azure sandbox</vt:lpstr>
      <vt:lpstr>Catching (or not catching) the bus</vt:lpstr>
      <vt:lpstr>Catching the bus</vt:lpstr>
      <vt:lpstr>Learning objectives</vt:lpstr>
      <vt:lpstr>Live &amp; interactive</vt:lpstr>
      <vt:lpstr>Build serverless, full stack applications in Azure</vt:lpstr>
      <vt:lpstr>Create foundation for modern apps</vt:lpstr>
      <vt:lpstr>Select a database service</vt:lpstr>
      <vt:lpstr>Modern database requirements</vt:lpstr>
      <vt:lpstr>Azure SQL Database is the best database for modern apps</vt:lpstr>
      <vt:lpstr>Azure SQL Database supports JSON</vt:lpstr>
      <vt:lpstr>Azure SQL Database supports spatial</vt:lpstr>
      <vt:lpstr>Demo</vt:lpstr>
      <vt:lpstr>Deploy and configure  Azure SQL Database</vt:lpstr>
      <vt:lpstr>Architecture</vt:lpstr>
      <vt:lpstr>Deploy serverless APIs with Azure Functions, Logic Apps, and Azure SQL Database</vt:lpstr>
      <vt:lpstr>Select an API service</vt:lpstr>
      <vt:lpstr>Azure Functions</vt:lpstr>
      <vt:lpstr>Catching the bus with Azure Functions</vt:lpstr>
      <vt:lpstr>Push notifications with Azure Logic Apps</vt:lpstr>
      <vt:lpstr>Demo</vt:lpstr>
      <vt:lpstr>Configure  and deploy  Azure Functions</vt:lpstr>
      <vt:lpstr>Knowledge check</vt:lpstr>
      <vt:lpstr>Question 1</vt:lpstr>
      <vt:lpstr>Question 1</vt:lpstr>
      <vt:lpstr>Architecture</vt:lpstr>
      <vt:lpstr>Build full stack applications with Azure Static Web Apps and Azure SQL Database</vt:lpstr>
      <vt:lpstr>Select an application hosting service</vt:lpstr>
      <vt:lpstr>Accelerate app development with Azure Static Web Apps</vt:lpstr>
      <vt:lpstr>Static web apps</vt:lpstr>
      <vt:lpstr>Azure Static Web Apps</vt:lpstr>
      <vt:lpstr>GitHub Actions and Azure Static Web Apps</vt:lpstr>
      <vt:lpstr>Knowledge check</vt:lpstr>
      <vt:lpstr>Question 2</vt:lpstr>
      <vt:lpstr>Question 2</vt:lpstr>
      <vt:lpstr>Question 3</vt:lpstr>
      <vt:lpstr>Question 3</vt:lpstr>
      <vt:lpstr>Demo</vt:lpstr>
      <vt:lpstr>Deploy an  Azure Static  Web App</vt:lpstr>
      <vt:lpstr>Accessing data from Azure Static Web Apps</vt:lpstr>
      <vt:lpstr>Accessing data from Azure Static Web Apps</vt:lpstr>
      <vt:lpstr>Access data for the front end</vt:lpstr>
      <vt:lpstr>javascript</vt:lpstr>
      <vt:lpstr>Access Azure SQL Database for the back end</vt:lpstr>
      <vt:lpstr>Create a connection to Azure SQL Database</vt:lpstr>
      <vt:lpstr>Return the real-time bus data to the application</vt:lpstr>
      <vt:lpstr>Knowledge check</vt:lpstr>
      <vt:lpstr>Question 4</vt:lpstr>
      <vt:lpstr>Question 4</vt:lpstr>
      <vt:lpstr>Question 5</vt:lpstr>
      <vt:lpstr>Question 5</vt:lpstr>
      <vt:lpstr>Demo</vt:lpstr>
      <vt:lpstr>Configure  Azure Static  Web Apps  and monitor  the solution</vt:lpstr>
      <vt:lpstr>Solution architecture</vt:lpstr>
      <vt:lpstr>Summary</vt:lpstr>
      <vt:lpstr>Summary</vt:lpstr>
      <vt:lpstr>Resources</vt:lpstr>
      <vt:lpstr>Join us weekly on Learn TV. </vt:lpstr>
      <vt:lpstr>End slide</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&lt;Presenation title&gt;</dc:title>
  <dc:subject>&lt;Event name&gt;</dc:subject>
  <dc:creator>&lt;Speaker name&gt;</dc:creator>
  <cp:keywords/>
  <dc:description/>
  <cp:lastModifiedBy>Anna Hoffman</cp:lastModifiedBy>
  <cp:revision>257</cp:revision>
  <dcterms:created xsi:type="dcterms:W3CDTF">2019-02-28T23:59:04Z</dcterms:created>
  <dcterms:modified xsi:type="dcterms:W3CDTF">2021-09-08T14:30:07Z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